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60" r:id="rId1"/>
    <p:sldMasterId id="2147483682" r:id="rId2"/>
    <p:sldMasterId id="2147483686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63" r:id="rId6"/>
    <p:sldId id="259" r:id="rId7"/>
    <p:sldId id="260" r:id="rId8"/>
    <p:sldId id="261" r:id="rId9"/>
    <p:sldId id="265" r:id="rId10"/>
    <p:sldId id="264" r:id="rId11"/>
    <p:sldId id="275" r:id="rId12"/>
    <p:sldId id="276" r:id="rId13"/>
    <p:sldId id="280" r:id="rId14"/>
    <p:sldId id="267" r:id="rId15"/>
    <p:sldId id="271" r:id="rId16"/>
    <p:sldId id="274" r:id="rId17"/>
    <p:sldId id="273" r:id="rId18"/>
    <p:sldId id="277" r:id="rId19"/>
    <p:sldId id="282" r:id="rId20"/>
  </p:sldIdLst>
  <p:sldSz cx="9144000" cy="5143500" type="screen16x9"/>
  <p:notesSz cx="6858000" cy="9144000"/>
  <p:embeddedFontLst>
    <p:embeddedFont>
      <p:font typeface="Myriad Pro" panose="020B0503030403020204" pitchFamily="34" charset="0"/>
      <p:regular r:id="rId23"/>
      <p:bold r:id="rId24"/>
      <p:italic r:id="rId25"/>
      <p:boldItalic r:id="rId26"/>
    </p:embeddedFont>
    <p:embeddedFont>
      <p:font typeface="TheSans UHH" panose="020B0502050302020203" pitchFamily="34" charset="77"/>
      <p:regular r:id="rId27"/>
      <p:bold r:id="rId28"/>
      <p:italic r:id="rId29"/>
      <p:boldItalic r:id="rId30"/>
    </p:embeddedFont>
    <p:embeddedFont>
      <p:font typeface="TheSans UHH Regular" panose="020B0502050302020203" pitchFamily="34" charset="77"/>
      <p:regular r:id="rId31"/>
      <p:bold r:id="rId32"/>
      <p:italic r:id="rId33"/>
      <p:boldItalic r:id="rId34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256"/>
            <p14:sldId id="257"/>
            <p14:sldId id="263"/>
            <p14:sldId id="259"/>
            <p14:sldId id="260"/>
            <p14:sldId id="261"/>
            <p14:sldId id="265"/>
            <p14:sldId id="264"/>
            <p14:sldId id="275"/>
            <p14:sldId id="276"/>
            <p14:sldId id="280"/>
            <p14:sldId id="267"/>
            <p14:sldId id="271"/>
            <p14:sldId id="274"/>
            <p14:sldId id="273"/>
            <p14:sldId id="277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elis hristidis" initials="v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1BB"/>
    <a:srgbClr val="F410F4"/>
    <a:srgbClr val="E2001A"/>
    <a:srgbClr val="02B2FD"/>
    <a:srgbClr val="008CC0"/>
    <a:srgbClr val="009CD1"/>
    <a:srgbClr val="9DA8AD"/>
    <a:srgbClr val="3B515B"/>
    <a:srgbClr val="B6BFC3"/>
    <a:srgbClr val="027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7" autoAdjust="0"/>
    <p:restoredTop sz="86422" autoAdjust="0"/>
  </p:normalViewPr>
  <p:slideViewPr>
    <p:cSldViewPr snapToObjects="1">
      <p:cViewPr varScale="1">
        <p:scale>
          <a:sx n="140" d="100"/>
          <a:sy n="140" d="100"/>
        </p:scale>
        <p:origin x="1208" y="192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TheSans UHH" panose="020B0502050302020203" pitchFamily="34" charset="0"/>
              </a:rPr>
              <a:t>24.06.24</a:t>
            </a:fld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TheSans UHH" panose="020B0502050302020203" pitchFamily="34" charset="0"/>
              </a:rPr>
              <a:t>‹Nr.›</a:t>
            </a:fld>
            <a:endParaRPr lang="de-DE" dirty="0">
              <a:latin typeface="TheSans UHH" panose="020B0502050302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24.06.24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heSans UHH" panose="020B0502050302020203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heSans UHH" panose="020B0502050302020203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0275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2982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8152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8636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3877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7023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77"/>
                <a:cs typeface="TheSans UHH" panose="020B0502050302020203" pitchFamily="34" charset="77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T. Asselborn, M. Heiles, S.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577E2-95DD-1F4B-A688-E8FB0200778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1540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Logo der Universität HamburgUHH-Logo_2010_Farbe_RGB.png" descr="Logo der Universität HamburgUHH-Logo_2010_Farbe_RG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57551" cy="9075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6" name="Group 5"/>
          <p:cNvGrpSpPr/>
          <p:nvPr/>
        </p:nvGrpSpPr>
        <p:grpSpPr>
          <a:xfrm>
            <a:off x="8002096" y="267493"/>
            <a:ext cx="845119" cy="549969"/>
            <a:chOff x="0" y="0"/>
            <a:chExt cx="845117" cy="549967"/>
          </a:xfrm>
        </p:grpSpPr>
        <p:pic>
          <p:nvPicPr>
            <p:cNvPr id="64" name="Picture 3" descr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757" y="0"/>
              <a:ext cx="484850" cy="4507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5" name="TextBox 4"/>
            <p:cNvSpPr txBox="1"/>
            <p:nvPr/>
          </p:nvSpPr>
          <p:spPr>
            <a:xfrm>
              <a:off x="0" y="246745"/>
              <a:ext cx="845119" cy="3032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800">
                  <a:solidFill>
                    <a:srgbClr val="000000"/>
                  </a:solidFill>
                </a:defRPr>
              </a:pPr>
              <a:r>
                <a:t>CHAI</a:t>
              </a:r>
              <a:br/>
              <a:r>
                <a:rPr sz="600"/>
                <a:t>Humanities-Centered AI</a:t>
              </a:r>
            </a:p>
          </p:txBody>
        </p:sp>
      </p:grpSp>
      <p:sp>
        <p:nvSpPr>
          <p:cNvPr id="67" name="Gerade Verbindung 5"/>
          <p:cNvSpPr/>
          <p:nvPr/>
        </p:nvSpPr>
        <p:spPr>
          <a:xfrm>
            <a:off x="0" y="1059582"/>
            <a:ext cx="9144000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8" name="Hier steht die Folien-Überschrift"/>
          <p:cNvSpPr txBox="1">
            <a:spLocks noGrp="1"/>
          </p:cNvSpPr>
          <p:nvPr>
            <p:ph type="title" hasCustomPrompt="1"/>
          </p:nvPr>
        </p:nvSpPr>
        <p:spPr>
          <a:xfrm>
            <a:off x="214767" y="1203598"/>
            <a:ext cx="8533696" cy="503883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accent3"/>
                </a:solidFill>
              </a:defRPr>
            </a:lvl1pPr>
          </a:lstStyle>
          <a:p>
            <a:r>
              <a:t>Hier steht die Folien-Überschrift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idx="1"/>
          </p:nvPr>
        </p:nvSpPr>
        <p:spPr>
          <a:xfrm>
            <a:off x="214768" y="1779661"/>
            <a:ext cx="8533696" cy="2880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latin typeface="+mj-lt"/>
                <a:ea typeface="+mj-ea"/>
                <a:cs typeface="+mj-cs"/>
                <a:sym typeface="TheSans UHH Regular"/>
              </a:defRPr>
            </a:lvl1pPr>
            <a:lvl2pPr marL="677007" indent="-219807">
              <a:spcBef>
                <a:spcPts val="400"/>
              </a:spcBef>
              <a:buFontTx/>
              <a:defRPr sz="2000">
                <a:latin typeface="+mj-lt"/>
                <a:ea typeface="+mj-ea"/>
                <a:cs typeface="+mj-cs"/>
                <a:sym typeface="TheSans UHH Regular"/>
              </a:defRPr>
            </a:lvl2pPr>
            <a:lvl3pPr marL="1090246" indent="-175846">
              <a:spcBef>
                <a:spcPts val="400"/>
              </a:spcBef>
              <a:buFontTx/>
              <a:defRPr sz="2000">
                <a:latin typeface="+mj-lt"/>
                <a:ea typeface="+mj-ea"/>
                <a:cs typeface="+mj-cs"/>
                <a:sym typeface="TheSans UHH Regular"/>
              </a:defRPr>
            </a:lvl3pPr>
            <a:lvl4pPr marL="1547446" indent="-175846">
              <a:spcBef>
                <a:spcPts val="400"/>
              </a:spcBef>
              <a:buFontTx/>
              <a:defRPr sz="2000">
                <a:latin typeface="+mj-lt"/>
                <a:ea typeface="+mj-ea"/>
                <a:cs typeface="+mj-cs"/>
                <a:sym typeface="TheSans UHH Regular"/>
              </a:defRPr>
            </a:lvl4pPr>
            <a:lvl5pPr marL="2004646" indent="-175846">
              <a:spcBef>
                <a:spcPts val="400"/>
              </a:spcBef>
              <a:buFontTx/>
              <a:defRPr sz="2000">
                <a:latin typeface="+mj-lt"/>
                <a:ea typeface="+mj-ea"/>
                <a:cs typeface="+mj-cs"/>
                <a:sym typeface="TheSans UHH Regular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92354" y="4802584"/>
            <a:ext cx="156109" cy="2032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71" name="Fußzeile"/>
          <p:cNvSpPr txBox="1"/>
          <p:nvPr/>
        </p:nvSpPr>
        <p:spPr>
          <a:xfrm>
            <a:off x="2957715" y="4756864"/>
            <a:ext cx="3228569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1200">
                <a:latin typeface="+mj-lt"/>
                <a:ea typeface="+mj-ea"/>
                <a:cs typeface="+mj-cs"/>
                <a:sym typeface="TheSans UHH Regular"/>
              </a:defRPr>
            </a:lvl1pPr>
          </a:lstStyle>
          <a:p>
            <a:r>
              <a:t>Thema, Name des Referenten/der Referentin</a:t>
            </a:r>
          </a:p>
        </p:txBody>
      </p:sp>
      <p:sp>
        <p:nvSpPr>
          <p:cNvPr id="72" name="Datum"/>
          <p:cNvSpPr txBox="1"/>
          <p:nvPr/>
        </p:nvSpPr>
        <p:spPr>
          <a:xfrm>
            <a:off x="323850" y="4802584"/>
            <a:ext cx="2043601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latin typeface="+mj-lt"/>
                <a:ea typeface="+mj-ea"/>
                <a:cs typeface="+mj-cs"/>
                <a:sym typeface="TheSans UHH Regular"/>
              </a:defRPr>
            </a:lvl1pPr>
          </a:lstStyle>
          <a:p>
            <a:r>
              <a:t>20.03.24</a:t>
            </a:r>
          </a:p>
        </p:txBody>
      </p:sp>
    </p:spTree>
    <p:extLst>
      <p:ext uri="{BB962C8B-B14F-4D97-AF65-F5344CB8AC3E}">
        <p14:creationId xmlns:p14="http://schemas.microsoft.com/office/powerpoint/2010/main" val="301878476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T. Asselborn, M. Heiles, S.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4403-92B1-A544-A7FD-95466AC3179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796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T. Asselborn, M. Heiles, S.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577E2-95DD-1F4B-A688-E8FB0200778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460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22468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TheSans UHH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013442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550866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477174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28746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95A172-0C33-5AD9-D36A-594A898A631B}"/>
              </a:ext>
            </a:extLst>
          </p:cNvPr>
          <p:cNvSpPr txBox="1"/>
          <p:nvPr userDrawn="1"/>
        </p:nvSpPr>
        <p:spPr>
          <a:xfrm>
            <a:off x="8264769" y="386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724750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199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98764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47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6436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9543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TheSans UHH" panose="020B0502050302020203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6325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TheSans UHH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10179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9020060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258642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TheSans UHH" panose="020B0502050302020203" pitchFamily="34" charset="77"/>
                <a:cs typeface="TheSans UHH" panose="020B0502050302020203" pitchFamily="34" charset="77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DE"/>
              <a:t>SoSe2024</a:t>
            </a:r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GenAI | Ralf Möller, Sylvia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6225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4403-92B1-A544-A7FD-95466AC3179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1548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627313" y="4800600"/>
            <a:ext cx="1223962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33725" y="4800600"/>
            <a:ext cx="2895600" cy="147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577E2-95DD-1F4B-A688-E8FB0200778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9729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0939" y="160735"/>
            <a:ext cx="7793037" cy="1096565"/>
          </a:xfrm>
        </p:spPr>
        <p:txBody>
          <a:bodyPr/>
          <a:lstStyle/>
          <a:p>
            <a:r>
              <a:rPr lang="fr-CA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82688" y="1513285"/>
            <a:ext cx="3810000" cy="30861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45088" y="1513285"/>
            <a:ext cx="3810000" cy="14859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145088" y="3113485"/>
            <a:ext cx="3810000" cy="1485900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4682729"/>
            <a:ext cx="19050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DE"/>
              <a:t>SoSe2024</a:t>
            </a:r>
            <a:endParaRPr lang="fr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4682729"/>
            <a:ext cx="28956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/>
              <a:t>GenAI | Ralf Möller, Sylvia Melzer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213DD-F717-3E46-B0AD-E45DBCF04D9C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7268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TheSans UHH" panose="020B0502050302020203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06016" y="1884481"/>
            <a:ext cx="4131969" cy="5329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64" b="0" i="0">
                <a:solidFill>
                  <a:srgbClr val="33339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GenAI | Ralf Möller, Sylvia Melzer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DE"/>
              <a:t>SoSe2024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81242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22" b="1" i="0">
                <a:solidFill>
                  <a:srgbClr val="33339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GenAI | Ralf Möller, Sylvia Melzer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DE"/>
              <a:t>SoSe2024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9951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4914900"/>
            <a:ext cx="12192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DE"/>
              <a:t>SoSe2024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371600" y="4914900"/>
            <a:ext cx="71628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36874399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DE" altLang="x-none"/>
              <a:t>SoSe2024</a:t>
            </a:r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x-none"/>
              <a:t>GenAI | Ralf Möller, Sylvia Melzer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53937069-2083-2146-961D-4FB0D4A1E370}" type="slidenum">
              <a:rPr lang="en-US" altLang="x-none"/>
              <a:pPr/>
              <a:t>‹Nr.›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0992871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r>
              <a:rPr lang="en-DE">
                <a:solidFill>
                  <a:prstClr val="black">
                    <a:tint val="75000"/>
                  </a:prstClr>
                </a:solidFill>
              </a:rPr>
              <a:t>SoSe2024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GenAI | Ralf Möller, Sylvia Melzer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2B3FB-2F82-4CB9-93A4-1640FC20E3C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456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4914900"/>
            <a:ext cx="12192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DE"/>
              <a:t>SoSe2024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371600" y="4914900"/>
            <a:ext cx="71628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GenAI | Ralf Möller, Sylvia Melzer</a:t>
            </a:r>
          </a:p>
        </p:txBody>
      </p:sp>
    </p:spTree>
    <p:extLst>
      <p:ext uri="{BB962C8B-B14F-4D97-AF65-F5344CB8AC3E}">
        <p14:creationId xmlns:p14="http://schemas.microsoft.com/office/powerpoint/2010/main" val="251492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95A172-0C33-5AD9-D36A-594A898A631B}"/>
              </a:ext>
            </a:extLst>
          </p:cNvPr>
          <p:cNvSpPr txBox="1"/>
          <p:nvPr userDrawn="1"/>
        </p:nvSpPr>
        <p:spPr>
          <a:xfrm>
            <a:off x="8264769" y="386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TheSans UHH" panose="020B0502050302020203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" panose="020B0502050302020203" pitchFamily="34" charset="0"/>
                <a:cs typeface="TheSans UHH" panose="020B0502050302020203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T. Asselborn, M. Heiles, S. Melzer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/>
              <a:t>T. Asselborn, M. Heiles, S. Melzer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8A6B677-00A6-5336-6FCE-6EF43A439455}"/>
              </a:ext>
            </a:extLst>
          </p:cNvPr>
          <p:cNvGrpSpPr/>
          <p:nvPr userDrawn="1"/>
        </p:nvGrpSpPr>
        <p:grpSpPr>
          <a:xfrm>
            <a:off x="7956376" y="267494"/>
            <a:ext cx="936475" cy="554522"/>
            <a:chOff x="908768" y="1004434"/>
            <a:chExt cx="936475" cy="55452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C95C1BF-E023-4AA4-C498-24FAB9783F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223246" y="1004434"/>
              <a:ext cx="484848" cy="45075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45D5B6-F402-F1CF-E46A-C5A5873A2144}"/>
                </a:ext>
              </a:extLst>
            </p:cNvPr>
            <p:cNvSpPr txBox="1"/>
            <p:nvPr userDrawn="1"/>
          </p:nvSpPr>
          <p:spPr>
            <a:xfrm>
              <a:off x="908768" y="1251179"/>
              <a:ext cx="936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800" dirty="0">
                  <a:solidFill>
                    <a:schemeClr val="tx2"/>
                  </a:solidFill>
                </a:rPr>
                <a:t>CHAI</a:t>
              </a:r>
              <a:br>
                <a:rPr lang="en-DE" sz="600" dirty="0">
                  <a:solidFill>
                    <a:schemeClr val="tx2"/>
                  </a:solidFill>
                </a:rPr>
              </a:br>
              <a:r>
                <a:rPr lang="en-DE" sz="600" dirty="0">
                  <a:solidFill>
                    <a:schemeClr val="tx2"/>
                  </a:solidFill>
                </a:rPr>
                <a:t>Humanities-Centered AI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  <p:sldLayoutId id="2147483685" r:id="rId17"/>
    <p:sldLayoutId id="2147483713" r:id="rId1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56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56552" y="4800600"/>
            <a:ext cx="1008063" cy="14763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91440" bIns="0" numCol="1" anchor="t" anchorCtr="0" compatLnSpc="1">
            <a:prstTxWarp prst="textNoShape">
              <a:avLst/>
            </a:prstTxWarp>
          </a:bodyPr>
          <a:lstStyle>
            <a:lvl1pPr algn="r">
              <a:defRPr sz="825">
                <a:cs typeface="+mn-cs"/>
              </a:defRPr>
            </a:lvl1pPr>
          </a:lstStyle>
          <a:p>
            <a:pPr>
              <a:defRPr/>
            </a:pPr>
            <a:fld id="{7B1C38A0-67D8-0242-BF64-2E51696E207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27" name="Picture 45" descr="Logo_ImFocus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863" y="4839893"/>
            <a:ext cx="1377950" cy="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58" name="Rectangle 46"/>
          <p:cNvSpPr>
            <a:spLocks noChangeArrowheads="1"/>
          </p:cNvSpPr>
          <p:nvPr userDrawn="1"/>
        </p:nvSpPr>
        <p:spPr bwMode="auto">
          <a:xfrm>
            <a:off x="179390" y="735808"/>
            <a:ext cx="8785225" cy="5476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350">
              <a:cs typeface="+mn-cs"/>
            </a:endParaRPr>
          </a:p>
        </p:txBody>
      </p:sp>
      <p:sp>
        <p:nvSpPr>
          <p:cNvPr id="64559" name="Rectangle 47"/>
          <p:cNvSpPr>
            <a:spLocks noChangeArrowheads="1"/>
          </p:cNvSpPr>
          <p:nvPr userDrawn="1"/>
        </p:nvSpPr>
        <p:spPr bwMode="auto">
          <a:xfrm flipV="1">
            <a:off x="179390" y="5001816"/>
            <a:ext cx="8785225" cy="14168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350">
              <a:cs typeface="+mn-cs"/>
            </a:endParaRPr>
          </a:p>
        </p:txBody>
      </p:sp>
      <p:sp>
        <p:nvSpPr>
          <p:cNvPr id="64561" name="Rectangle 49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95262"/>
            <a:ext cx="8229600" cy="37742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Titelmasterformat durch Klicken bearbeiten</a:t>
            </a:r>
          </a:p>
        </p:txBody>
      </p:sp>
      <p:sp>
        <p:nvSpPr>
          <p:cNvPr id="64562" name="Rectangle 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97733"/>
            <a:ext cx="8229600" cy="372665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Textmasterformate durch Klicken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pic>
        <p:nvPicPr>
          <p:cNvPr id="1032" name="Bild 48" descr="Logo_Inst_InfSys_P309.pdf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25581"/>
            <a:ext cx="2160588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20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  <a:cs typeface="ＭＳ Ｐゴシック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yriad Pro" charset="0"/>
          <a:ea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65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en-DE"/>
              <a:t>SoSe2024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/>
              <a:t>GenAI | Ralf Möller, Sylvia Melzer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8A6B677-00A6-5336-6FCE-6EF43A439455}"/>
              </a:ext>
            </a:extLst>
          </p:cNvPr>
          <p:cNvGrpSpPr/>
          <p:nvPr userDrawn="1"/>
        </p:nvGrpSpPr>
        <p:grpSpPr>
          <a:xfrm>
            <a:off x="7956376" y="267494"/>
            <a:ext cx="936475" cy="554522"/>
            <a:chOff x="908768" y="1004434"/>
            <a:chExt cx="936475" cy="55452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C95C1BF-E023-4AA4-C498-24FAB9783F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1223246" y="1004434"/>
              <a:ext cx="484848" cy="45075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45D5B6-F402-F1CF-E46A-C5A5873A2144}"/>
                </a:ext>
              </a:extLst>
            </p:cNvPr>
            <p:cNvSpPr txBox="1"/>
            <p:nvPr userDrawn="1"/>
          </p:nvSpPr>
          <p:spPr>
            <a:xfrm>
              <a:off x="908768" y="1251179"/>
              <a:ext cx="9364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800" dirty="0">
                  <a:solidFill>
                    <a:schemeClr val="tx2"/>
                  </a:solidFill>
                </a:rPr>
                <a:t>CHAI</a:t>
              </a:r>
              <a:br>
                <a:rPr lang="en-DE" sz="600" dirty="0">
                  <a:solidFill>
                    <a:schemeClr val="tx2"/>
                  </a:solidFill>
                </a:rPr>
              </a:br>
              <a:r>
                <a:rPr lang="en-DE" sz="600" dirty="0">
                  <a:solidFill>
                    <a:schemeClr val="tx2"/>
                  </a:solidFill>
                </a:rPr>
                <a:t>Humanities-Centered AI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25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  <p15:guide id="3" pos="551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hyperlink" Target="https://imgur.com/GI6POZ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5.11401%E2%80%8B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250824" y="3579862"/>
            <a:ext cx="8281616" cy="370800"/>
          </a:xfrm>
        </p:spPr>
        <p:txBody>
          <a:bodyPr/>
          <a:lstStyle/>
          <a:p>
            <a:r>
              <a:rPr lang="de-DE" dirty="0"/>
              <a:t>Thomas Asselborn, </a:t>
            </a:r>
            <a:r>
              <a:rPr lang="de-DE"/>
              <a:t>Ralf Möller</a:t>
            </a:r>
            <a:endParaRPr lang="en-GB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Build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own</a:t>
            </a:r>
            <a:r>
              <a:rPr lang="de-DE" dirty="0"/>
              <a:t> </a:t>
            </a:r>
            <a:r>
              <a:rPr lang="de-DE" dirty="0" err="1"/>
              <a:t>chatbot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9993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Data is out of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Does not have special 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“hallucinate“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citations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dirty="0"/>
              <a:t>Lack of trust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65" y="1637414"/>
            <a:ext cx="4381500" cy="32861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347864" y="4885439"/>
            <a:ext cx="25746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Image source: </a:t>
            </a:r>
            <a:r>
              <a:rPr lang="en-GB" sz="1000" u="sng" dirty="0">
                <a:solidFill>
                  <a:srgbClr val="008CC0"/>
                </a:solidFill>
              </a:rPr>
              <a:t>https://imgur.com/GI6POZG</a:t>
            </a:r>
          </a:p>
        </p:txBody>
      </p:sp>
    </p:spTree>
    <p:extLst>
      <p:ext uri="{BB962C8B-B14F-4D97-AF65-F5344CB8AC3E}">
        <p14:creationId xmlns:p14="http://schemas.microsoft.com/office/powerpoint/2010/main" val="461009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Data is out of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Does not have special 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“hallucinate“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citations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dirty="0"/>
              <a:t>Lack of trust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65" y="1637414"/>
            <a:ext cx="4381500" cy="32861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763688" y="4899572"/>
            <a:ext cx="56886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Image source: </a:t>
            </a:r>
            <a:r>
              <a:rPr lang="en-GB" sz="1000" u="sng" dirty="0">
                <a:solidFill>
                  <a:srgbClr val="008CC0"/>
                </a:solidFill>
                <a:hlinkClick r:id="rId4"/>
              </a:rPr>
              <a:t>https://imgur.com/GI6POZG</a:t>
            </a:r>
            <a:r>
              <a:rPr lang="en-GB" sz="1000" dirty="0"/>
              <a:t>, </a:t>
            </a:r>
            <a:r>
              <a:rPr lang="en-GB" sz="1000" dirty="0" err="1"/>
              <a:t>ChatGPT</a:t>
            </a:r>
            <a:r>
              <a:rPr lang="en-GB" sz="1000" dirty="0"/>
              <a:t> Logo: </a:t>
            </a:r>
            <a:r>
              <a:rPr lang="en-GB" sz="1000" u="sng" dirty="0">
                <a:solidFill>
                  <a:srgbClr val="008CC0"/>
                </a:solidFill>
              </a:rPr>
              <a:t>https://chat.openai.com/favicon-32x32.png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80476"/>
            <a:ext cx="1059582" cy="1059582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779912" y="2427734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feld 7"/>
          <p:cNvSpPr txBox="1"/>
          <p:nvPr/>
        </p:nvSpPr>
        <p:spPr>
          <a:xfrm>
            <a:off x="3699090" y="2381857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agent</a:t>
            </a:r>
            <a:r>
              <a:rPr lang="de-DE" sz="1400" dirty="0"/>
              <a:t>?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82787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Retrieval</a:t>
            </a:r>
            <a:r>
              <a:rPr lang="de-DE" dirty="0"/>
              <a:t> </a:t>
            </a:r>
            <a:r>
              <a:rPr lang="de-DE" dirty="0" err="1"/>
              <a:t>Augmented</a:t>
            </a:r>
            <a:r>
              <a:rPr lang="de-DE" dirty="0"/>
              <a:t> Generation (RAG)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096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RAG</a:t>
            </a:r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“poor man´s fine-tuning“</a:t>
            </a:r>
          </a:p>
          <a:p>
            <a:r>
              <a:rPr lang="en-US" dirty="0"/>
              <a:t>Idea: provide context to LLM</a:t>
            </a:r>
          </a:p>
          <a:p>
            <a:r>
              <a:rPr lang="en-US" dirty="0"/>
              <a:t>Problem: limited context window</a:t>
            </a:r>
          </a:p>
          <a:p>
            <a:r>
              <a:rPr lang="en-US" dirty="0"/>
              <a:t>Solution: only provide contextually relevant information as context</a:t>
            </a:r>
          </a:p>
          <a:p>
            <a:r>
              <a:rPr lang="en-US" dirty="0"/>
              <a:t>How do we only get contextually relevant information?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0" y="456720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Lewis, P., Perez, E., </a:t>
            </a:r>
            <a:r>
              <a:rPr lang="en-GB" sz="1000" dirty="0" err="1"/>
              <a:t>Piktus</a:t>
            </a:r>
            <a:r>
              <a:rPr lang="en-GB" sz="1000" dirty="0"/>
              <a:t>, A., </a:t>
            </a:r>
            <a:r>
              <a:rPr lang="en-GB" sz="1000" dirty="0" err="1"/>
              <a:t>Petroni</a:t>
            </a:r>
            <a:r>
              <a:rPr lang="en-GB" sz="1000" dirty="0"/>
              <a:t>, F., </a:t>
            </a:r>
            <a:r>
              <a:rPr lang="en-GB" sz="1000" dirty="0" err="1"/>
              <a:t>Karpukhin</a:t>
            </a:r>
            <a:r>
              <a:rPr lang="en-GB" sz="1000" dirty="0"/>
              <a:t>, V., </a:t>
            </a:r>
            <a:r>
              <a:rPr lang="en-GB" sz="1000" dirty="0" err="1"/>
              <a:t>Goyal</a:t>
            </a:r>
            <a:r>
              <a:rPr lang="en-GB" sz="1000" dirty="0"/>
              <a:t>, N., </a:t>
            </a:r>
            <a:r>
              <a:rPr lang="en-GB" sz="1000" dirty="0" err="1"/>
              <a:t>Küttler</a:t>
            </a:r>
            <a:r>
              <a:rPr lang="en-GB" sz="1000" dirty="0"/>
              <a:t>, H., Lewis, M., </a:t>
            </a:r>
            <a:r>
              <a:rPr lang="en-GB" sz="1000" dirty="0" err="1"/>
              <a:t>Yih</a:t>
            </a:r>
            <a:r>
              <a:rPr lang="en-GB" sz="1000" dirty="0"/>
              <a:t>, W., </a:t>
            </a:r>
            <a:r>
              <a:rPr lang="en-GB" sz="1000" dirty="0" err="1"/>
              <a:t>Rocktäschel</a:t>
            </a:r>
            <a:r>
              <a:rPr lang="en-GB" sz="1000" dirty="0"/>
              <a:t>, T., Riedel, S., &amp; </a:t>
            </a:r>
            <a:r>
              <a:rPr lang="en-GB" sz="1000" dirty="0" err="1"/>
              <a:t>Kiela</a:t>
            </a:r>
            <a:r>
              <a:rPr lang="en-GB" sz="1000" dirty="0"/>
              <a:t>, D. (2020). Retrieval-augmented generation for knowledge-intensive NLP tasks. </a:t>
            </a:r>
            <a:r>
              <a:rPr lang="en-GB" sz="1000" dirty="0" err="1"/>
              <a:t>arXiv</a:t>
            </a:r>
            <a:r>
              <a:rPr lang="en-GB" sz="1000" dirty="0"/>
              <a:t>. </a:t>
            </a:r>
            <a:r>
              <a:rPr lang="en-GB" sz="1000" dirty="0">
                <a:hlinkClick r:id="rId3"/>
              </a:rPr>
              <a:t>https://arxiv.org/abs/2005.11401​</a:t>
            </a:r>
            <a:endParaRPr lang="en-GB" sz="10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3484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RAG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dirty="0"/>
              <a:t>8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9662"/>
            <a:ext cx="5508104" cy="309830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796832" y="1995686"/>
            <a:ext cx="33471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Image source: </a:t>
            </a:r>
          </a:p>
          <a:p>
            <a:r>
              <a:rPr lang="en-GB" sz="1000" u="sng" dirty="0">
                <a:solidFill>
                  <a:srgbClr val="008CC0"/>
                </a:solidFill>
              </a:rPr>
              <a:t>https://dev.to/maximsaplin/gpt-4-128k-context-it-is-not-big-enough-1h02</a:t>
            </a:r>
          </a:p>
        </p:txBody>
      </p:sp>
    </p:spTree>
    <p:extLst>
      <p:ext uri="{BB962C8B-B14F-4D97-AF65-F5344CB8AC3E}">
        <p14:creationId xmlns:p14="http://schemas.microsoft.com/office/powerpoint/2010/main" val="4100482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Word </a:t>
            </a:r>
            <a:r>
              <a:rPr lang="de-DE" dirty="0" err="1"/>
              <a:t>Embeddings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dirty="0"/>
              <a:t>9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2" y="1707480"/>
            <a:ext cx="5388831" cy="343601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076056" y="1995686"/>
            <a:ext cx="4067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Image source: </a:t>
            </a:r>
          </a:p>
          <a:p>
            <a:r>
              <a:rPr lang="en-GB" sz="1000" u="sng" dirty="0">
                <a:solidFill>
                  <a:srgbClr val="008CC0"/>
                </a:solidFill>
              </a:rPr>
              <a:t>https://realpython.com/chromadb-vector-database/#represent-data-as-vectors</a:t>
            </a:r>
          </a:p>
        </p:txBody>
      </p:sp>
    </p:spTree>
    <p:extLst>
      <p:ext uri="{BB962C8B-B14F-4D97-AF65-F5344CB8AC3E}">
        <p14:creationId xmlns:p14="http://schemas.microsoft.com/office/powerpoint/2010/main" val="3406939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In-</a:t>
            </a:r>
            <a:r>
              <a:rPr lang="de-DE" dirty="0" err="1"/>
              <a:t>context</a:t>
            </a:r>
            <a:r>
              <a:rPr lang="de-DE"/>
              <a:t> Learning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8053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In-</a:t>
            </a:r>
            <a:r>
              <a:rPr lang="de-DE" dirty="0" err="1"/>
              <a:t>context</a:t>
            </a:r>
            <a:r>
              <a:rPr lang="de-DE" dirty="0"/>
              <a:t> Learning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dirty="0"/>
              <a:t>9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CF5D030-13DC-9ED0-3C30-0AE4A6E1E9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</p:spPr>
        <p:txBody>
          <a:bodyPr/>
          <a:lstStyle/>
          <a:p>
            <a:r>
              <a:rPr lang="en-US" dirty="0"/>
              <a:t>Adaptation to new task using examples</a:t>
            </a:r>
          </a:p>
          <a:p>
            <a:pPr lvl="1"/>
            <a:r>
              <a:rPr lang="en-US" dirty="0"/>
              <a:t>“Translate into German: cheese – </a:t>
            </a:r>
            <a:r>
              <a:rPr lang="en-US" dirty="0" err="1"/>
              <a:t>Käse</a:t>
            </a:r>
            <a:r>
              <a:rPr lang="en-US" dirty="0"/>
              <a:t>, apple – </a:t>
            </a:r>
            <a:r>
              <a:rPr lang="en-US" dirty="0" err="1"/>
              <a:t>Apfel</a:t>
            </a:r>
            <a:r>
              <a:rPr lang="en-US" dirty="0"/>
              <a:t>, dog – “</a:t>
            </a:r>
          </a:p>
          <a:p>
            <a:r>
              <a:rPr lang="en-US" dirty="0"/>
              <a:t>No update on model itself</a:t>
            </a:r>
          </a:p>
          <a:p>
            <a:pPr lvl="1"/>
            <a:r>
              <a:rPr lang="en-US" dirty="0"/>
              <a:t>Unlike in Fine-tuning</a:t>
            </a:r>
          </a:p>
          <a:p>
            <a:r>
              <a:rPr lang="en-US" dirty="0"/>
              <a:t>Not clear how exactly it works</a:t>
            </a:r>
          </a:p>
          <a:p>
            <a:r>
              <a:rPr lang="en-US"/>
              <a:t>Efficient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00DA9B-348F-A094-8422-60DA7A54C44C}"/>
              </a:ext>
            </a:extLst>
          </p:cNvPr>
          <p:cNvSpPr txBox="1"/>
          <p:nvPr/>
        </p:nvSpPr>
        <p:spPr>
          <a:xfrm>
            <a:off x="0" y="4897279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u="sng" dirty="0">
                <a:solidFill>
                  <a:srgbClr val="0271BB"/>
                </a:solidFill>
              </a:rPr>
              <a:t>https://</a:t>
            </a:r>
            <a:r>
              <a:rPr lang="en-GB" sz="1000" u="sng" dirty="0" err="1">
                <a:solidFill>
                  <a:srgbClr val="0271BB"/>
                </a:solidFill>
              </a:rPr>
              <a:t>medium.com</a:t>
            </a:r>
            <a:r>
              <a:rPr lang="en-GB" sz="1000" u="sng" dirty="0">
                <a:solidFill>
                  <a:srgbClr val="0271BB"/>
                </a:solidFill>
              </a:rPr>
              <a:t>/towards-generative-ai/understanding-in-context-learning-for-language-models-7086747b8512</a:t>
            </a:r>
          </a:p>
        </p:txBody>
      </p:sp>
    </p:spTree>
    <p:extLst>
      <p:ext uri="{BB962C8B-B14F-4D97-AF65-F5344CB8AC3E}">
        <p14:creationId xmlns:p14="http://schemas.microsoft.com/office/powerpoint/2010/main" val="28271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Data </a:t>
            </a:r>
            <a:r>
              <a:rPr lang="de-DE" dirty="0" err="1"/>
              <a:t>is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date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6301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Data </a:t>
            </a:r>
            <a:r>
              <a:rPr lang="de-DE" dirty="0" err="1"/>
              <a:t>is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special</a:t>
            </a:r>
            <a:r>
              <a:rPr lang="de-DE" dirty="0"/>
              <a:t> </a:t>
            </a:r>
            <a:r>
              <a:rPr lang="de-DE" dirty="0" err="1"/>
              <a:t>knowledge</a:t>
            </a:r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1218"/>
            <a:ext cx="9144000" cy="198807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52258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Data </a:t>
            </a:r>
            <a:r>
              <a:rPr lang="de-DE" dirty="0" err="1"/>
              <a:t>is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special</a:t>
            </a:r>
            <a:r>
              <a:rPr lang="de-DE" dirty="0"/>
              <a:t> </a:t>
            </a:r>
            <a:r>
              <a:rPr lang="de-DE" dirty="0" err="1"/>
              <a:t>knowledge</a:t>
            </a:r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49359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Data </a:t>
            </a:r>
            <a:r>
              <a:rPr lang="de-DE" dirty="0" err="1"/>
              <a:t>is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special</a:t>
            </a:r>
            <a:r>
              <a:rPr lang="de-DE" dirty="0"/>
              <a:t> </a:t>
            </a:r>
            <a:r>
              <a:rPr lang="de-DE" dirty="0" err="1"/>
              <a:t>knowledge</a:t>
            </a:r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7480"/>
            <a:ext cx="9144000" cy="20155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56019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Data is out of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Does not have special 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“hallucinate“*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95536" y="4443958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 </a:t>
            </a:r>
            <a:r>
              <a:rPr lang="en-GB" sz="1000" u="sng" dirty="0">
                <a:solidFill>
                  <a:schemeClr val="accent2"/>
                </a:solidFill>
              </a:rPr>
              <a:t>https://www.forbes.com/sites/mollybohannon/2023/06/08/lawyer-used-chatgpt-in-court-and-cited-fake-cases-a-judge-is-considering-sanctions/?sh=3fd97317c7f3</a:t>
            </a:r>
          </a:p>
        </p:txBody>
      </p:sp>
    </p:spTree>
    <p:extLst>
      <p:ext uri="{BB962C8B-B14F-4D97-AF65-F5344CB8AC3E}">
        <p14:creationId xmlns:p14="http://schemas.microsoft.com/office/powerpoint/2010/main" val="4261784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Data is out of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Does not have special 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“hallucinate“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citations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36730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Data </a:t>
            </a:r>
            <a:r>
              <a:rPr lang="de-DE" dirty="0" err="1"/>
              <a:t>is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special</a:t>
            </a:r>
            <a:r>
              <a:rPr lang="de-DE" dirty="0"/>
              <a:t> </a:t>
            </a:r>
            <a:r>
              <a:rPr lang="de-DE" dirty="0" err="1"/>
              <a:t>knowledge</a:t>
            </a:r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1218"/>
            <a:ext cx="9144000" cy="198807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14769" y="4013651"/>
            <a:ext cx="4285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TheSans UHH" panose="020B0502050302020203" pitchFamily="34" charset="0"/>
              </a:rPr>
              <a:t>What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is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the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source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of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that</a:t>
            </a:r>
            <a:r>
              <a:rPr lang="de-DE" dirty="0">
                <a:latin typeface="TheSans UHH" panose="020B0502050302020203" pitchFamily="34" charset="0"/>
              </a:rPr>
              <a:t> </a:t>
            </a:r>
            <a:r>
              <a:rPr lang="de-DE" dirty="0" err="1">
                <a:latin typeface="TheSans UHH" panose="020B0502050302020203" pitchFamily="34" charset="0"/>
              </a:rPr>
              <a:t>information</a:t>
            </a:r>
            <a:r>
              <a:rPr lang="de-DE" dirty="0">
                <a:latin typeface="TheSans UHH" panose="020B0502050302020203" pitchFamily="34" charset="0"/>
              </a:rPr>
              <a:t>?</a:t>
            </a:r>
            <a:endParaRPr lang="en-GB" dirty="0">
              <a:latin typeface="TheSans UHH" panose="020B0502050302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30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Potential </a:t>
            </a:r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LLMs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Data is out of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Does not have special 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“hallucinate“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citations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dirty="0"/>
              <a:t>Lack of trust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41639483"/>
      </p:ext>
    </p:extLst>
  </p:cSld>
  <p:clrMapOvr>
    <a:masterClrMapping/>
  </p:clrMapOvr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7_Standarddesign">
  <a:themeElements>
    <a:clrScheme name="7_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Standarddesign">
      <a:majorFont>
        <a:latin typeface="Myriad Pro"/>
        <a:ea typeface="ＭＳ Ｐゴシック"/>
        <a:cs typeface=""/>
      </a:majorFont>
      <a:minorFont>
        <a:latin typeface="Myriad Pro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7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</Words>
  <Application>Microsoft Macintosh PowerPoint</Application>
  <PresentationFormat>Bildschirmpräsentation (16:9)</PresentationFormat>
  <Paragraphs>91</Paragraphs>
  <Slides>17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8" baseType="lpstr">
      <vt:lpstr>TheSans Uhh Bold Caps</vt:lpstr>
      <vt:lpstr>Calibri</vt:lpstr>
      <vt:lpstr>TheSans Uhh Bold Caps</vt:lpstr>
      <vt:lpstr>Myriad Pro</vt:lpstr>
      <vt:lpstr>Wingdings</vt:lpstr>
      <vt:lpstr>Arial</vt:lpstr>
      <vt:lpstr>TheSans UHH</vt:lpstr>
      <vt:lpstr>TheSans UHH Regular</vt:lpstr>
      <vt:lpstr>Folienmaster</vt:lpstr>
      <vt:lpstr>7_Standarddesign</vt:lpstr>
      <vt:lpstr>1_Folienmaster</vt:lpstr>
      <vt:lpstr>Build your own chatbot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Potential Issues with LLMs</vt:lpstr>
      <vt:lpstr>Retrieval Augmented Generation (RAG)</vt:lpstr>
      <vt:lpstr>RAG</vt:lpstr>
      <vt:lpstr>RAG</vt:lpstr>
      <vt:lpstr>Word Embeddings</vt:lpstr>
      <vt:lpstr>In-context Learning</vt:lpstr>
      <vt:lpstr>In-context Learning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Thomas Asselborn</cp:lastModifiedBy>
  <cp:revision>253</cp:revision>
  <dcterms:created xsi:type="dcterms:W3CDTF">2017-11-14T09:58:03Z</dcterms:created>
  <dcterms:modified xsi:type="dcterms:W3CDTF">2024-06-24T08:00:24Z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</Properties>
</file>