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autoCompressPictures="0">
  <p:sldMasterIdLst>
    <p:sldMasterId id="2147483660" r:id="rId1"/>
  </p:sldMasterIdLst>
  <p:notesMasterIdLst>
    <p:notesMasterId r:id="rId11"/>
  </p:notesMasterIdLst>
  <p:handoutMasterIdLst>
    <p:handoutMasterId r:id="rId12"/>
  </p:handoutMasterIdLst>
  <p:sldIdLst>
    <p:sldId id="329" r:id="rId2"/>
    <p:sldId id="3961" r:id="rId3"/>
    <p:sldId id="519" r:id="rId4"/>
    <p:sldId id="1556" r:id="rId5"/>
    <p:sldId id="3946" r:id="rId6"/>
    <p:sldId id="3963" r:id="rId7"/>
    <p:sldId id="533" r:id="rId8"/>
    <p:sldId id="3964" r:id="rId9"/>
    <p:sldId id="1547" r:id="rId10"/>
  </p:sldIdLst>
  <p:sldSz cx="9144000" cy="5143500" type="screen16x9"/>
  <p:notesSz cx="6858000" cy="9144000"/>
  <p:embeddedFontLst>
    <p:embeddedFont>
      <p:font typeface="Arial Black" panose="020B0A04020102020204" pitchFamily="34" charset="0"/>
      <p:bold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Cambria Math" panose="02040503050406030204" pitchFamily="18" charset="0"/>
      <p:regular r:id="rId18"/>
    </p:embeddedFont>
    <p:embeddedFont>
      <p:font typeface="TheSans UHH" panose="020B0502050302020203" pitchFamily="34" charset="0"/>
      <p:regular r:id="rId19"/>
      <p:bold r:id="rId20"/>
      <p:italic r:id="rId21"/>
      <p:boldItalic r:id="rId22"/>
    </p:embeddedFont>
    <p:embeddedFont>
      <p:font typeface="TheSans Uhh Bold Caps" panose="020B0702050302020203" pitchFamily="34" charset="0"/>
      <p:bold r:id="rId23"/>
    </p:embeddedFont>
    <p:embeddedFont>
      <p:font typeface="TheSans Uhh Bold Caps" panose="020B0702050302020203" pitchFamily="34" charset="0"/>
      <p:bold r:id="rId23"/>
    </p:embeddedFont>
    <p:embeddedFont>
      <p:font typeface="TheSans UHH Regular" panose="020B0502050302020203" pitchFamily="34" charset="0"/>
      <p:regular r:id="rId24"/>
      <p:bold r:id="rId25"/>
      <p:italic r:id="rId26"/>
      <p:boldItalic r:id="rId27"/>
    </p:embeddedFont>
  </p:embeddedFontLst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Bitte fügen Sie einen Abschnittsnamen ein" id="{08ADE9BD-D0E4-4A4C-8370-21ACDE2D7AF2}">
          <p14:sldIdLst>
            <p14:sldId id="329"/>
            <p14:sldId id="3961"/>
            <p14:sldId id="519"/>
            <p14:sldId id="1556"/>
            <p14:sldId id="3946"/>
            <p14:sldId id="3963"/>
            <p14:sldId id="533"/>
            <p14:sldId id="3964"/>
            <p14:sldId id="1547"/>
          </p14:sldIdLst>
        </p14:section>
      </p14:sectionLst>
    </p:ext>
    <p:ext uri="{EFAFB233-063F-42B5-8137-9DF3F51BA10A}">
      <p15:sldGuideLst xmlns:p15="http://schemas.microsoft.com/office/powerpoint/2012/main">
        <p15:guide id="2" pos="113" userDrawn="1">
          <p15:clr>
            <a:srgbClr val="A4A3A4"/>
          </p15:clr>
        </p15:guide>
        <p15:guide id="3" pos="5602" userDrawn="1">
          <p15:clr>
            <a:srgbClr val="A4A3A4"/>
          </p15:clr>
        </p15:guide>
        <p15:guide id="4" orient="horz" pos="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agelis hristidis" initials="vh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CC0"/>
    <a:srgbClr val="9DA8AD"/>
    <a:srgbClr val="3B515B"/>
    <a:srgbClr val="B6BFC3"/>
    <a:srgbClr val="027099"/>
    <a:srgbClr val="009CD1"/>
    <a:srgbClr val="E5F5FA"/>
    <a:srgbClr val="3C515B"/>
    <a:srgbClr val="009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Mittlere Formatvorlag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Helle Formatvorlage 3 - Akz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CAF9ED-07DC-4A11-8D7F-57B35C25682E}" styleName="Mittlere Formatvorlage 1 - Akz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ittlere Formatvorlage 1 - Akz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30" autoAdjust="0"/>
    <p:restoredTop sz="68351" autoAdjust="0"/>
  </p:normalViewPr>
  <p:slideViewPr>
    <p:cSldViewPr snapToObjects="1">
      <p:cViewPr varScale="1">
        <p:scale>
          <a:sx n="57" d="100"/>
          <a:sy n="57" d="100"/>
        </p:scale>
        <p:origin x="1548" y="28"/>
      </p:cViewPr>
      <p:guideLst>
        <p:guide pos="113"/>
        <p:guide pos="5602"/>
        <p:guide orient="horz" pos="350"/>
      </p:guideLst>
    </p:cSldViewPr>
  </p:slideViewPr>
  <p:outlineViewPr>
    <p:cViewPr>
      <p:scale>
        <a:sx n="33" d="100"/>
        <a:sy n="33" d="100"/>
      </p:scale>
      <p:origin x="0" y="-1549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24" d="100"/>
          <a:sy n="124" d="100"/>
        </p:scale>
        <p:origin x="5208" y="19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font" Target="fonts/font14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font" Target="fonts/font12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font" Target="fonts/font15.fntdata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>
              <a:latin typeface="TheSans UHH" panose="020B0502050302020203" pitchFamily="34" charset="0"/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322579-3BCF-D748-A2B1-13C370832227}" type="datetimeFigureOut">
              <a:rPr lang="de-DE" smtClean="0">
                <a:latin typeface="TheSans UHH" panose="020B0502050302020203" pitchFamily="34" charset="0"/>
              </a:rPr>
              <a:t>10.07.2024</a:t>
            </a:fld>
            <a:endParaRPr lang="de-DE" dirty="0">
              <a:latin typeface="TheSans UHH" panose="020B0502050302020203" pitchFamily="34" charset="0"/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>
              <a:latin typeface="TheSans UHH" panose="020B0502050302020203" pitchFamily="34" charset="0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4D7AD7-FD44-8444-A38A-7B8FFD50E3B1}" type="slidenum">
              <a:rPr lang="de-DE" smtClean="0">
                <a:latin typeface="TheSans UHH" panose="020B0502050302020203" pitchFamily="34" charset="0"/>
              </a:rPr>
              <a:t>‹Nr.›</a:t>
            </a:fld>
            <a:endParaRPr lang="de-DE" dirty="0">
              <a:latin typeface="TheSans UHH" panose="020B0502050302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342631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heSans UHH" panose="020B0502050302020203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TheSans UHH" panose="020B0502050302020203" pitchFamily="34" charset="0"/>
              </a:defRPr>
            </a:lvl1pPr>
          </a:lstStyle>
          <a:p>
            <a:fld id="{B2E59258-C19A-D949-846D-8B6CB38182F3}" type="datetimeFigureOut">
              <a:rPr lang="de-DE" smtClean="0"/>
              <a:pPr/>
              <a:t>10.07.2024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heSans UHH" panose="020B0502050302020203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TheSans UHH" panose="020B0502050302020203" pitchFamily="34" charset="0"/>
              </a:defRPr>
            </a:lvl1pPr>
          </a:lstStyle>
          <a:p>
            <a:fld id="{3C606240-9D1C-3843-B28E-77756B6151FD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3427113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TheSans UHH" panose="020B0502050302020203" pitchFamily="34" charset="0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TheSans UHH" panose="020B0502050302020203" pitchFamily="34" charset="0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TheSans UHH" panose="020B0502050302020203" pitchFamily="34" charset="0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TheSans UHH" panose="020B0502050302020203" pitchFamily="34" charset="0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TheSans UHH" panose="020B0502050302020203" pitchFamily="34" charset="0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 we have seen that the standard task in AI is to optimize an objective supplied by the human.</a:t>
            </a:r>
          </a:p>
          <a:p>
            <a:r>
              <a:rPr lang="en-US" dirty="0"/>
              <a:t>But this is the wrong task. Instead we want provably beneficial AI:</a:t>
            </a:r>
            <a:r>
              <a:rPr lang="en-US" baseline="0" dirty="0"/>
              <a:t> we need to be happy with the way the machine behaves,</a:t>
            </a:r>
          </a:p>
          <a:p>
            <a:r>
              <a:rPr lang="en-US" baseline="0" dirty="0"/>
              <a:t>even if we ask for the wrong thing or forget to mention some important constraint. So how can we do this?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6939B6-718A-E04C-9CBF-1FE0695B4D7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4052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1DCDD6-8F5C-0F4A-9884-105073812C55}" type="slidenum">
              <a:rPr lang="en-DE" smtClean="0"/>
              <a:t>4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42034615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116613-2833-4CFC-ADAD-3AD2B99C36A5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166956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116613-2833-4CFC-ADAD-3AD2B99C36A5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462126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F64223-60C2-8B45-914E-09C45AA70136}" type="slidenum">
              <a:rPr lang="en-DE" smtClean="0"/>
              <a:t>9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2762738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folie_Bild_vollfläch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platzhalter 13">
            <a:extLst>
              <a:ext uri="{FF2B5EF4-FFF2-40B4-BE49-F238E27FC236}">
                <a16:creationId xmlns:a16="http://schemas.microsoft.com/office/drawing/2014/main" id="{8BBFB6AB-BD0D-CB4B-9728-6AD2FDB3D49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0824" y="3579862"/>
            <a:ext cx="4681215" cy="370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 b="0" i="0">
                <a:solidFill>
                  <a:schemeClr val="tx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  <a:lvl2pPr marL="4572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2pPr>
            <a:lvl3pPr marL="9144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3pPr>
            <a:lvl4pPr marL="13716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4pPr>
            <a:lvl5pPr marL="18288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5pPr>
          </a:lstStyle>
          <a:p>
            <a:pPr lvl="0"/>
            <a:r>
              <a:rPr lang="de-DE" dirty="0"/>
              <a:t>Name des Referenten/der Referentin</a:t>
            </a:r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EF3FFAF6-38B4-EC48-808A-73D35839C2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1520" y="3994928"/>
            <a:ext cx="8096400" cy="1015200"/>
          </a:xfrm>
          <a:prstGeom prst="rect">
            <a:avLst/>
          </a:prstGeom>
        </p:spPr>
        <p:txBody>
          <a:bodyPr/>
          <a:lstStyle>
            <a:lvl1pPr algn="l">
              <a:defRPr sz="3000" b="1" i="0">
                <a:solidFill>
                  <a:schemeClr val="tx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</a:lstStyle>
          <a:p>
            <a:r>
              <a:rPr lang="de-DE" dirty="0"/>
              <a:t>Dies ist ein Blindtext. Hier steht die Headline oder der Name der Veranstaltung</a:t>
            </a:r>
          </a:p>
        </p:txBody>
      </p:sp>
      <p:pic>
        <p:nvPicPr>
          <p:cNvPr id="7" name="background-84678_1920.jpg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052006"/>
            <a:ext cx="9144000" cy="2455847"/>
          </a:xfrm>
          <a:prstGeom prst="rect">
            <a:avLst/>
          </a:prstGeom>
        </p:spPr>
      </p:pic>
      <p:sp>
        <p:nvSpPr>
          <p:cNvPr id="8" name="Bildplatzhalter 6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1052007"/>
            <a:ext cx="9144000" cy="245584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TheSans UHH"/>
              </a:defRPr>
            </a:lvl1pPr>
          </a:lstStyle>
          <a:p>
            <a:r>
              <a:rPr lang="de-DE" dirty="0"/>
              <a:t>Bild einfügen und mit Alternativtext versehen</a:t>
            </a:r>
          </a:p>
        </p:txBody>
      </p:sp>
      <p:cxnSp>
        <p:nvCxnSpPr>
          <p:cNvPr id="11" name="Gerade Verbindung 1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3988132"/>
            <a:ext cx="8172400" cy="0"/>
          </a:xfrm>
          <a:prstGeom prst="line">
            <a:avLst/>
          </a:prstGeom>
          <a:noFill/>
          <a:ln w="38100" cap="flat" cmpd="sng" algn="ctr">
            <a:solidFill>
              <a:schemeClr val="tx1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570804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f_Headline_Text_und_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>
                <a:solidFill>
                  <a:schemeClr val="tx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sp>
        <p:nvSpPr>
          <p:cNvPr id="11" name="Textplatzhalter 9"/>
          <p:cNvSpPr>
            <a:spLocks noGrp="1"/>
          </p:cNvSpPr>
          <p:nvPr>
            <p:ph type="body" sz="quarter" idx="14"/>
          </p:nvPr>
        </p:nvSpPr>
        <p:spPr>
          <a:xfrm>
            <a:off x="214770" y="1779662"/>
            <a:ext cx="4171028" cy="2880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latin typeface="TheSans UHH" panose="020B0502050302020203" pitchFamily="34" charset="0"/>
              </a:defRPr>
            </a:lvl1pPr>
            <a:lvl2pPr>
              <a:defRPr sz="2600">
                <a:latin typeface="TheSans UHH Bold Caps"/>
              </a:defRPr>
            </a:lvl2pPr>
            <a:lvl3pPr>
              <a:defRPr sz="2600">
                <a:latin typeface="TheSans UHH Bold Caps"/>
              </a:defRPr>
            </a:lvl3pPr>
            <a:lvl4pPr>
              <a:defRPr sz="2600">
                <a:latin typeface="TheSans UHH Bold Caps"/>
              </a:defRPr>
            </a:lvl4pPr>
            <a:lvl5pPr>
              <a:defRPr sz="2600">
                <a:latin typeface="TheSans UHH Bold Caps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4" name="Bildplatzhalter 6"/>
          <p:cNvSpPr>
            <a:spLocks noGrp="1"/>
          </p:cNvSpPr>
          <p:nvPr>
            <p:ph type="pic" sz="quarter" idx="15" hasCustomPrompt="1"/>
          </p:nvPr>
        </p:nvSpPr>
        <p:spPr>
          <a:xfrm>
            <a:off x="4572000" y="1779662"/>
            <a:ext cx="4572000" cy="28796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TheSans UHH" panose="020B0502050302020203" pitchFamily="34" charset="0"/>
              </a:defRPr>
            </a:lvl1pPr>
          </a:lstStyle>
          <a:p>
            <a:r>
              <a:rPr lang="de-DE" dirty="0"/>
              <a:t>Bild einfügen und mit Alternativtext versehen</a:t>
            </a:r>
          </a:p>
        </p:txBody>
      </p:sp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C7D51EC7-430C-D54B-BB14-BFC0D4B86EAE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4BC1399-E221-E348-817F-A1570F7D90C9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1B8745DF-4F7A-C843-98DC-DCD98DD01097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184794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g_Headline_Bild_und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>
                <a:solidFill>
                  <a:schemeClr val="tx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sp>
        <p:nvSpPr>
          <p:cNvPr id="14" name="Bildplatzhalter 6"/>
          <p:cNvSpPr>
            <a:spLocks noGrp="1"/>
          </p:cNvSpPr>
          <p:nvPr>
            <p:ph type="pic" sz="quarter" idx="15" hasCustomPrompt="1"/>
          </p:nvPr>
        </p:nvSpPr>
        <p:spPr>
          <a:xfrm>
            <a:off x="214768" y="1779662"/>
            <a:ext cx="4171028" cy="28796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TheSans UHH" panose="020B0502050302020203" pitchFamily="34" charset="0"/>
              </a:defRPr>
            </a:lvl1pPr>
          </a:lstStyle>
          <a:p>
            <a:r>
              <a:rPr lang="de-DE" dirty="0"/>
              <a:t>Bild einfügen und mit Alternativtext versehen</a:t>
            </a:r>
          </a:p>
        </p:txBody>
      </p:sp>
      <p:sp>
        <p:nvSpPr>
          <p:cNvPr id="11" name="Textplatzhalter 9"/>
          <p:cNvSpPr>
            <a:spLocks noGrp="1"/>
          </p:cNvSpPr>
          <p:nvPr>
            <p:ph type="body" sz="quarter" idx="14"/>
          </p:nvPr>
        </p:nvSpPr>
        <p:spPr>
          <a:xfrm>
            <a:off x="4577435" y="1779662"/>
            <a:ext cx="4171028" cy="2880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latin typeface="TheSans UHH" panose="020B0502050302020203" pitchFamily="34" charset="0"/>
              </a:defRPr>
            </a:lvl1pPr>
            <a:lvl2pPr>
              <a:defRPr sz="2600">
                <a:latin typeface="TheSans UHH Bold Caps"/>
              </a:defRPr>
            </a:lvl2pPr>
            <a:lvl3pPr>
              <a:defRPr sz="2600">
                <a:latin typeface="TheSans UHH Bold Caps"/>
              </a:defRPr>
            </a:lvl3pPr>
            <a:lvl4pPr>
              <a:defRPr sz="2600">
                <a:latin typeface="TheSans UHH Bold Caps"/>
              </a:defRPr>
            </a:lvl4pPr>
            <a:lvl5pPr>
              <a:defRPr sz="2600">
                <a:latin typeface="TheSans UHH Bold Caps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C72AC3EB-3430-1349-A19C-02E4197ABD7D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B044FE5-2F6A-7041-9F8B-B986A9E98170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D0A6D2E-ADFC-2943-8255-0F520D9F3239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776739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h_Headline_Text_und_Tabe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algn="l">
              <a:defRPr sz="2600" b="1" i="0">
                <a:solidFill>
                  <a:schemeClr val="tx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sp>
        <p:nvSpPr>
          <p:cNvPr id="11" name="Textplatzhalter 9"/>
          <p:cNvSpPr>
            <a:spLocks noGrp="1"/>
          </p:cNvSpPr>
          <p:nvPr>
            <p:ph type="body" sz="quarter" idx="14"/>
          </p:nvPr>
        </p:nvSpPr>
        <p:spPr>
          <a:xfrm>
            <a:off x="214770" y="1779662"/>
            <a:ext cx="4171028" cy="2880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latin typeface="TheSans UHH" panose="020B0502050302020203" pitchFamily="34" charset="0"/>
              </a:defRPr>
            </a:lvl1pPr>
            <a:lvl2pPr>
              <a:defRPr sz="2600">
                <a:latin typeface="TheSans UHH Bold Caps"/>
              </a:defRPr>
            </a:lvl2pPr>
            <a:lvl3pPr>
              <a:defRPr sz="2600">
                <a:latin typeface="TheSans UHH Bold Caps"/>
              </a:defRPr>
            </a:lvl3pPr>
            <a:lvl4pPr>
              <a:defRPr sz="2600">
                <a:latin typeface="TheSans UHH Bold Caps"/>
              </a:defRPr>
            </a:lvl4pPr>
            <a:lvl5pPr>
              <a:defRPr sz="2600">
                <a:latin typeface="TheSans UHH Bold Caps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2" name="Tabellenplatzhalter 11"/>
          <p:cNvSpPr>
            <a:spLocks noGrp="1"/>
          </p:cNvSpPr>
          <p:nvPr>
            <p:ph type="tbl" sz="quarter" idx="16" hasCustomPrompt="1"/>
          </p:nvPr>
        </p:nvSpPr>
        <p:spPr>
          <a:xfrm>
            <a:off x="4572000" y="1779662"/>
            <a:ext cx="4176713" cy="28796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TheSans UHH" panose="020B0502050302020203" pitchFamily="34" charset="0"/>
              </a:defRPr>
            </a:lvl1pPr>
          </a:lstStyle>
          <a:p>
            <a:r>
              <a:rPr lang="de-DE" dirty="0"/>
              <a:t>Tabelle mit Alternativtext</a:t>
            </a:r>
          </a:p>
        </p:txBody>
      </p:sp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6A29C8C0-874D-ED42-B7AA-9341B574BE5A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FBB6B01C-4FCF-CB4D-90CE-C326DBD9D207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76C3BC2-5241-2242-9D91-48AF5119BBEB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980136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Grafiken_Tabellen_Bilder_unischtbare_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Inhaltsplatzhalter 21"/>
          <p:cNvSpPr>
            <a:spLocks noGrp="1"/>
          </p:cNvSpPr>
          <p:nvPr>
            <p:ph sz="quarter" idx="13" hasCustomPrompt="1"/>
          </p:nvPr>
        </p:nvSpPr>
        <p:spPr>
          <a:xfrm>
            <a:off x="323528" y="1347614"/>
            <a:ext cx="8425185" cy="33123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>
                <a:latin typeface="TheSans UHH"/>
              </a:defRPr>
            </a:lvl1pPr>
            <a:lvl2pPr>
              <a:defRPr sz="2600">
                <a:latin typeface="TheSans UHH"/>
              </a:defRPr>
            </a:lvl2pPr>
            <a:lvl3pPr>
              <a:defRPr sz="2600">
                <a:latin typeface="TheSans UHH"/>
              </a:defRPr>
            </a:lvl3pPr>
            <a:lvl4pPr>
              <a:defRPr sz="2600">
                <a:latin typeface="TheSans UHH"/>
              </a:defRPr>
            </a:lvl4pPr>
            <a:lvl5pPr>
              <a:defRPr sz="2600">
                <a:latin typeface="TheSans UHH"/>
              </a:defRPr>
            </a:lvl5pPr>
          </a:lstStyle>
          <a:p>
            <a:pPr lvl="0"/>
            <a:r>
              <a:rPr lang="de-DE" dirty="0"/>
              <a:t>Grafiken, Tabellen, Bilder, etc. Bitte mit Alternativtext versehen.</a:t>
            </a:r>
          </a:p>
        </p:txBody>
      </p:sp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97F74627-F125-8D49-A3F9-96166A0B0D2C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9BBD305-837C-0E41-BEBC-3280C7391E7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B9C95E0-F0B8-9D41-8D2F-FD01943EF11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25553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a_Kapitelfolie_einfarbiger_HG_Hellbl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1052006"/>
            <a:ext cx="9144000" cy="409149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de-DE" dirty="0">
              <a:latin typeface="TheSans UHH" panose="020B0502050302020203" pitchFamily="34" charset="0"/>
            </a:endParaRPr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CA9E1338-AB7B-1147-B97A-34E5222669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1520" y="3994928"/>
            <a:ext cx="8096400" cy="1015200"/>
          </a:xfrm>
          <a:prstGeom prst="rect">
            <a:avLst/>
          </a:prstGeom>
        </p:spPr>
        <p:txBody>
          <a:bodyPr/>
          <a:lstStyle>
            <a:lvl1pPr algn="l">
              <a:defRPr sz="3000" b="1" i="0">
                <a:solidFill>
                  <a:schemeClr val="bg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</a:lstStyle>
          <a:p>
            <a:r>
              <a:rPr lang="de-DE" dirty="0"/>
              <a:t>Hier steht die Headline des nachfolgenden Kapitels</a:t>
            </a:r>
          </a:p>
        </p:txBody>
      </p:sp>
      <p:cxnSp>
        <p:nvCxnSpPr>
          <p:cNvPr id="5" name="Gerade Verbindung 4">
            <a:extLst>
              <a:ext uri="{FF2B5EF4-FFF2-40B4-BE49-F238E27FC236}">
                <a16:creationId xmlns:a16="http://schemas.microsoft.com/office/drawing/2014/main" id="{5CCBDACE-4486-B244-AD82-ACBF86988F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3988132"/>
            <a:ext cx="8172400" cy="0"/>
          </a:xfrm>
          <a:prstGeom prst="line">
            <a:avLst/>
          </a:prstGeom>
          <a:noFill/>
          <a:ln w="38100" cap="flat" cmpd="sng" algn="ctr">
            <a:solidFill>
              <a:schemeClr val="bg1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4254621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b_Kapitelfolie_einfarbiger_HG_wei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>
            <a:extLst>
              <a:ext uri="{FF2B5EF4-FFF2-40B4-BE49-F238E27FC236}">
                <a16:creationId xmlns:a16="http://schemas.microsoft.com/office/drawing/2014/main" id="{D2D5666D-DD08-FB4E-89E6-DDEBDE6DA7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1520" y="3994928"/>
            <a:ext cx="8096400" cy="1015200"/>
          </a:xfrm>
          <a:prstGeom prst="rect">
            <a:avLst/>
          </a:prstGeom>
        </p:spPr>
        <p:txBody>
          <a:bodyPr/>
          <a:lstStyle>
            <a:lvl1pPr algn="l">
              <a:defRPr sz="3000" b="1" i="0">
                <a:solidFill>
                  <a:schemeClr val="tx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</a:lstStyle>
          <a:p>
            <a:r>
              <a:rPr lang="de-DE" dirty="0"/>
              <a:t>Hier steht die Headline des nachfolgenden Kapitels</a:t>
            </a:r>
          </a:p>
        </p:txBody>
      </p:sp>
      <p:cxnSp>
        <p:nvCxnSpPr>
          <p:cNvPr id="4" name="Gerade Verbindung 3">
            <a:extLst>
              <a:ext uri="{FF2B5EF4-FFF2-40B4-BE49-F238E27FC236}">
                <a16:creationId xmlns:a16="http://schemas.microsoft.com/office/drawing/2014/main" id="{84877466-D934-E94B-87D7-F45E77A432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3988132"/>
            <a:ext cx="8172400" cy="0"/>
          </a:xfrm>
          <a:prstGeom prst="line">
            <a:avLst/>
          </a:prstGeom>
          <a:noFill/>
          <a:ln w="38100" cap="flat" cmpd="sng" algn="ctr">
            <a:solidFill>
              <a:schemeClr val="tx1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35574016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Leerseite_unsichtbare_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 hidden="1">
            <a:extLst>
              <a:ext uri="{FF2B5EF4-FFF2-40B4-BE49-F238E27FC236}">
                <a16:creationId xmlns:a16="http://schemas.microsoft.com/office/drawing/2014/main" id="{CBFE5B7B-3B95-C043-BB34-2A277601CB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algn="l">
              <a:defRPr sz="2600" b="1" i="0">
                <a:solidFill>
                  <a:schemeClr val="tx1"/>
                </a:solidFill>
                <a:latin typeface="TheSans UHH" panose="020B0502050302020203" pitchFamily="34" charset="77"/>
                <a:cs typeface="TheSans UHH" panose="020B0502050302020203" pitchFamily="34" charset="77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42BD08BA-13EA-E54B-84CB-D68FE55451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9531825-4A1E-E045-B431-45CE2BEDC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06C2600-20BB-F048-B90E-34135BB72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811678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B9B3F-B9ED-7C4D-AD11-DEB223C5A3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4CB659-7A17-604A-8200-486683CF16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41481F-6539-4941-A63C-D1492E148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50528-BCD3-7646-AC98-60A4AE8BCD73}" type="datetimeFigureOut">
              <a:rPr lang="en-DE" smtClean="0"/>
              <a:t>10/07/2024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391351-A455-0446-B7FB-9AA2CFB12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393604-D354-E64B-946A-35650A382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ECF49-A3CB-A641-BAE9-523C74773604}" type="slidenum">
              <a:rPr lang="en-DE" smtClean="0"/>
              <a:t>‹Nr.›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694390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folie_zwei_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platzhalter 13">
            <a:extLst>
              <a:ext uri="{FF2B5EF4-FFF2-40B4-BE49-F238E27FC236}">
                <a16:creationId xmlns:a16="http://schemas.microsoft.com/office/drawing/2014/main" id="{1DDD041E-DBF9-6D48-993C-62DD3D91D74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0825" y="3579862"/>
            <a:ext cx="4395258" cy="370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 b="0" i="0">
                <a:solidFill>
                  <a:schemeClr val="tx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  <a:lvl2pPr marL="4572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2pPr>
            <a:lvl3pPr marL="9144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3pPr>
            <a:lvl4pPr marL="13716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4pPr>
            <a:lvl5pPr marL="18288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5pPr>
          </a:lstStyle>
          <a:p>
            <a:pPr lvl="0"/>
            <a:r>
              <a:rPr lang="de-DE" dirty="0"/>
              <a:t>Name des Referenten/der Referentin</a:t>
            </a:r>
          </a:p>
        </p:txBody>
      </p:sp>
      <p:sp>
        <p:nvSpPr>
          <p:cNvPr id="20" name="Titel 1">
            <a:extLst>
              <a:ext uri="{FF2B5EF4-FFF2-40B4-BE49-F238E27FC236}">
                <a16:creationId xmlns:a16="http://schemas.microsoft.com/office/drawing/2014/main" id="{33F5C484-EF40-FE47-9DFE-5167591A75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1520" y="3994928"/>
            <a:ext cx="8096400" cy="1015200"/>
          </a:xfrm>
          <a:prstGeom prst="rect">
            <a:avLst/>
          </a:prstGeom>
        </p:spPr>
        <p:txBody>
          <a:bodyPr/>
          <a:lstStyle>
            <a:lvl1pPr algn="l">
              <a:defRPr sz="3000" b="1" i="0">
                <a:solidFill>
                  <a:schemeClr val="tx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</a:lstStyle>
          <a:p>
            <a:r>
              <a:rPr lang="de-DE" dirty="0"/>
              <a:t>Dies ist ein Blindtext. Hier steht die Headline oder der Name der Veranstaltung</a:t>
            </a:r>
          </a:p>
        </p:txBody>
      </p:sp>
      <p:pic>
        <p:nvPicPr>
          <p:cNvPr id="9" name="background-84678_1920.jpg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>
            <a:fillRect/>
          </a:stretch>
        </p:blipFill>
        <p:spPr>
          <a:xfrm>
            <a:off x="0" y="1059306"/>
            <a:ext cx="4497917" cy="2455340"/>
          </a:xfrm>
          <a:prstGeom prst="rect">
            <a:avLst/>
          </a:prstGeom>
        </p:spPr>
      </p:pic>
      <p:pic>
        <p:nvPicPr>
          <p:cNvPr id="10" name="background-84678_1920.jpg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46083" y="1052007"/>
            <a:ext cx="4497917" cy="2462639"/>
          </a:xfrm>
          <a:prstGeom prst="rect">
            <a:avLst/>
          </a:prstGeom>
        </p:spPr>
      </p:pic>
      <p:sp>
        <p:nvSpPr>
          <p:cNvPr id="12" name="Bildplatzhalter 15"/>
          <p:cNvSpPr>
            <a:spLocks noGrp="1"/>
          </p:cNvSpPr>
          <p:nvPr>
            <p:ph type="pic" sz="quarter" idx="11" hasCustomPrompt="1"/>
          </p:nvPr>
        </p:nvSpPr>
        <p:spPr>
          <a:xfrm>
            <a:off x="-1" y="1065475"/>
            <a:ext cx="4497917" cy="245534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aseline="0">
                <a:solidFill>
                  <a:srgbClr val="FFFFFF"/>
                </a:solidFill>
                <a:latin typeface="TheSans UHH"/>
              </a:defRPr>
            </a:lvl1pPr>
          </a:lstStyle>
          <a:p>
            <a:r>
              <a:rPr lang="de-DE" dirty="0"/>
              <a:t>Bild einfügen und mit Alternativtext versehen</a:t>
            </a:r>
          </a:p>
        </p:txBody>
      </p:sp>
      <p:sp>
        <p:nvSpPr>
          <p:cNvPr id="13" name="Bildplatzhalter 17"/>
          <p:cNvSpPr>
            <a:spLocks noGrp="1"/>
          </p:cNvSpPr>
          <p:nvPr>
            <p:ph type="pic" sz="quarter" idx="12" hasCustomPrompt="1"/>
          </p:nvPr>
        </p:nvSpPr>
        <p:spPr>
          <a:xfrm>
            <a:off x="4646082" y="1066607"/>
            <a:ext cx="4711867" cy="245483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TheSans UHH"/>
              </a:defRPr>
            </a:lvl1pPr>
          </a:lstStyle>
          <a:p>
            <a:r>
              <a:rPr lang="de-DE" dirty="0"/>
              <a:t>Bild einfügen und mit Alternativtext versehen</a:t>
            </a:r>
          </a:p>
        </p:txBody>
      </p:sp>
      <p:cxnSp>
        <p:nvCxnSpPr>
          <p:cNvPr id="19" name="Gerade Verbindung 18">
            <a:extLst>
              <a:ext uri="{FF2B5EF4-FFF2-40B4-BE49-F238E27FC236}">
                <a16:creationId xmlns:a16="http://schemas.microsoft.com/office/drawing/2014/main" id="{AB18881F-3A1A-C240-A3D5-F269619F19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3988132"/>
            <a:ext cx="8172400" cy="0"/>
          </a:xfrm>
          <a:prstGeom prst="line">
            <a:avLst/>
          </a:prstGeom>
          <a:noFill/>
          <a:ln w="38100" cap="flat" cmpd="sng" algn="ctr">
            <a:solidFill>
              <a:schemeClr val="tx1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18193670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a_Titelfolie_einfarbiger_HG_Steingr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1052006"/>
            <a:ext cx="9144000" cy="4091494"/>
          </a:xfrm>
          <a:prstGeom prst="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0">
                <a:srgbClr val="3B515B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de-DE" dirty="0">
              <a:latin typeface="TheSans UHH" panose="020B0502050302020203" pitchFamily="34" charset="0"/>
            </a:endParaRPr>
          </a:p>
        </p:txBody>
      </p:sp>
      <p:sp>
        <p:nvSpPr>
          <p:cNvPr id="10" name="Textplatzhalter 13">
            <a:extLst>
              <a:ext uri="{FF2B5EF4-FFF2-40B4-BE49-F238E27FC236}">
                <a16:creationId xmlns:a16="http://schemas.microsoft.com/office/drawing/2014/main" id="{F055B374-5667-9B40-AE1E-7F5FCDB7FF8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0824" y="3579862"/>
            <a:ext cx="4825231" cy="370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  <a:lvl2pPr marL="4572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2pPr>
            <a:lvl3pPr marL="9144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3pPr>
            <a:lvl4pPr marL="13716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4pPr>
            <a:lvl5pPr marL="18288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5pPr>
          </a:lstStyle>
          <a:p>
            <a:pPr lvl="0"/>
            <a:r>
              <a:rPr lang="de-DE" dirty="0"/>
              <a:t>Name des Referenten/der Referentin</a:t>
            </a:r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2F8586F0-C563-C342-B9DD-A1AE90DE2C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1520" y="3994928"/>
            <a:ext cx="8096400" cy="1015200"/>
          </a:xfrm>
          <a:prstGeom prst="rect">
            <a:avLst/>
          </a:prstGeom>
        </p:spPr>
        <p:txBody>
          <a:bodyPr/>
          <a:lstStyle>
            <a:lvl1pPr algn="l">
              <a:defRPr sz="3000" b="1" i="0">
                <a:solidFill>
                  <a:schemeClr val="bg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</a:lstStyle>
          <a:p>
            <a:r>
              <a:rPr lang="de-DE" dirty="0"/>
              <a:t>Dies ist ein Blindtext. Hier steht die Headline oder der Name der Veranstaltung</a:t>
            </a:r>
          </a:p>
        </p:txBody>
      </p:sp>
      <p:cxnSp>
        <p:nvCxnSpPr>
          <p:cNvPr id="8" name="Gerade Verbindung 7">
            <a:extLst>
              <a:ext uri="{FF2B5EF4-FFF2-40B4-BE49-F238E27FC236}">
                <a16:creationId xmlns:a16="http://schemas.microsoft.com/office/drawing/2014/main" id="{5486D3BD-BA29-4D44-ACB6-A4BD67D521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3988132"/>
            <a:ext cx="8172400" cy="0"/>
          </a:xfrm>
          <a:prstGeom prst="line">
            <a:avLst/>
          </a:prstGeom>
          <a:noFill/>
          <a:ln w="38100" cap="flat" cmpd="sng" algn="ctr">
            <a:solidFill>
              <a:schemeClr val="bg1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67305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b_Titelfolie_einfarbiger_HG_Hellbl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1052006"/>
            <a:ext cx="9144000" cy="409149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de-DE" dirty="0">
              <a:latin typeface="TheSans UHH" panose="020B0502050302020203" pitchFamily="34" charset="0"/>
            </a:endParaRPr>
          </a:p>
        </p:txBody>
      </p:sp>
      <p:sp>
        <p:nvSpPr>
          <p:cNvPr id="8" name="Textplatzhalter 13">
            <a:extLst>
              <a:ext uri="{FF2B5EF4-FFF2-40B4-BE49-F238E27FC236}">
                <a16:creationId xmlns:a16="http://schemas.microsoft.com/office/drawing/2014/main" id="{A15EFE3B-8C68-D046-A599-0AB2AFDEB25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0824" y="3579862"/>
            <a:ext cx="4609207" cy="370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  <a:lvl2pPr marL="4572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2pPr>
            <a:lvl3pPr marL="9144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3pPr>
            <a:lvl4pPr marL="13716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4pPr>
            <a:lvl5pPr marL="18288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5pPr>
          </a:lstStyle>
          <a:p>
            <a:pPr lvl="0"/>
            <a:r>
              <a:rPr lang="de-DE" dirty="0"/>
              <a:t>Name des Referenten/der Referentin</a:t>
            </a:r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7971F460-DBE2-1E4C-966C-B8FAF52ED6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1520" y="3994928"/>
            <a:ext cx="8096400" cy="1015200"/>
          </a:xfrm>
          <a:prstGeom prst="rect">
            <a:avLst/>
          </a:prstGeom>
        </p:spPr>
        <p:txBody>
          <a:bodyPr/>
          <a:lstStyle>
            <a:lvl1pPr algn="l">
              <a:defRPr sz="3000" b="1" i="0">
                <a:solidFill>
                  <a:schemeClr val="bg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</a:lstStyle>
          <a:p>
            <a:r>
              <a:rPr lang="de-DE" dirty="0"/>
              <a:t>Dies ist ein Blindtext. Hier steht die Headline oder der Name der Veranstaltung</a:t>
            </a:r>
          </a:p>
        </p:txBody>
      </p:sp>
      <p:cxnSp>
        <p:nvCxnSpPr>
          <p:cNvPr id="6" name="Gerade Verbindung 5">
            <a:extLst>
              <a:ext uri="{FF2B5EF4-FFF2-40B4-BE49-F238E27FC236}">
                <a16:creationId xmlns:a16="http://schemas.microsoft.com/office/drawing/2014/main" id="{30DD3040-AF2F-7548-9EA1-E3F2AA2D5A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3988132"/>
            <a:ext cx="8172400" cy="0"/>
          </a:xfrm>
          <a:prstGeom prst="line">
            <a:avLst/>
          </a:prstGeom>
          <a:noFill/>
          <a:ln w="38100" cap="flat" cmpd="sng" algn="ctr">
            <a:solidFill>
              <a:schemeClr val="bg1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1510171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a_Headline_und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itel 1">
            <a:extLst>
              <a:ext uri="{FF2B5EF4-FFF2-40B4-BE49-F238E27FC236}">
                <a16:creationId xmlns:a16="http://schemas.microsoft.com/office/drawing/2014/main" id="{853C8E57-9E26-F24E-A712-1E94C05C3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>
                <a:solidFill>
                  <a:schemeClr val="tx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sp>
        <p:nvSpPr>
          <p:cNvPr id="8" name="Textplatzhalter 9"/>
          <p:cNvSpPr>
            <a:spLocks noGrp="1"/>
          </p:cNvSpPr>
          <p:nvPr>
            <p:ph type="body" sz="quarter" idx="14"/>
          </p:nvPr>
        </p:nvSpPr>
        <p:spPr>
          <a:xfrm>
            <a:off x="214769" y="1779662"/>
            <a:ext cx="8533695" cy="2880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latin typeface="TheSans UHH" panose="020B0502050302020203" pitchFamily="34" charset="0"/>
              </a:defRPr>
            </a:lvl1pPr>
            <a:lvl2pPr>
              <a:defRPr sz="2600">
                <a:latin typeface="TheSans UHH Bold Caps"/>
              </a:defRPr>
            </a:lvl2pPr>
            <a:lvl3pPr>
              <a:defRPr sz="2600">
                <a:latin typeface="TheSans UHH Bold Caps"/>
              </a:defRPr>
            </a:lvl3pPr>
            <a:lvl4pPr>
              <a:defRPr sz="2600">
                <a:latin typeface="TheSans UHH Bold Caps"/>
              </a:defRPr>
            </a:lvl4pPr>
            <a:lvl5pPr>
              <a:defRPr sz="2600">
                <a:latin typeface="TheSans UHH Bold Caps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4E82A3FC-B200-F340-859E-4491DBC5752C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6827D40-E2F4-6842-9A47-30F9FFAFC9C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5EBE37D-D2A8-AA46-A4B0-38A84F66B5B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870706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b_Headline_und_L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el 1">
            <a:extLst>
              <a:ext uri="{FF2B5EF4-FFF2-40B4-BE49-F238E27FC236}">
                <a16:creationId xmlns:a16="http://schemas.microsoft.com/office/drawing/2014/main" id="{2185142B-85C3-B845-BE6A-A2B184C345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>
                <a:solidFill>
                  <a:schemeClr val="tx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6"/>
          </p:nvPr>
        </p:nvSpPr>
        <p:spPr>
          <a:xfrm>
            <a:off x="214311" y="1779662"/>
            <a:ext cx="8534151" cy="2879651"/>
          </a:xfrm>
          <a:prstGeom prst="rect">
            <a:avLst/>
          </a:prstGeom>
        </p:spPr>
        <p:txBody>
          <a:bodyPr vert="horz"/>
          <a:lstStyle>
            <a:lvl1pPr marL="180000" indent="-180000">
              <a:spcBef>
                <a:spcPts val="1450"/>
              </a:spcBef>
              <a:buClr>
                <a:schemeClr val="tx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  <a:lvl2pPr marL="360000" indent="-180000">
              <a:buClr>
                <a:schemeClr val="bg2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2pPr>
            <a:lvl3pPr marL="540000" indent="-180000">
              <a:buClr>
                <a:schemeClr val="bg2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3pPr>
            <a:lvl4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4pPr>
            <a:lvl5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3B10F18-E336-5F4B-B287-AFBD8386C6AA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B3CB7CE-68EE-634C-A60B-5AB834390A3E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9B799CB-85F9-3B41-BD6A-AE3965D5F367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6613200" y="4767263"/>
            <a:ext cx="2133600" cy="273844"/>
          </a:xfrm>
        </p:spPr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995A172-0C33-5AD9-D36A-594A898A631B}"/>
              </a:ext>
            </a:extLst>
          </p:cNvPr>
          <p:cNvSpPr txBox="1"/>
          <p:nvPr userDrawn="1"/>
        </p:nvSpPr>
        <p:spPr>
          <a:xfrm>
            <a:off x="8264769" y="38686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23658282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c_Headline_und_zweispaltiger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itel 1">
            <a:extLst>
              <a:ext uri="{FF2B5EF4-FFF2-40B4-BE49-F238E27FC236}">
                <a16:creationId xmlns:a16="http://schemas.microsoft.com/office/drawing/2014/main" id="{1239BC7E-F651-4B40-9646-BE82FC8F728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>
                <a:solidFill>
                  <a:schemeClr val="tx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sp>
        <p:nvSpPr>
          <p:cNvPr id="11" name="Textplatzhalter 9"/>
          <p:cNvSpPr>
            <a:spLocks noGrp="1"/>
          </p:cNvSpPr>
          <p:nvPr>
            <p:ph type="body" sz="quarter" idx="14"/>
          </p:nvPr>
        </p:nvSpPr>
        <p:spPr>
          <a:xfrm>
            <a:off x="214770" y="1779662"/>
            <a:ext cx="4171028" cy="2880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 typeface="Arial"/>
              <a:buNone/>
              <a:defRPr sz="2000">
                <a:solidFill>
                  <a:schemeClr val="tx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  <a:lvl2pPr>
              <a:defRPr sz="2000">
                <a:solidFill>
                  <a:schemeClr val="tx1"/>
                </a:solidFill>
                <a:latin typeface="TheSans UHH Regular"/>
                <a:cs typeface="TheSans UHH Regular"/>
              </a:defRPr>
            </a:lvl2pPr>
            <a:lvl3pPr>
              <a:defRPr sz="2600">
                <a:latin typeface="TheSans UHH Bold Caps"/>
              </a:defRPr>
            </a:lvl3pPr>
            <a:lvl4pPr>
              <a:defRPr sz="2600">
                <a:latin typeface="TheSans UHH Bold Caps"/>
              </a:defRPr>
            </a:lvl4pPr>
            <a:lvl5pPr>
              <a:defRPr sz="2600">
                <a:latin typeface="TheSans UHH Bold Caps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2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4572000" y="1779662"/>
            <a:ext cx="4171028" cy="2880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latin typeface="TheSans UHH" panose="020B0502050302020203" pitchFamily="34" charset="0"/>
              </a:defRPr>
            </a:lvl1pPr>
            <a:lvl2pPr>
              <a:defRPr sz="2600">
                <a:latin typeface="TheSans UHH Bold Caps"/>
              </a:defRPr>
            </a:lvl2pPr>
            <a:lvl3pPr>
              <a:defRPr sz="2600">
                <a:latin typeface="TheSans UHH Bold Caps"/>
              </a:defRPr>
            </a:lvl3pPr>
            <a:lvl4pPr>
              <a:defRPr sz="2600">
                <a:latin typeface="TheSans UHH Bold Caps"/>
              </a:defRPr>
            </a:lvl4pPr>
            <a:lvl5pPr>
              <a:defRPr sz="2600">
                <a:latin typeface="TheSans UHH Bold Caps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0FA889BB-8733-E443-8B07-DDEE0CF51EAC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DB0F8018-999B-664A-A015-D9D75F27149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73C8DF9-716F-554C-ACA3-DAE92F29A78F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429167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d_Headline_und_zweispaltige_Lis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itel 1">
            <a:extLst>
              <a:ext uri="{FF2B5EF4-FFF2-40B4-BE49-F238E27FC236}">
                <a16:creationId xmlns:a16="http://schemas.microsoft.com/office/drawing/2014/main" id="{80504275-399A-C44F-825C-5719C17EDE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>
                <a:solidFill>
                  <a:schemeClr val="tx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6"/>
          </p:nvPr>
        </p:nvSpPr>
        <p:spPr>
          <a:xfrm>
            <a:off x="214312" y="1779662"/>
            <a:ext cx="4172400" cy="2879651"/>
          </a:xfrm>
          <a:prstGeom prst="rect">
            <a:avLst/>
          </a:prstGeom>
        </p:spPr>
        <p:txBody>
          <a:bodyPr vert="horz"/>
          <a:lstStyle>
            <a:lvl1pPr marL="180000" indent="-180000">
              <a:spcBef>
                <a:spcPts val="1450"/>
              </a:spcBef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  <a:lvl2pPr marL="360000" indent="-180000">
              <a:buClr>
                <a:schemeClr val="tx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2pPr>
            <a:lvl3pPr marL="540000" indent="-180000">
              <a:buClr>
                <a:schemeClr val="bg2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3pPr>
            <a:lvl4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4pPr>
            <a:lvl5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14" name="Textplatzhalter 3"/>
          <p:cNvSpPr>
            <a:spLocks noGrp="1"/>
          </p:cNvSpPr>
          <p:nvPr>
            <p:ph type="body" sz="quarter" idx="17"/>
          </p:nvPr>
        </p:nvSpPr>
        <p:spPr>
          <a:xfrm>
            <a:off x="4576063" y="1779662"/>
            <a:ext cx="4172400" cy="2879651"/>
          </a:xfrm>
          <a:prstGeom prst="rect">
            <a:avLst/>
          </a:prstGeom>
        </p:spPr>
        <p:txBody>
          <a:bodyPr vert="horz"/>
          <a:lstStyle>
            <a:lvl1pPr marL="180000" indent="-180000">
              <a:spcBef>
                <a:spcPts val="1450"/>
              </a:spcBef>
              <a:buClr>
                <a:schemeClr val="accent2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  <a:lvl2pPr marL="360000" indent="-180000">
              <a:buClr>
                <a:schemeClr val="tx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2pPr>
            <a:lvl3pPr marL="540000" indent="-180000">
              <a:buClr>
                <a:schemeClr val="bg2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3pPr>
            <a:lvl4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4pPr>
            <a:lvl5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769B562-7FA6-894A-98DE-37E50E748CA6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A6AB9E8-E1D8-AD45-A908-867BB1D82E6A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3A43B6D-0AE8-9C41-B679-BAD57E58419B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5654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e_Headline_Text_und_L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itel 1">
            <a:extLst>
              <a:ext uri="{FF2B5EF4-FFF2-40B4-BE49-F238E27FC236}">
                <a16:creationId xmlns:a16="http://schemas.microsoft.com/office/drawing/2014/main" id="{A9A02BB1-54BA-0044-B44B-AFBD148F79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>
                <a:solidFill>
                  <a:schemeClr val="tx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6"/>
          </p:nvPr>
        </p:nvSpPr>
        <p:spPr>
          <a:xfrm>
            <a:off x="214312" y="1779662"/>
            <a:ext cx="4172400" cy="2879651"/>
          </a:xfrm>
          <a:prstGeom prst="rect">
            <a:avLst/>
          </a:prstGeom>
        </p:spPr>
        <p:txBody>
          <a:bodyPr vert="horz"/>
          <a:lstStyle>
            <a:lvl1pPr marL="0" indent="0">
              <a:spcBef>
                <a:spcPts val="1450"/>
              </a:spcBef>
              <a:buClr>
                <a:schemeClr val="accent1"/>
              </a:buClr>
              <a:buFont typeface="Wingdings" charset="2"/>
              <a:buNone/>
              <a:defRPr sz="2000">
                <a:solidFill>
                  <a:srgbClr val="3B515B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  <a:lvl2pPr marL="180000" indent="0">
              <a:buClr>
                <a:schemeClr val="tx1"/>
              </a:buClr>
              <a:buFont typeface="Wingdings" charset="2"/>
              <a:buNone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2pPr>
            <a:lvl3pPr marL="360000" indent="0">
              <a:buClr>
                <a:schemeClr val="bg2"/>
              </a:buClr>
              <a:buFont typeface="Wingdings" charset="2"/>
              <a:buNone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3pPr>
            <a:lvl4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4pPr>
            <a:lvl5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4" name="Textplatzhalter 3"/>
          <p:cNvSpPr>
            <a:spLocks noGrp="1"/>
          </p:cNvSpPr>
          <p:nvPr>
            <p:ph type="body" sz="quarter" idx="17"/>
          </p:nvPr>
        </p:nvSpPr>
        <p:spPr>
          <a:xfrm>
            <a:off x="4576063" y="1779662"/>
            <a:ext cx="4172400" cy="2879651"/>
          </a:xfrm>
          <a:prstGeom prst="rect">
            <a:avLst/>
          </a:prstGeom>
        </p:spPr>
        <p:txBody>
          <a:bodyPr vert="horz"/>
          <a:lstStyle>
            <a:lvl1pPr marL="180000" indent="-180000">
              <a:spcBef>
                <a:spcPts val="1450"/>
              </a:spcBef>
              <a:buClr>
                <a:schemeClr val="accent2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  <a:lvl2pPr marL="360000" indent="-180000">
              <a:buClr>
                <a:schemeClr val="tx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2pPr>
            <a:lvl3pPr marL="540000" indent="-180000">
              <a:buClr>
                <a:schemeClr val="bg2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3pPr>
            <a:lvl4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4pPr>
            <a:lvl5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9075F02A-DDE1-1940-A6AD-6A78B42B16BC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3B308B6-51D4-CF4A-A9C5-3936348803A3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279428B-5977-E14F-9476-AE9828EFFDFE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55857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50" y="4767263"/>
            <a:ext cx="2133600" cy="273844"/>
          </a:xfrm>
          <a:prstGeom prst="rect">
            <a:avLst/>
          </a:prstGeom>
        </p:spPr>
        <p:txBody>
          <a:bodyPr vert="horz" lIns="0" tIns="45720" rIns="90000" bIns="45720" rtlCol="0" anchor="ctr"/>
          <a:lstStyle>
            <a:lvl1pPr algn="l">
              <a:defRPr sz="1200">
                <a:solidFill>
                  <a:schemeClr val="tx1"/>
                </a:solidFill>
                <a:latin typeface="TheSans UHH" panose="020B0502050302020203" pitchFamily="34" charset="0"/>
              </a:defRPr>
            </a:lvl1pPr>
          </a:lstStyle>
          <a:p>
            <a:r>
              <a:rPr lang="en-DE"/>
              <a:t>SoSe2024</a:t>
            </a:r>
            <a:endParaRPr lang="de-DE" dirty="0"/>
          </a:p>
        </p:txBody>
      </p:sp>
      <p:sp>
        <p:nvSpPr>
          <p:cNvPr id="9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984004" y="4767263"/>
            <a:ext cx="3175992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  <a:latin typeface="TheSans UHH" panose="020B0502050302020203" pitchFamily="34" charset="0"/>
              </a:defRPr>
            </a:lvl1pPr>
          </a:lstStyle>
          <a:p>
            <a:r>
              <a:rPr lang="de-DE"/>
              <a:t>GenAI | Ralf Möller, Sylvia Melzer</a:t>
            </a:r>
            <a:endParaRPr lang="de-DE" dirty="0"/>
          </a:p>
        </p:txBody>
      </p:sp>
      <p:sp>
        <p:nvSpPr>
          <p:cNvPr id="10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14863" y="4767263"/>
            <a:ext cx="2133600" cy="273844"/>
          </a:xfrm>
          <a:prstGeom prst="rect">
            <a:avLst/>
          </a:prstGeom>
        </p:spPr>
        <p:txBody>
          <a:bodyPr vert="horz" lIns="91440" tIns="46800" rIns="0" bIns="45720" rtlCol="0" anchor="ctr"/>
          <a:lstStyle>
            <a:lvl1pPr algn="r">
              <a:defRPr sz="1200">
                <a:solidFill>
                  <a:schemeClr val="tx1"/>
                </a:solidFill>
                <a:latin typeface="TheSans UHH" panose="020B0502050302020203" pitchFamily="34" charset="0"/>
              </a:defRPr>
            </a:lvl1pPr>
          </a:lstStyle>
          <a:p>
            <a:fld id="{3E01A2B2-10AD-754B-9B4C-E5B6FED423D0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11" name="UHH-Logo_2010_Farbe_RGB.png" descr="Bildbeschreibung: Es handelt sich um das Logo der Universität Hamburg auf weißem Hintergrund. Es besteht aus einem roten Quadrat auf der linken Seite, in dem in weißer Schrift oben links &quot;UHH&quot; steht und unten rechts das Wappen der Stadt Hamburg, eine Burg, abgebildet sind. Rechts neben dem Symbol steht &quot;Universität Hamburg&quot;. Unter dem Symbol und dem Schriftzug steht in Großbuchstaben und durch senkrechte Striche getrennt von links nach rechts: &quot;Der Forschung&quot;; &quot;Der Lehre&quot;; &quot;Der Bildung&quot;. " title="Logo der Universität Hamburg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957550" cy="907591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08A6B677-00A6-5336-6FCE-6EF43A439455}"/>
              </a:ext>
            </a:extLst>
          </p:cNvPr>
          <p:cNvGrpSpPr/>
          <p:nvPr userDrawn="1"/>
        </p:nvGrpSpPr>
        <p:grpSpPr>
          <a:xfrm>
            <a:off x="7956376" y="267494"/>
            <a:ext cx="936475" cy="554522"/>
            <a:chOff x="908768" y="1004434"/>
            <a:chExt cx="936475" cy="554522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8C95C1BF-E023-4AA4-C498-24FAB9783F1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0"/>
            <a:stretch>
              <a:fillRect/>
            </a:stretch>
          </p:blipFill>
          <p:spPr>
            <a:xfrm>
              <a:off x="1223246" y="1004434"/>
              <a:ext cx="484848" cy="450757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045D5B6-F402-F1CF-E46A-C5A5873A2144}"/>
                </a:ext>
              </a:extLst>
            </p:cNvPr>
            <p:cNvSpPr txBox="1"/>
            <p:nvPr userDrawn="1"/>
          </p:nvSpPr>
          <p:spPr>
            <a:xfrm>
              <a:off x="908768" y="1251179"/>
              <a:ext cx="9364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DE" sz="800" dirty="0">
                  <a:solidFill>
                    <a:schemeClr val="tx2"/>
                  </a:solidFill>
                </a:rPr>
                <a:t>CHAI</a:t>
              </a:r>
              <a:br>
                <a:rPr lang="en-DE" sz="600" dirty="0">
                  <a:solidFill>
                    <a:schemeClr val="tx2"/>
                  </a:solidFill>
                </a:rPr>
              </a:br>
              <a:r>
                <a:rPr lang="en-DE" sz="600" dirty="0">
                  <a:solidFill>
                    <a:schemeClr val="tx2"/>
                  </a:solidFill>
                </a:rPr>
                <a:t>Humanities-Centered AI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28577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6" r:id="rId3"/>
    <p:sldLayoutId id="2147483670" r:id="rId4"/>
    <p:sldLayoutId id="2147483669" r:id="rId5"/>
    <p:sldLayoutId id="2147483677" r:id="rId6"/>
    <p:sldLayoutId id="2147483671" r:id="rId7"/>
    <p:sldLayoutId id="2147483676" r:id="rId8"/>
    <p:sldLayoutId id="2147483678" r:id="rId9"/>
    <p:sldLayoutId id="2147483672" r:id="rId10"/>
    <p:sldLayoutId id="2147483681" r:id="rId11"/>
    <p:sldLayoutId id="2147483673" r:id="rId12"/>
    <p:sldLayoutId id="2147483674" r:id="rId13"/>
    <p:sldLayoutId id="2147483679" r:id="rId14"/>
    <p:sldLayoutId id="2147483680" r:id="rId15"/>
    <p:sldLayoutId id="2147483675" r:id="rId16"/>
    <p:sldLayoutId id="2147483683" r:id="rId17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04" userDrawn="1">
          <p15:clr>
            <a:srgbClr val="F26B43"/>
          </p15:clr>
        </p15:guide>
        <p15:guide id="3" pos="551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me des Referenten / der Referentin">
            <a:extLst>
              <a:ext uri="{FF2B5EF4-FFF2-40B4-BE49-F238E27FC236}">
                <a16:creationId xmlns:a16="http://schemas.microsoft.com/office/drawing/2014/main" id="{954B681C-3AE4-194E-97A7-96B012D3D9A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Ralf Möller, Sylvia Melzer</a:t>
            </a:r>
          </a:p>
        </p:txBody>
      </p:sp>
      <p:sp>
        <p:nvSpPr>
          <p:cNvPr id="3" name="Titel">
            <a:extLst>
              <a:ext uri="{FF2B5EF4-FFF2-40B4-BE49-F238E27FC236}">
                <a16:creationId xmlns:a16="http://schemas.microsoft.com/office/drawing/2014/main" id="{87284E29-7891-5149-9DA1-61DB908DB1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Intelligent </a:t>
            </a:r>
            <a:r>
              <a:rPr lang="de-DE" dirty="0" err="1"/>
              <a:t>Agents</a:t>
            </a:r>
            <a:r>
              <a:rPr lang="de-DE" dirty="0"/>
              <a:t> - Summary</a:t>
            </a:r>
          </a:p>
        </p:txBody>
      </p:sp>
      <p:sp>
        <p:nvSpPr>
          <p:cNvPr id="2" name="Bildplatzhalter 1" descr="Bitte Alternativtext einfügen.">
            <a:extLst>
              <a:ext uri="{FF2B5EF4-FFF2-40B4-BE49-F238E27FC236}">
                <a16:creationId xmlns:a16="http://schemas.microsoft.com/office/drawing/2014/main" id="{98E41E09-9643-5646-BBFF-79A19681780F}"/>
              </a:ext>
            </a:extLst>
          </p:cNvPr>
          <p:cNvSpPr>
            <a:spLocks noGrp="1"/>
          </p:cNvSpPr>
          <p:nvPr>
            <p:ph type="pic" sz="quarter" idx="4294967295"/>
          </p:nvPr>
        </p:nvSpPr>
        <p:spPr>
          <a:xfrm>
            <a:off x="0" y="1052513"/>
            <a:ext cx="9144000" cy="2455862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de-DE" dirty="0"/>
              <a:t> 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545497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F75CAC-B04D-AA41-872E-6DB6FF33D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 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B8BB13-67B3-4944-B4E1-FDBFAB35D4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DE"/>
          </a:p>
        </p:txBody>
      </p:sp>
      <p:pic>
        <p:nvPicPr>
          <p:cNvPr id="1026" name="Picture 2" descr="Wie Roboter die Kriege der Zukunft beeinflussen könnten">
            <a:extLst>
              <a:ext uri="{FF2B5EF4-FFF2-40B4-BE49-F238E27FC236}">
                <a16:creationId xmlns:a16="http://schemas.microsoft.com/office/drawing/2014/main" id="{88B9345E-7D75-0F44-890D-358630E6F2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5590" y="0"/>
            <a:ext cx="991518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8226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Where did we go wrong?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>
                <a:solidFill>
                  <a:srgbClr val="FC00F3"/>
                </a:solidFill>
              </a:rPr>
              <a:t>Humans</a:t>
            </a:r>
            <a:r>
              <a:rPr lang="en-US" dirty="0"/>
              <a:t> are intelligent to the extent that </a:t>
            </a:r>
            <a:r>
              <a:rPr lang="en-US" dirty="0">
                <a:solidFill>
                  <a:srgbClr val="FC00F3"/>
                </a:solidFill>
              </a:rPr>
              <a:t>our</a:t>
            </a:r>
            <a:r>
              <a:rPr lang="en-US" dirty="0"/>
              <a:t> actions can be expected to achieve </a:t>
            </a:r>
            <a:r>
              <a:rPr lang="en-US" dirty="0">
                <a:solidFill>
                  <a:srgbClr val="FC00F3"/>
                </a:solidFill>
              </a:rPr>
              <a:t>our</a:t>
            </a:r>
            <a:r>
              <a:rPr lang="en-US" dirty="0"/>
              <a:t> objectives</a:t>
            </a:r>
          </a:p>
          <a:p>
            <a:r>
              <a:rPr lang="en-US" dirty="0">
                <a:solidFill>
                  <a:srgbClr val="FF0000"/>
                </a:solidFill>
              </a:rPr>
              <a:t>Machines</a:t>
            </a:r>
            <a:r>
              <a:rPr lang="en-US" dirty="0"/>
              <a:t> are intelligent to the extent that </a:t>
            </a:r>
            <a:r>
              <a:rPr lang="en-US" dirty="0">
                <a:solidFill>
                  <a:srgbClr val="FF0000"/>
                </a:solidFill>
              </a:rPr>
              <a:t>their</a:t>
            </a:r>
            <a:r>
              <a:rPr lang="en-US" dirty="0"/>
              <a:t> actions can be expected to achieve </a:t>
            </a:r>
            <a:r>
              <a:rPr lang="en-US" dirty="0">
                <a:solidFill>
                  <a:srgbClr val="FF0000"/>
                </a:solidFill>
              </a:rPr>
              <a:t>their</a:t>
            </a:r>
            <a:r>
              <a:rPr lang="en-US" dirty="0"/>
              <a:t> objectives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Give them objectives to optimize (</a:t>
            </a:r>
            <a:r>
              <a:rPr lang="en-US" dirty="0" err="1">
                <a:solidFill>
                  <a:srgbClr val="FF0000"/>
                </a:solidFill>
              </a:rPr>
              <a:t>cf</a:t>
            </a:r>
            <a:r>
              <a:rPr lang="en-US" dirty="0">
                <a:solidFill>
                  <a:srgbClr val="FF0000"/>
                </a:solidFill>
              </a:rPr>
              <a:t> control theory, economics, operations research, statistics)</a:t>
            </a:r>
          </a:p>
          <a:p>
            <a:r>
              <a:rPr lang="en-US" dirty="0">
                <a:solidFill>
                  <a:srgbClr val="0029FF"/>
                </a:solidFill>
                <a:effectLst/>
              </a:rPr>
              <a:t>We don’t want machines that are intelligent in this sense</a:t>
            </a:r>
          </a:p>
          <a:p>
            <a:r>
              <a:rPr lang="en-US" dirty="0">
                <a:solidFill>
                  <a:srgbClr val="00B050"/>
                </a:solidFill>
              </a:rPr>
              <a:t>Machines</a:t>
            </a:r>
            <a:r>
              <a:rPr lang="en-US" dirty="0"/>
              <a:t> are </a:t>
            </a:r>
            <a:r>
              <a:rPr lang="en-US" b="1" i="1" u="sng" dirty="0">
                <a:solidFill>
                  <a:srgbClr val="00B050"/>
                </a:solidFill>
              </a:rPr>
              <a:t>beneficial</a:t>
            </a:r>
            <a:r>
              <a:rPr lang="en-US" dirty="0"/>
              <a:t> to the extent that </a:t>
            </a:r>
            <a:r>
              <a:rPr lang="en-US" b="1" i="1" u="sng" dirty="0">
                <a:solidFill>
                  <a:srgbClr val="00B050"/>
                </a:solidFill>
              </a:rPr>
              <a:t>their</a:t>
            </a:r>
            <a:r>
              <a:rPr lang="en-US" dirty="0"/>
              <a:t> actions can be expected to achieve </a:t>
            </a:r>
            <a:r>
              <a:rPr lang="en-US" b="1" i="1" u="sng" dirty="0">
                <a:solidFill>
                  <a:srgbClr val="FC00F3"/>
                </a:solidFill>
              </a:rPr>
              <a:t>our</a:t>
            </a:r>
            <a:r>
              <a:rPr lang="en-US" dirty="0"/>
              <a:t> objectives</a:t>
            </a:r>
          </a:p>
          <a:p>
            <a:r>
              <a:rPr lang="en-US" dirty="0"/>
              <a:t>We need machines to be </a:t>
            </a:r>
            <a:r>
              <a:rPr lang="en-US" b="1" i="1" u="sng" dirty="0">
                <a:solidFill>
                  <a:srgbClr val="00B050"/>
                </a:solidFill>
                <a:effectLst/>
              </a:rPr>
              <a:t>provably beneficial</a:t>
            </a:r>
            <a:endParaRPr lang="en-US" b="1" dirty="0">
              <a:solidFill>
                <a:srgbClr val="00B050"/>
              </a:solidFill>
              <a:effectLst/>
            </a:endParaRP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483D861-FB75-D143-BCF2-4532C077B655}"/>
              </a:ext>
            </a:extLst>
          </p:cNvPr>
          <p:cNvSpPr txBox="1"/>
          <p:nvPr/>
        </p:nvSpPr>
        <p:spPr>
          <a:xfrm>
            <a:off x="1502310" y="4877462"/>
            <a:ext cx="5634556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E" sz="1350" dirty="0"/>
              <a:t>Arguments taken from Stuart Russell’s Presentations on Provably Beneficial AI</a:t>
            </a:r>
          </a:p>
        </p:txBody>
      </p:sp>
      <p:sp>
        <p:nvSpPr>
          <p:cNvPr id="5" name="Cloud Callout 4">
            <a:extLst>
              <a:ext uri="{FF2B5EF4-FFF2-40B4-BE49-F238E27FC236}">
                <a16:creationId xmlns:a16="http://schemas.microsoft.com/office/drawing/2014/main" id="{3E635D95-FB92-5540-972F-3486E99485F9}"/>
              </a:ext>
            </a:extLst>
          </p:cNvPr>
          <p:cNvSpPr/>
          <p:nvPr/>
        </p:nvSpPr>
        <p:spPr>
          <a:xfrm>
            <a:off x="6960454" y="3179244"/>
            <a:ext cx="2286000" cy="1964256"/>
          </a:xfrm>
          <a:prstGeom prst="cloudCallout">
            <a:avLst>
              <a:gd name="adj1" fmla="val -92647"/>
              <a:gd name="adj2" fmla="val -16151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350" dirty="0"/>
              <a:t>Machines unsure about "our" preferences: Questioning their own goals</a:t>
            </a:r>
            <a:endParaRPr lang="en-DE" sz="135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234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hteck 29">
            <a:extLst>
              <a:ext uri="{FF2B5EF4-FFF2-40B4-BE49-F238E27FC236}">
                <a16:creationId xmlns:a16="http://schemas.microsoft.com/office/drawing/2014/main" id="{E575B1CF-6F20-4F3F-9EE2-ACECC9D35809}"/>
              </a:ext>
            </a:extLst>
          </p:cNvPr>
          <p:cNvSpPr/>
          <p:nvPr/>
        </p:nvSpPr>
        <p:spPr>
          <a:xfrm>
            <a:off x="1" y="889799"/>
            <a:ext cx="9144000" cy="34843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DB9B739B-EEF7-2342-BE5E-193F97A7CA88}"/>
              </a:ext>
            </a:extLst>
          </p:cNvPr>
          <p:cNvGrpSpPr/>
          <p:nvPr/>
        </p:nvGrpSpPr>
        <p:grpSpPr>
          <a:xfrm>
            <a:off x="3302566" y="1535282"/>
            <a:ext cx="3166476" cy="3166476"/>
            <a:chOff x="4403421" y="2047043"/>
            <a:chExt cx="4221968" cy="4221968"/>
          </a:xfrm>
        </p:grpSpPr>
        <p:pic>
          <p:nvPicPr>
            <p:cNvPr id="38" name="Content Placeholder 3">
              <a:extLst>
                <a:ext uri="{FF2B5EF4-FFF2-40B4-BE49-F238E27FC236}">
                  <a16:creationId xmlns:a16="http://schemas.microsoft.com/office/drawing/2014/main" id="{9A8A446D-2EAA-1C47-9F9A-0A6B3A919F3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03421" y="2047043"/>
              <a:ext cx="4221968" cy="4221968"/>
            </a:xfrm>
            <a:prstGeom prst="rect">
              <a:avLst/>
            </a:prstGeom>
            <a:noFill/>
          </p:spPr>
        </p:pic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3E66C8E2-E373-654A-9394-7FEFCF68BF0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096435" y="2756647"/>
              <a:ext cx="2819350" cy="2819350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1037134E-AA2B-D641-87D2-CA5AF44F66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642" y="835741"/>
            <a:ext cx="8533695" cy="503882"/>
          </a:xfrm>
        </p:spPr>
        <p:txBody>
          <a:bodyPr>
            <a:normAutofit/>
          </a:bodyPr>
          <a:lstStyle/>
          <a:p>
            <a:r>
              <a:rPr lang="en-DE" dirty="0"/>
              <a:t>Yet some more detail</a:t>
            </a:r>
          </a:p>
        </p:txBody>
      </p:sp>
      <p:sp>
        <p:nvSpPr>
          <p:cNvPr id="67" name="Foliennummernplatzhalter 2">
            <a:extLst>
              <a:ext uri="{FF2B5EF4-FFF2-40B4-BE49-F238E27FC236}">
                <a16:creationId xmlns:a16="http://schemas.microsoft.com/office/drawing/2014/main" id="{B9DC76CB-8E46-194F-B67C-74E87EA1EAF9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 defTabSz="342892"/>
            <a:fld id="{39D465CF-2EA7-4660-A98A-F323A1FFB657}" type="slidenum">
              <a:rPr lang="de-DE">
                <a:solidFill>
                  <a:srgbClr val="0061AC">
                    <a:lumMod val="50000"/>
                  </a:srgbClr>
                </a:solidFill>
                <a:latin typeface="Arial"/>
              </a:rPr>
              <a:pPr defTabSz="342892"/>
              <a:t>4</a:t>
            </a:fld>
            <a:endParaRPr lang="de-DE">
              <a:solidFill>
                <a:srgbClr val="0061AC">
                  <a:lumMod val="50000"/>
                </a:srgbClr>
              </a:solidFill>
              <a:latin typeface="Arial"/>
            </a:endParaRPr>
          </a:p>
        </p:txBody>
      </p:sp>
      <p:pic>
        <p:nvPicPr>
          <p:cNvPr id="39" name="Content Placeholder 38">
            <a:extLst>
              <a:ext uri="{FF2B5EF4-FFF2-40B4-BE49-F238E27FC236}">
                <a16:creationId xmlns:a16="http://schemas.microsoft.com/office/drawing/2014/main" id="{1934A72F-051D-D24E-BF56-2E4B0513CAF7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5"/>
          <a:stretch>
            <a:fillRect/>
          </a:stretch>
        </p:blipFill>
        <p:spPr>
          <a:xfrm>
            <a:off x="8972550" y="1531938"/>
            <a:ext cx="171450" cy="171450"/>
          </a:xfrm>
          <a:solidFill>
            <a:schemeClr val="bg1"/>
          </a:solidFill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ED790A6-6410-E044-9D02-D905B4DDE6E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01583" y="1666304"/>
            <a:ext cx="611376" cy="611376"/>
          </a:xfrm>
          <a:prstGeom prst="rect">
            <a:avLst/>
          </a:prstGeom>
          <a:noFill/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AB7756C-AEA2-CD4B-8552-63D1B5E8B2E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10761" y="2709096"/>
            <a:ext cx="611376" cy="611376"/>
          </a:xfrm>
          <a:prstGeom prst="rect">
            <a:avLst/>
          </a:prstGeom>
          <a:noFill/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B83F3C3-BC3B-2849-825A-7EFA96FE950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37071" y="3977357"/>
            <a:ext cx="611376" cy="611376"/>
          </a:xfrm>
          <a:prstGeom prst="rect">
            <a:avLst/>
          </a:prstGeom>
          <a:noFill/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3FACDC3-33B6-2546-A146-84BB6F3ED8C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09103" y="3075482"/>
            <a:ext cx="611376" cy="611376"/>
          </a:xfrm>
          <a:prstGeom prst="rect">
            <a:avLst/>
          </a:prstGeom>
          <a:noFill/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543FFE5F-A39A-2C45-BDA7-42BB2BAC9EC5}"/>
              </a:ext>
            </a:extLst>
          </p:cNvPr>
          <p:cNvGrpSpPr/>
          <p:nvPr/>
        </p:nvGrpSpPr>
        <p:grpSpPr>
          <a:xfrm>
            <a:off x="5789300" y="1666305"/>
            <a:ext cx="761427" cy="1836457"/>
            <a:chOff x="8883960" y="227833"/>
            <a:chExt cx="2857500" cy="6891896"/>
          </a:xfrm>
          <a:solidFill>
            <a:srgbClr val="FFFF00"/>
          </a:solidFill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AA5C9833-09CE-5B48-9116-C061EFB6A00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883960" y="4262229"/>
              <a:ext cx="2857500" cy="2857500"/>
            </a:xfrm>
            <a:prstGeom prst="rect">
              <a:avLst/>
            </a:prstGeom>
            <a:grpFill/>
          </p:spPr>
        </p:pic>
        <p:pic>
          <p:nvPicPr>
            <p:cNvPr id="8" name="Content Placeholder 3">
              <a:extLst>
                <a:ext uri="{FF2B5EF4-FFF2-40B4-BE49-F238E27FC236}">
                  <a16:creationId xmlns:a16="http://schemas.microsoft.com/office/drawing/2014/main" id="{8A62493B-C46C-CE43-87AE-83642287194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613770" y="227833"/>
              <a:ext cx="1422400" cy="1422400"/>
            </a:xfrm>
            <a:prstGeom prst="rect">
              <a:avLst/>
            </a:prstGeom>
            <a:grpFill/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EAF0C65-5653-BF4C-A5E6-BD9D4C5EB88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717773" y="2266489"/>
              <a:ext cx="1189874" cy="1189874"/>
            </a:xfrm>
            <a:prstGeom prst="rect">
              <a:avLst/>
            </a:prstGeom>
            <a:grpFill/>
          </p:spPr>
        </p:pic>
        <p:sp>
          <p:nvSpPr>
            <p:cNvPr id="10" name="Right Arrow 9">
              <a:extLst>
                <a:ext uri="{FF2B5EF4-FFF2-40B4-BE49-F238E27FC236}">
                  <a16:creationId xmlns:a16="http://schemas.microsoft.com/office/drawing/2014/main" id="{45CEF097-26CC-D549-8480-1D0C0BC4D007}"/>
                </a:ext>
              </a:extLst>
            </p:cNvPr>
            <p:cNvSpPr/>
            <p:nvPr/>
          </p:nvSpPr>
          <p:spPr>
            <a:xfrm rot="5400000">
              <a:off x="9999887" y="1800367"/>
              <a:ext cx="648040" cy="550820"/>
            </a:xfrm>
            <a:prstGeom prst="rightArrow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350"/>
            </a:p>
          </p:txBody>
        </p:sp>
        <p:sp>
          <p:nvSpPr>
            <p:cNvPr id="11" name="Right Arrow 10">
              <a:extLst>
                <a:ext uri="{FF2B5EF4-FFF2-40B4-BE49-F238E27FC236}">
                  <a16:creationId xmlns:a16="http://schemas.microsoft.com/office/drawing/2014/main" id="{2E0E0641-9DD7-CE49-8EC3-896FD83CBC88}"/>
                </a:ext>
              </a:extLst>
            </p:cNvPr>
            <p:cNvSpPr/>
            <p:nvPr/>
          </p:nvSpPr>
          <p:spPr>
            <a:xfrm rot="5400000">
              <a:off x="9999887" y="3391173"/>
              <a:ext cx="648040" cy="550820"/>
            </a:xfrm>
            <a:prstGeom prst="rightArrow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350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DDDA3D8-623D-684B-844E-F681549F9548}"/>
              </a:ext>
            </a:extLst>
          </p:cNvPr>
          <p:cNvGrpSpPr/>
          <p:nvPr/>
        </p:nvGrpSpPr>
        <p:grpSpPr>
          <a:xfrm>
            <a:off x="4943794" y="2840619"/>
            <a:ext cx="761427" cy="1836457"/>
            <a:chOff x="8883960" y="227833"/>
            <a:chExt cx="2857500" cy="6891896"/>
          </a:xfrm>
          <a:solidFill>
            <a:srgbClr val="6EFF86"/>
          </a:solidFill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D099907A-A663-E048-99EC-5A78D28D0FB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883960" y="4262229"/>
              <a:ext cx="2857500" cy="2857500"/>
            </a:xfrm>
            <a:prstGeom prst="rect">
              <a:avLst/>
            </a:prstGeom>
            <a:grpFill/>
          </p:spPr>
        </p:pic>
        <p:pic>
          <p:nvPicPr>
            <p:cNvPr id="19" name="Content Placeholder 3">
              <a:extLst>
                <a:ext uri="{FF2B5EF4-FFF2-40B4-BE49-F238E27FC236}">
                  <a16:creationId xmlns:a16="http://schemas.microsoft.com/office/drawing/2014/main" id="{7590F3F9-20F5-F743-BDEC-2972942DA03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613770" y="227833"/>
              <a:ext cx="1422400" cy="1422400"/>
            </a:xfrm>
            <a:prstGeom prst="rect">
              <a:avLst/>
            </a:prstGeom>
            <a:grpFill/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918FB460-DE33-C742-AA79-6DBD8FDA316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717773" y="2266489"/>
              <a:ext cx="1189874" cy="1189874"/>
            </a:xfrm>
            <a:prstGeom prst="rect">
              <a:avLst/>
            </a:prstGeom>
            <a:grpFill/>
          </p:spPr>
        </p:pic>
        <p:sp>
          <p:nvSpPr>
            <p:cNvPr id="21" name="Right Arrow 20">
              <a:extLst>
                <a:ext uri="{FF2B5EF4-FFF2-40B4-BE49-F238E27FC236}">
                  <a16:creationId xmlns:a16="http://schemas.microsoft.com/office/drawing/2014/main" id="{19B91ECA-0B7D-004A-A9B6-4C54116CA157}"/>
                </a:ext>
              </a:extLst>
            </p:cNvPr>
            <p:cNvSpPr/>
            <p:nvPr/>
          </p:nvSpPr>
          <p:spPr>
            <a:xfrm rot="5400000">
              <a:off x="9999887" y="1800367"/>
              <a:ext cx="648040" cy="550820"/>
            </a:xfrm>
            <a:prstGeom prst="rightArrow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350"/>
            </a:p>
          </p:txBody>
        </p:sp>
        <p:sp>
          <p:nvSpPr>
            <p:cNvPr id="22" name="Right Arrow 21">
              <a:extLst>
                <a:ext uri="{FF2B5EF4-FFF2-40B4-BE49-F238E27FC236}">
                  <a16:creationId xmlns:a16="http://schemas.microsoft.com/office/drawing/2014/main" id="{AD04000D-D448-4947-BF30-57E5E230696E}"/>
                </a:ext>
              </a:extLst>
            </p:cNvPr>
            <p:cNvSpPr/>
            <p:nvPr/>
          </p:nvSpPr>
          <p:spPr>
            <a:xfrm rot="5400000">
              <a:off x="9999887" y="3391173"/>
              <a:ext cx="648040" cy="550820"/>
            </a:xfrm>
            <a:prstGeom prst="rightArrow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350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06C8E58-575C-BB46-89A5-D6524FEFABA6}"/>
              </a:ext>
            </a:extLst>
          </p:cNvPr>
          <p:cNvGrpSpPr/>
          <p:nvPr/>
        </p:nvGrpSpPr>
        <p:grpSpPr>
          <a:xfrm>
            <a:off x="3525221" y="1929351"/>
            <a:ext cx="761427" cy="1836457"/>
            <a:chOff x="8883960" y="227833"/>
            <a:chExt cx="2857500" cy="6891896"/>
          </a:xfrm>
          <a:solidFill>
            <a:srgbClr val="FFFF00"/>
          </a:solidFill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F3C5A3FB-C898-574A-B69B-0A82F760D96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883960" y="4262229"/>
              <a:ext cx="2857500" cy="2857500"/>
            </a:xfrm>
            <a:prstGeom prst="rect">
              <a:avLst/>
            </a:prstGeom>
            <a:grpFill/>
          </p:spPr>
        </p:pic>
        <p:pic>
          <p:nvPicPr>
            <p:cNvPr id="26" name="Content Placeholder 3">
              <a:extLst>
                <a:ext uri="{FF2B5EF4-FFF2-40B4-BE49-F238E27FC236}">
                  <a16:creationId xmlns:a16="http://schemas.microsoft.com/office/drawing/2014/main" id="{531D9814-254C-4443-8A2A-10D18301D20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613770" y="227833"/>
              <a:ext cx="1422400" cy="1422400"/>
            </a:xfrm>
            <a:prstGeom prst="rect">
              <a:avLst/>
            </a:prstGeom>
            <a:grpFill/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3031F674-12D6-9046-AE87-65A81FA4A08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717773" y="2266489"/>
              <a:ext cx="1189874" cy="1189874"/>
            </a:xfrm>
            <a:prstGeom prst="rect">
              <a:avLst/>
            </a:prstGeom>
            <a:grpFill/>
          </p:spPr>
        </p:pic>
        <p:sp>
          <p:nvSpPr>
            <p:cNvPr id="28" name="Right Arrow 27">
              <a:extLst>
                <a:ext uri="{FF2B5EF4-FFF2-40B4-BE49-F238E27FC236}">
                  <a16:creationId xmlns:a16="http://schemas.microsoft.com/office/drawing/2014/main" id="{73C9CE6C-946B-E147-A79E-D947DF86CABF}"/>
                </a:ext>
              </a:extLst>
            </p:cNvPr>
            <p:cNvSpPr/>
            <p:nvPr/>
          </p:nvSpPr>
          <p:spPr>
            <a:xfrm rot="5400000">
              <a:off x="9999887" y="1800367"/>
              <a:ext cx="648040" cy="550820"/>
            </a:xfrm>
            <a:prstGeom prst="rightArrow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350"/>
            </a:p>
          </p:txBody>
        </p:sp>
        <p:sp>
          <p:nvSpPr>
            <p:cNvPr id="29" name="Right Arrow 28">
              <a:extLst>
                <a:ext uri="{FF2B5EF4-FFF2-40B4-BE49-F238E27FC236}">
                  <a16:creationId xmlns:a16="http://schemas.microsoft.com/office/drawing/2014/main" id="{EBADC1C3-519D-DF4D-8515-4AEE5283B07A}"/>
                </a:ext>
              </a:extLst>
            </p:cNvPr>
            <p:cNvSpPr/>
            <p:nvPr/>
          </p:nvSpPr>
          <p:spPr>
            <a:xfrm rot="5400000">
              <a:off x="9999887" y="3391173"/>
              <a:ext cx="648040" cy="550820"/>
            </a:xfrm>
            <a:prstGeom prst="rightArrow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35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502F1BFA-4C8D-884A-A98F-B7DD5D6B477D}"/>
              </a:ext>
            </a:extLst>
          </p:cNvPr>
          <p:cNvGrpSpPr/>
          <p:nvPr/>
        </p:nvGrpSpPr>
        <p:grpSpPr>
          <a:xfrm>
            <a:off x="4436490" y="510778"/>
            <a:ext cx="761427" cy="1836457"/>
            <a:chOff x="8883960" y="227833"/>
            <a:chExt cx="2857500" cy="6891896"/>
          </a:xfrm>
          <a:solidFill>
            <a:srgbClr val="6EFF86"/>
          </a:solidFill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151EDDC8-7F82-224F-8346-EFBF653DDF1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883960" y="4262229"/>
              <a:ext cx="2857500" cy="2857500"/>
            </a:xfrm>
            <a:prstGeom prst="rect">
              <a:avLst/>
            </a:prstGeom>
            <a:grpFill/>
          </p:spPr>
        </p:pic>
        <p:pic>
          <p:nvPicPr>
            <p:cNvPr id="33" name="Content Placeholder 3">
              <a:extLst>
                <a:ext uri="{FF2B5EF4-FFF2-40B4-BE49-F238E27FC236}">
                  <a16:creationId xmlns:a16="http://schemas.microsoft.com/office/drawing/2014/main" id="{AF552064-BE52-5A40-97A4-F859A42F0D0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613770" y="227833"/>
              <a:ext cx="1422400" cy="1422400"/>
            </a:xfrm>
            <a:prstGeom prst="rect">
              <a:avLst/>
            </a:prstGeom>
            <a:grpFill/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58EFC32C-5219-CC45-AC45-F072AB2C33C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717773" y="2266489"/>
              <a:ext cx="1189874" cy="1189874"/>
            </a:xfrm>
            <a:prstGeom prst="rect">
              <a:avLst/>
            </a:prstGeom>
            <a:grpFill/>
          </p:spPr>
        </p:pic>
        <p:sp>
          <p:nvSpPr>
            <p:cNvPr id="35" name="Right Arrow 34">
              <a:extLst>
                <a:ext uri="{FF2B5EF4-FFF2-40B4-BE49-F238E27FC236}">
                  <a16:creationId xmlns:a16="http://schemas.microsoft.com/office/drawing/2014/main" id="{1E8E05CB-A57E-C346-B8A1-F8BA0BC8A4D2}"/>
                </a:ext>
              </a:extLst>
            </p:cNvPr>
            <p:cNvSpPr/>
            <p:nvPr/>
          </p:nvSpPr>
          <p:spPr>
            <a:xfrm rot="5400000">
              <a:off x="9999887" y="1800367"/>
              <a:ext cx="648040" cy="550820"/>
            </a:xfrm>
            <a:prstGeom prst="rightArrow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350"/>
            </a:p>
          </p:txBody>
        </p:sp>
        <p:sp>
          <p:nvSpPr>
            <p:cNvPr id="36" name="Right Arrow 35">
              <a:extLst>
                <a:ext uri="{FF2B5EF4-FFF2-40B4-BE49-F238E27FC236}">
                  <a16:creationId xmlns:a16="http://schemas.microsoft.com/office/drawing/2014/main" id="{2B1E5040-55CC-2C4F-82E3-4B5A5FEB0747}"/>
                </a:ext>
              </a:extLst>
            </p:cNvPr>
            <p:cNvSpPr/>
            <p:nvPr/>
          </p:nvSpPr>
          <p:spPr>
            <a:xfrm rot="5400000">
              <a:off x="9999887" y="3391173"/>
              <a:ext cx="648040" cy="550820"/>
            </a:xfrm>
            <a:prstGeom prst="rightArrow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350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FC103F9-E90E-0049-84E1-320888D36968}"/>
              </a:ext>
            </a:extLst>
          </p:cNvPr>
          <p:cNvGrpSpPr/>
          <p:nvPr/>
        </p:nvGrpSpPr>
        <p:grpSpPr>
          <a:xfrm>
            <a:off x="3844540" y="1900990"/>
            <a:ext cx="2393687" cy="2473557"/>
            <a:chOff x="5126054" y="2534653"/>
            <a:chExt cx="3191582" cy="329807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822C24C9-A56D-324C-ADFB-4E7565061561}"/>
                </a:ext>
              </a:extLst>
            </p:cNvPr>
            <p:cNvSpPr/>
            <p:nvPr/>
          </p:nvSpPr>
          <p:spPr>
            <a:xfrm>
              <a:off x="6329067" y="2534653"/>
              <a:ext cx="183688" cy="192448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350">
                <a:solidFill>
                  <a:sysClr val="windowText" lastClr="000000"/>
                </a:solidFill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7209689B-2336-FA48-A397-47B3A72C3F3D}"/>
                </a:ext>
              </a:extLst>
            </p:cNvPr>
            <p:cNvSpPr/>
            <p:nvPr/>
          </p:nvSpPr>
          <p:spPr>
            <a:xfrm>
              <a:off x="5126054" y="4416646"/>
              <a:ext cx="183688" cy="192448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350">
                <a:solidFill>
                  <a:sysClr val="windowText" lastClr="000000"/>
                </a:solidFill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9518C91D-569B-2142-B2BB-30C076DD41DD}"/>
                </a:ext>
              </a:extLst>
            </p:cNvPr>
            <p:cNvSpPr/>
            <p:nvPr/>
          </p:nvSpPr>
          <p:spPr>
            <a:xfrm>
              <a:off x="8133948" y="4071740"/>
              <a:ext cx="183688" cy="192448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350">
                <a:solidFill>
                  <a:sysClr val="windowText" lastClr="000000"/>
                </a:solidFill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68051F79-83C2-8E4B-A052-398226B1347E}"/>
                </a:ext>
              </a:extLst>
            </p:cNvPr>
            <p:cNvSpPr/>
            <p:nvPr/>
          </p:nvSpPr>
          <p:spPr>
            <a:xfrm>
              <a:off x="7008969" y="5640281"/>
              <a:ext cx="183688" cy="192448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350">
                <a:solidFill>
                  <a:sysClr val="windowText" lastClr="000000"/>
                </a:solidFill>
              </a:endParaRPr>
            </a:p>
          </p:txBody>
        </p:sp>
      </p:grpSp>
      <p:pic>
        <p:nvPicPr>
          <p:cNvPr id="40" name="Content Placeholder 38">
            <a:extLst>
              <a:ext uri="{FF2B5EF4-FFF2-40B4-BE49-F238E27FC236}">
                <a16:creationId xmlns:a16="http://schemas.microsoft.com/office/drawing/2014/main" id="{B7A0AE30-D5D2-7B4E-A928-C42F5E5419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83849" y="2691471"/>
            <a:ext cx="172330" cy="17268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1" name="Content Placeholder 38">
            <a:extLst>
              <a:ext uri="{FF2B5EF4-FFF2-40B4-BE49-F238E27FC236}">
                <a16:creationId xmlns:a16="http://schemas.microsoft.com/office/drawing/2014/main" id="{4DD2B992-CF50-8149-B83C-86AAE47292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38342" y="3865786"/>
            <a:ext cx="172330" cy="17268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2" name="Content Placeholder 38">
            <a:extLst>
              <a:ext uri="{FF2B5EF4-FFF2-40B4-BE49-F238E27FC236}">
                <a16:creationId xmlns:a16="http://schemas.microsoft.com/office/drawing/2014/main" id="{F3FC1FA5-C852-F446-95D5-6965F7E644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23563" y="2966626"/>
            <a:ext cx="172330" cy="172682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54" name="Right Arrow 53">
            <a:extLst>
              <a:ext uri="{FF2B5EF4-FFF2-40B4-BE49-F238E27FC236}">
                <a16:creationId xmlns:a16="http://schemas.microsoft.com/office/drawing/2014/main" id="{BF864D36-17EB-DA45-86D6-EA0CDAD4373B}"/>
              </a:ext>
            </a:extLst>
          </p:cNvPr>
          <p:cNvSpPr/>
          <p:nvPr/>
        </p:nvSpPr>
        <p:spPr>
          <a:xfrm>
            <a:off x="1219674" y="1744693"/>
            <a:ext cx="968188" cy="317792"/>
          </a:xfrm>
          <a:prstGeom prst="rightArrow">
            <a:avLst/>
          </a:prstGeom>
          <a:solidFill>
            <a:srgbClr val="018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sz="135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8B09336C-43C6-C842-9500-721BD01BDC31}"/>
              </a:ext>
            </a:extLst>
          </p:cNvPr>
          <p:cNvSpPr txBox="1"/>
          <p:nvPr/>
        </p:nvSpPr>
        <p:spPr>
          <a:xfrm>
            <a:off x="203669" y="1754475"/>
            <a:ext cx="853760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E" sz="1350" dirty="0"/>
              <a:t>Feedback</a:t>
            </a:r>
          </a:p>
        </p:txBody>
      </p:sp>
      <p:sp>
        <p:nvSpPr>
          <p:cNvPr id="56" name="Right Arrow 55">
            <a:extLst>
              <a:ext uri="{FF2B5EF4-FFF2-40B4-BE49-F238E27FC236}">
                <a16:creationId xmlns:a16="http://schemas.microsoft.com/office/drawing/2014/main" id="{505BD2C7-1CFA-B740-AC85-C003FFDE4C66}"/>
              </a:ext>
            </a:extLst>
          </p:cNvPr>
          <p:cNvSpPr/>
          <p:nvPr/>
        </p:nvSpPr>
        <p:spPr>
          <a:xfrm>
            <a:off x="1219674" y="1411878"/>
            <a:ext cx="968188" cy="317792"/>
          </a:xfrm>
          <a:prstGeom prst="rightArrow">
            <a:avLst/>
          </a:prstGeom>
          <a:solidFill>
            <a:schemeClr val="accent5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sz="135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5398043-8078-6640-8C45-E48E1B01DD9B}"/>
              </a:ext>
            </a:extLst>
          </p:cNvPr>
          <p:cNvSpPr txBox="1"/>
          <p:nvPr/>
        </p:nvSpPr>
        <p:spPr>
          <a:xfrm>
            <a:off x="203669" y="1431745"/>
            <a:ext cx="791820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E" sz="1350" dirty="0"/>
              <a:t>Percepts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D2CC3CC1-BBCC-3B44-8A7B-5B7FF79A1C8F}"/>
              </a:ext>
            </a:extLst>
          </p:cNvPr>
          <p:cNvSpPr txBox="1"/>
          <p:nvPr/>
        </p:nvSpPr>
        <p:spPr>
          <a:xfrm>
            <a:off x="2300626" y="1290534"/>
            <a:ext cx="177349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/>
              <a:t>Mapping from percept</a:t>
            </a:r>
            <a:br>
              <a:rPr lang="en-US" sz="1350" dirty="0"/>
            </a:br>
            <a:r>
              <a:rPr lang="en-US" sz="1350" dirty="0"/>
              <a:t>to state of</a:t>
            </a:r>
            <a:br>
              <a:rPr lang="en-US" sz="1350" dirty="0"/>
            </a:br>
            <a:r>
              <a:rPr lang="en-US" sz="1350" dirty="0"/>
              <a:t>environment</a:t>
            </a:r>
            <a:br>
              <a:rPr lang="en-US" sz="1350" dirty="0"/>
            </a:br>
            <a:r>
              <a:rPr lang="en-US" sz="1350" dirty="0"/>
              <a:t>(depends on G)</a:t>
            </a:r>
            <a:endParaRPr lang="en-DE" sz="1350" dirty="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AEC2EFF2-97E6-394C-8BEC-067C9A9FF03B}"/>
              </a:ext>
            </a:extLst>
          </p:cNvPr>
          <p:cNvSpPr txBox="1"/>
          <p:nvPr/>
        </p:nvSpPr>
        <p:spPr>
          <a:xfrm>
            <a:off x="5810533" y="4429040"/>
            <a:ext cx="318978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350" dirty="0"/>
              <a:t>What is the best action in the current state</a:t>
            </a:r>
            <a:br>
              <a:rPr lang="en-US" sz="1350" dirty="0"/>
            </a:br>
            <a:r>
              <a:rPr lang="en-US" sz="1350" dirty="0"/>
              <a:t>to achieve the goal?
Strategy for determining action
</a:t>
            </a:r>
            <a:endParaRPr lang="en-DE" sz="1350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2E5E275-8060-1041-B8AC-DB2A6CD3EDA6}"/>
              </a:ext>
            </a:extLst>
          </p:cNvPr>
          <p:cNvSpPr txBox="1"/>
          <p:nvPr/>
        </p:nvSpPr>
        <p:spPr>
          <a:xfrm>
            <a:off x="2171142" y="4351721"/>
            <a:ext cx="203504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/>
              <a:t>Return calculated</a:t>
            </a:r>
            <a:br>
              <a:rPr lang="en-US" sz="1350" dirty="0"/>
            </a:br>
            <a:r>
              <a:rPr lang="en-US" sz="1350" dirty="0"/>
              <a:t>action (prepare to </a:t>
            </a:r>
            <a:br>
              <a:rPr lang="en-US" sz="1350" dirty="0"/>
            </a:br>
            <a:r>
              <a:rPr lang="en-US" sz="1350" dirty="0"/>
              <a:t>answer the Why question)
</a:t>
            </a:r>
            <a:endParaRPr lang="en-DE" sz="1350" dirty="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F915CFCF-6769-DB47-8EF1-2A2A78486426}"/>
              </a:ext>
            </a:extLst>
          </p:cNvPr>
          <p:cNvSpPr txBox="1"/>
          <p:nvPr/>
        </p:nvSpPr>
        <p:spPr>
          <a:xfrm>
            <a:off x="6557169" y="1255386"/>
            <a:ext cx="2191497" cy="11310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/>
              <a:t>Is the goal G in the current</a:t>
            </a:r>
            <a:br>
              <a:rPr lang="en-US" sz="1350" dirty="0"/>
            </a:br>
            <a:r>
              <a:rPr lang="en-US" sz="1350" dirty="0"/>
              <a:t>state of the environment</a:t>
            </a:r>
            <a:br>
              <a:rPr lang="en-US" sz="1350" dirty="0"/>
            </a:br>
            <a:r>
              <a:rPr lang="en-US" sz="1350" dirty="0"/>
              <a:t>still correctly chosen?</a:t>
            </a:r>
            <a:br>
              <a:rPr lang="en-US" sz="1350" dirty="0"/>
            </a:br>
            <a:r>
              <a:rPr lang="en-US" sz="1350" dirty="0"/>
              <a:t>Should I have a new goal G’?
</a:t>
            </a:r>
            <a:endParaRPr lang="en-DE" sz="1350" dirty="0"/>
          </a:p>
        </p:txBody>
      </p:sp>
      <p:sp>
        <p:nvSpPr>
          <p:cNvPr id="62" name="Right Arrow 61">
            <a:extLst>
              <a:ext uri="{FF2B5EF4-FFF2-40B4-BE49-F238E27FC236}">
                <a16:creationId xmlns:a16="http://schemas.microsoft.com/office/drawing/2014/main" id="{02DAA323-0A08-764B-95E1-2E3216D64350}"/>
              </a:ext>
            </a:extLst>
          </p:cNvPr>
          <p:cNvSpPr/>
          <p:nvPr/>
        </p:nvSpPr>
        <p:spPr>
          <a:xfrm rot="10800000">
            <a:off x="1219674" y="3793231"/>
            <a:ext cx="968188" cy="317792"/>
          </a:xfrm>
          <a:prstGeom prst="rightArrow">
            <a:avLst/>
          </a:prstGeom>
          <a:solidFill>
            <a:schemeClr val="accent5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sz="135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84C6AAB9-BD72-6A4A-B792-F85E4AC8F4E3}"/>
              </a:ext>
            </a:extLst>
          </p:cNvPr>
          <p:cNvSpPr txBox="1"/>
          <p:nvPr/>
        </p:nvSpPr>
        <p:spPr>
          <a:xfrm>
            <a:off x="203669" y="3771535"/>
            <a:ext cx="1013419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E" sz="1350" dirty="0"/>
              <a:t>Action </a:t>
            </a:r>
            <a:br>
              <a:rPr lang="en-DE" sz="1350" dirty="0"/>
            </a:br>
            <a:r>
              <a:rPr lang="en-DE" sz="1350" dirty="0"/>
              <a:t>Explanation</a:t>
            </a:r>
          </a:p>
        </p:txBody>
      </p:sp>
      <p:sp>
        <p:nvSpPr>
          <p:cNvPr id="13" name="Cloud Callout 12">
            <a:extLst>
              <a:ext uri="{FF2B5EF4-FFF2-40B4-BE49-F238E27FC236}">
                <a16:creationId xmlns:a16="http://schemas.microsoft.com/office/drawing/2014/main" id="{C155057E-D828-E44A-A3D4-DEADA37A039E}"/>
              </a:ext>
            </a:extLst>
          </p:cNvPr>
          <p:cNvSpPr/>
          <p:nvPr/>
        </p:nvSpPr>
        <p:spPr>
          <a:xfrm>
            <a:off x="6927797" y="-241950"/>
            <a:ext cx="2286000" cy="1466717"/>
          </a:xfrm>
          <a:prstGeom prst="cloudCallout">
            <a:avLst>
              <a:gd name="adj1" fmla="val -44433"/>
              <a:gd name="adj2" fmla="val 50031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DE" sz="1350" dirty="0"/>
              <a:t>Idea of a utility function</a:t>
            </a:r>
          </a:p>
        </p:txBody>
      </p:sp>
      <p:sp>
        <p:nvSpPr>
          <p:cNvPr id="64" name="Cloud Callout 63">
            <a:extLst>
              <a:ext uri="{FF2B5EF4-FFF2-40B4-BE49-F238E27FC236}">
                <a16:creationId xmlns:a16="http://schemas.microsoft.com/office/drawing/2014/main" id="{4C82C22A-FD47-4D4D-BD41-4B1EFD2E448C}"/>
              </a:ext>
            </a:extLst>
          </p:cNvPr>
          <p:cNvSpPr/>
          <p:nvPr/>
        </p:nvSpPr>
        <p:spPr>
          <a:xfrm>
            <a:off x="810609" y="2272174"/>
            <a:ext cx="2286000" cy="1040312"/>
          </a:xfrm>
          <a:prstGeom prst="cloudCallout">
            <a:avLst>
              <a:gd name="adj1" fmla="val -40245"/>
              <a:gd name="adj2" fmla="val -54394"/>
            </a:avLst>
          </a:prstGeom>
          <a:solidFill>
            <a:srgbClr val="FFC000"/>
          </a:solidFill>
          <a:ln>
            <a:solidFill>
              <a:srgbClr val="008C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DE" sz="1350" dirty="0"/>
              <a:t>Your performance might be improved</a:t>
            </a:r>
          </a:p>
        </p:txBody>
      </p:sp>
      <p:sp>
        <p:nvSpPr>
          <p:cNvPr id="65" name="Cloud Callout 64">
            <a:extLst>
              <a:ext uri="{FF2B5EF4-FFF2-40B4-BE49-F238E27FC236}">
                <a16:creationId xmlns:a16="http://schemas.microsoft.com/office/drawing/2014/main" id="{3D5553DF-1CC3-B944-A0D2-8D5C4B394F47}"/>
              </a:ext>
            </a:extLst>
          </p:cNvPr>
          <p:cNvSpPr/>
          <p:nvPr/>
        </p:nvSpPr>
        <p:spPr>
          <a:xfrm>
            <a:off x="6377480" y="2821069"/>
            <a:ext cx="3132517" cy="874348"/>
          </a:xfrm>
          <a:prstGeom prst="cloudCallout">
            <a:avLst>
              <a:gd name="adj1" fmla="val -24482"/>
              <a:gd name="adj2" fmla="val 59760"/>
            </a:avLst>
          </a:prstGeom>
          <a:solidFill>
            <a:srgbClr val="FFC000"/>
          </a:solidFill>
          <a:ln>
            <a:solidFill>
              <a:srgbClr val="008C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DE" sz="1350" dirty="0"/>
              <a:t>Huh: Possibly I’ll be </a:t>
            </a:r>
            <a:br>
              <a:rPr lang="en-DE" sz="1350" dirty="0"/>
            </a:br>
            <a:r>
              <a:rPr lang="en-DE" sz="1350" dirty="0"/>
              <a:t>switched off</a:t>
            </a:r>
          </a:p>
        </p:txBody>
      </p:sp>
      <p:sp>
        <p:nvSpPr>
          <p:cNvPr id="66" name="Cloud Callout 65">
            <a:extLst>
              <a:ext uri="{FF2B5EF4-FFF2-40B4-BE49-F238E27FC236}">
                <a16:creationId xmlns:a16="http://schemas.microsoft.com/office/drawing/2014/main" id="{B23F257E-46EC-F843-BB60-A5BA6C19A400}"/>
              </a:ext>
            </a:extLst>
          </p:cNvPr>
          <p:cNvSpPr/>
          <p:nvPr/>
        </p:nvSpPr>
        <p:spPr>
          <a:xfrm>
            <a:off x="6467797" y="2072378"/>
            <a:ext cx="3132517" cy="981428"/>
          </a:xfrm>
          <a:prstGeom prst="cloudCallout">
            <a:avLst>
              <a:gd name="adj1" fmla="val -24482"/>
              <a:gd name="adj2" fmla="val 5976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DE" sz="1350" dirty="0"/>
              <a:t>My utility will be zero then. How to prevent being switched off?</a:t>
            </a:r>
          </a:p>
        </p:txBody>
      </p:sp>
      <p:sp>
        <p:nvSpPr>
          <p:cNvPr id="68" name="Cloud Callout 67">
            <a:extLst>
              <a:ext uri="{FF2B5EF4-FFF2-40B4-BE49-F238E27FC236}">
                <a16:creationId xmlns:a16="http://schemas.microsoft.com/office/drawing/2014/main" id="{A8738B0E-8878-E040-BAEB-26284819CB18}"/>
              </a:ext>
            </a:extLst>
          </p:cNvPr>
          <p:cNvSpPr/>
          <p:nvPr/>
        </p:nvSpPr>
        <p:spPr>
          <a:xfrm>
            <a:off x="6276896" y="3552589"/>
            <a:ext cx="3132517" cy="874348"/>
          </a:xfrm>
          <a:prstGeom prst="cloudCallout">
            <a:avLst>
              <a:gd name="adj1" fmla="val -24482"/>
              <a:gd name="adj2" fmla="val 5976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DE" sz="1350" dirty="0"/>
              <a:t>Maximize utility (possibly with sequence of actions)</a:t>
            </a:r>
          </a:p>
        </p:txBody>
      </p:sp>
      <p:pic>
        <p:nvPicPr>
          <p:cNvPr id="69" name="Content Placeholder 38">
            <a:extLst>
              <a:ext uri="{FF2B5EF4-FFF2-40B4-BE49-F238E27FC236}">
                <a16:creationId xmlns:a16="http://schemas.microsoft.com/office/drawing/2014/main" id="{C90BA254-2CC7-4119-AFE2-02A6AED415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88288" y="1499428"/>
            <a:ext cx="229773" cy="230242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933829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0.00023 L 0.00013 0.06783 " pathEditMode="relative" ptsTypes="AA">
                                      <p:cBhvr>
                                        <p:cTn id="9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0.00023 L 0.00013 0.06782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38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0.00023 L 0.00013 0.06782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38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0.00023 L 0.00013 0.06783 " pathEditMode="relative" ptsTypes="AA">
                                      <p:cBhvr>
                                        <p:cTn id="15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0.00023 L 0.00013 0.06782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38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64" grpId="0" animBg="1"/>
      <p:bldP spid="65" grpId="0" animBg="1"/>
      <p:bldP spid="66" grpId="0" animBg="1"/>
      <p:bldP spid="6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FF8ADA84-66AF-A441-A004-EF967D6B0C5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84" r="6792"/>
          <a:stretch/>
        </p:blipFill>
        <p:spPr bwMode="auto">
          <a:xfrm>
            <a:off x="2641851" y="7"/>
            <a:ext cx="6502149" cy="5143493"/>
          </a:xfrm>
          <a:prstGeom prst="rect">
            <a:avLst/>
          </a:prstGeom>
          <a:noFill/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CEA543F-ADA2-F248-BFF5-017CBD43EA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b">
            <a:normAutofit/>
          </a:bodyPr>
          <a:lstStyle/>
          <a:p>
            <a:r>
              <a:rPr lang="en-US" sz="2100" dirty="0"/>
              <a:t>Off-Switch Problem</a:t>
            </a:r>
            <a:endParaRPr lang="en-DE" sz="21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A24614-8592-8848-94D2-2A783C624E7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14312" y="1779662"/>
            <a:ext cx="2427540" cy="2879651"/>
          </a:xfrm>
        </p:spPr>
        <p:txBody>
          <a:bodyPr anchor="t">
            <a:noAutofit/>
          </a:bodyPr>
          <a:lstStyle/>
          <a:p>
            <a:pPr marL="0" indent="0" fontAlgn="base">
              <a:buNone/>
            </a:pPr>
            <a:r>
              <a:rPr lang="en-US" sz="1400" dirty="0"/>
              <a:t>Example: “Fetch some coffee”</a:t>
            </a:r>
          </a:p>
          <a:p>
            <a:pPr marL="0" indent="0" fontAlgn="base">
              <a:buNone/>
            </a:pPr>
            <a:r>
              <a:rPr lang="en-US" sz="1400" dirty="0"/>
              <a:t>Agents get better at maximizing the built-in utility function</a:t>
            </a:r>
          </a:p>
          <a:p>
            <a:pPr marL="0" indent="0" fontAlgn="base">
              <a:buNone/>
            </a:pPr>
            <a:r>
              <a:rPr lang="en-US" sz="1400" dirty="0"/>
              <a:t>What’s bad about better AI?</a:t>
            </a:r>
          </a:p>
          <a:p>
            <a:pPr marL="0" indent="0" fontAlgn="base">
              <a:buNone/>
            </a:pPr>
            <a:r>
              <a:rPr lang="en-US" sz="1400" dirty="0"/>
              <a:t>Can we switch off the agent if it “does not work as expected”?</a:t>
            </a:r>
          </a:p>
          <a:p>
            <a:pPr marL="0" indent="0" fontAlgn="base">
              <a:buNone/>
            </a:pPr>
            <a:r>
              <a:rPr lang="en-US" sz="1400" dirty="0"/>
              <a:t>“Can’t fetch coffee if I am dead.”</a:t>
            </a:r>
          </a:p>
          <a:p>
            <a:pPr marL="0" indent="0" fontAlgn="base">
              <a:buNone/>
            </a:pPr>
            <a:endParaRPr lang="en-US" sz="14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65B340E-A9BE-CA4C-BCC2-32F16E497E02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>
            <a:normAutofit lnSpcReduction="10000"/>
          </a:bodyPr>
          <a:lstStyle/>
          <a:p>
            <a:pPr>
              <a:spcAft>
                <a:spcPts val="450"/>
              </a:spcAft>
            </a:pPr>
            <a:fld id="{3165B59E-AAF2-4E43-B0C1-8342B1D6D5B8}" type="slidenum">
              <a:rPr lang="en-DE">
                <a:solidFill>
                  <a:schemeClr val="tx1"/>
                </a:solidFill>
              </a:rPr>
              <a:pPr>
                <a:spcAft>
                  <a:spcPts val="450"/>
                </a:spcAft>
              </a:pPr>
              <a:t>5</a:t>
            </a:fld>
            <a:endParaRPr lang="en-DE">
              <a:solidFill>
                <a:schemeClr val="tx1"/>
              </a:solidFill>
            </a:endParaRPr>
          </a:p>
        </p:txBody>
      </p:sp>
      <p:sp>
        <p:nvSpPr>
          <p:cNvPr id="56" name="Cloud Callout 55">
            <a:extLst>
              <a:ext uri="{FF2B5EF4-FFF2-40B4-BE49-F238E27FC236}">
                <a16:creationId xmlns:a16="http://schemas.microsoft.com/office/drawing/2014/main" id="{4693F975-4DAD-504D-9E37-75280F6DECE5}"/>
              </a:ext>
            </a:extLst>
          </p:cNvPr>
          <p:cNvSpPr/>
          <p:nvPr/>
        </p:nvSpPr>
        <p:spPr>
          <a:xfrm>
            <a:off x="1972158" y="168816"/>
            <a:ext cx="2799566" cy="1168080"/>
          </a:xfrm>
          <a:prstGeom prst="cloudCallout">
            <a:avLst>
              <a:gd name="adj1" fmla="val -52752"/>
              <a:gd name="adj2" fmla="val 54483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Representative for dealing with unwanted behavior</a:t>
            </a:r>
            <a:endParaRPr lang="en-DE" sz="1200" dirty="0"/>
          </a:p>
        </p:txBody>
      </p:sp>
      <p:sp>
        <p:nvSpPr>
          <p:cNvPr id="57" name="Cloud Callout 56">
            <a:extLst>
              <a:ext uri="{FF2B5EF4-FFF2-40B4-BE49-F238E27FC236}">
                <a16:creationId xmlns:a16="http://schemas.microsoft.com/office/drawing/2014/main" id="{C480C24A-4BAF-3043-846C-A9FF428FBFEA}"/>
              </a:ext>
            </a:extLst>
          </p:cNvPr>
          <p:cNvSpPr/>
          <p:nvPr/>
        </p:nvSpPr>
        <p:spPr>
          <a:xfrm>
            <a:off x="3174620" y="1074285"/>
            <a:ext cx="3086100" cy="2165913"/>
          </a:xfrm>
          <a:prstGeom prst="cloudCallout">
            <a:avLst>
              <a:gd name="adj1" fmla="val -92530"/>
              <a:gd name="adj2" fmla="val -2616"/>
            </a:avLst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Very much underspecified!</a:t>
            </a:r>
          </a:p>
          <a:p>
            <a:pPr algn="ctr"/>
            <a:endParaRPr lang="en-US" sz="1200" dirty="0"/>
          </a:p>
          <a:p>
            <a:pPr algn="ctr"/>
            <a:r>
              <a:rPr lang="en-US" sz="1200" dirty="0"/>
              <a:t>The instruction suggests having coffee would have higher value than expected a priori, ceteris paribus</a:t>
            </a:r>
          </a:p>
        </p:txBody>
      </p:sp>
      <p:sp>
        <p:nvSpPr>
          <p:cNvPr id="8" name="Cloud Callout 7">
            <a:extLst>
              <a:ext uri="{FF2B5EF4-FFF2-40B4-BE49-F238E27FC236}">
                <a16:creationId xmlns:a16="http://schemas.microsoft.com/office/drawing/2014/main" id="{02F4D919-C425-474D-ADD9-57E8567976D0}"/>
              </a:ext>
            </a:extLst>
          </p:cNvPr>
          <p:cNvSpPr/>
          <p:nvPr/>
        </p:nvSpPr>
        <p:spPr>
          <a:xfrm>
            <a:off x="2801260" y="3628523"/>
            <a:ext cx="2799566" cy="1168080"/>
          </a:xfrm>
          <a:prstGeom prst="cloudCallout">
            <a:avLst>
              <a:gd name="adj1" fmla="val -66640"/>
              <a:gd name="adj2" fmla="val 43019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Incentive for preventing others from switching off the robot</a:t>
            </a:r>
            <a:endParaRPr lang="en-DE" sz="1200" dirty="0"/>
          </a:p>
        </p:txBody>
      </p:sp>
    </p:spTree>
    <p:extLst>
      <p:ext uri="{BB962C8B-B14F-4D97-AF65-F5344CB8AC3E}">
        <p14:creationId xmlns:p14="http://schemas.microsoft.com/office/powerpoint/2010/main" val="1089707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44B7CF-45E3-6044-9C8B-B49E3FA9FE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DE" dirty="0"/>
              <a:t>Before/after bringing coffee…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45B795-F247-0940-8F52-5D6BCF3CB3D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DE" dirty="0"/>
              <a:t>Expected utility</a:t>
            </a:r>
          </a:p>
          <a:p>
            <a:r>
              <a:rPr lang="en-DE" dirty="0"/>
              <a:t>Change the utility function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2A24A754-8614-744F-8B1B-87769C7EF519}"/>
              </a:ext>
            </a:extLst>
          </p:cNvPr>
          <p:cNvCxnSpPr/>
          <p:nvPr/>
        </p:nvCxnSpPr>
        <p:spPr>
          <a:xfrm>
            <a:off x="1452407" y="5020022"/>
            <a:ext cx="5227793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Freeform 5">
            <a:extLst>
              <a:ext uri="{FF2B5EF4-FFF2-40B4-BE49-F238E27FC236}">
                <a16:creationId xmlns:a16="http://schemas.microsoft.com/office/drawing/2014/main" id="{87D52FEB-FF96-E140-91A5-77EF17E0CAF5}"/>
              </a:ext>
            </a:extLst>
          </p:cNvPr>
          <p:cNvSpPr/>
          <p:nvPr/>
        </p:nvSpPr>
        <p:spPr>
          <a:xfrm>
            <a:off x="1359640" y="3513500"/>
            <a:ext cx="4711366" cy="1469685"/>
          </a:xfrm>
          <a:custGeom>
            <a:avLst/>
            <a:gdLst>
              <a:gd name="connsiteX0" fmla="*/ 0 w 1836764"/>
              <a:gd name="connsiteY0" fmla="*/ 662347 h 666484"/>
              <a:gd name="connsiteX1" fmla="*/ 335086 w 1836764"/>
              <a:gd name="connsiteY1" fmla="*/ 604433 h 666484"/>
              <a:gd name="connsiteX2" fmla="*/ 500560 w 1836764"/>
              <a:gd name="connsiteY2" fmla="*/ 443101 h 666484"/>
              <a:gd name="connsiteX3" fmla="*/ 591571 w 1836764"/>
              <a:gd name="connsiteY3" fmla="*/ 244538 h 666484"/>
              <a:gd name="connsiteX4" fmla="*/ 632939 w 1836764"/>
              <a:gd name="connsiteY4" fmla="*/ 141120 h 666484"/>
              <a:gd name="connsiteX5" fmla="*/ 694992 w 1836764"/>
              <a:gd name="connsiteY5" fmla="*/ 50112 h 666484"/>
              <a:gd name="connsiteX6" fmla="*/ 761182 w 1836764"/>
              <a:gd name="connsiteY6" fmla="*/ 12881 h 666484"/>
              <a:gd name="connsiteX7" fmla="*/ 839782 w 1836764"/>
              <a:gd name="connsiteY7" fmla="*/ 471 h 666484"/>
              <a:gd name="connsiteX8" fmla="*/ 910108 w 1836764"/>
              <a:gd name="connsiteY8" fmla="*/ 8745 h 666484"/>
              <a:gd name="connsiteX9" fmla="*/ 992846 w 1836764"/>
              <a:gd name="connsiteY9" fmla="*/ 62522 h 666484"/>
              <a:gd name="connsiteX10" fmla="*/ 1063172 w 1836764"/>
              <a:gd name="connsiteY10" fmla="*/ 174214 h 666484"/>
              <a:gd name="connsiteX11" fmla="*/ 1121088 w 1836764"/>
              <a:gd name="connsiteY11" fmla="*/ 335546 h 666484"/>
              <a:gd name="connsiteX12" fmla="*/ 1220373 w 1836764"/>
              <a:gd name="connsiteY12" fmla="*/ 492742 h 666484"/>
              <a:gd name="connsiteX13" fmla="*/ 1348615 w 1836764"/>
              <a:gd name="connsiteY13" fmla="*/ 596160 h 666484"/>
              <a:gd name="connsiteX14" fmla="*/ 1460310 w 1836764"/>
              <a:gd name="connsiteY14" fmla="*/ 645800 h 666484"/>
              <a:gd name="connsiteX15" fmla="*/ 1836764 w 1836764"/>
              <a:gd name="connsiteY15" fmla="*/ 666484 h 666484"/>
              <a:gd name="connsiteX16" fmla="*/ 1836764 w 1836764"/>
              <a:gd name="connsiteY16" fmla="*/ 666484 h 666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836764" h="666484">
                <a:moveTo>
                  <a:pt x="0" y="662347"/>
                </a:moveTo>
                <a:cubicBezTo>
                  <a:pt x="125829" y="651660"/>
                  <a:pt x="251659" y="640974"/>
                  <a:pt x="335086" y="604433"/>
                </a:cubicBezTo>
                <a:cubicBezTo>
                  <a:pt x="418513" y="567892"/>
                  <a:pt x="457813" y="503083"/>
                  <a:pt x="500560" y="443101"/>
                </a:cubicBezTo>
                <a:cubicBezTo>
                  <a:pt x="543307" y="383119"/>
                  <a:pt x="569508" y="294868"/>
                  <a:pt x="591571" y="244538"/>
                </a:cubicBezTo>
                <a:cubicBezTo>
                  <a:pt x="613634" y="194208"/>
                  <a:pt x="615702" y="173524"/>
                  <a:pt x="632939" y="141120"/>
                </a:cubicBezTo>
                <a:cubicBezTo>
                  <a:pt x="650176" y="108716"/>
                  <a:pt x="673618" y="71485"/>
                  <a:pt x="694992" y="50112"/>
                </a:cubicBezTo>
                <a:cubicBezTo>
                  <a:pt x="716366" y="28739"/>
                  <a:pt x="737050" y="21154"/>
                  <a:pt x="761182" y="12881"/>
                </a:cubicBezTo>
                <a:cubicBezTo>
                  <a:pt x="785314" y="4608"/>
                  <a:pt x="814961" y="1160"/>
                  <a:pt x="839782" y="471"/>
                </a:cubicBezTo>
                <a:cubicBezTo>
                  <a:pt x="864603" y="-218"/>
                  <a:pt x="884597" y="-1597"/>
                  <a:pt x="910108" y="8745"/>
                </a:cubicBezTo>
                <a:cubicBezTo>
                  <a:pt x="935619" y="19087"/>
                  <a:pt x="967335" y="34944"/>
                  <a:pt x="992846" y="62522"/>
                </a:cubicBezTo>
                <a:cubicBezTo>
                  <a:pt x="1018357" y="90100"/>
                  <a:pt x="1041798" y="128710"/>
                  <a:pt x="1063172" y="174214"/>
                </a:cubicBezTo>
                <a:cubicBezTo>
                  <a:pt x="1084546" y="219718"/>
                  <a:pt x="1094888" y="282458"/>
                  <a:pt x="1121088" y="335546"/>
                </a:cubicBezTo>
                <a:cubicBezTo>
                  <a:pt x="1147288" y="388634"/>
                  <a:pt x="1182452" y="449306"/>
                  <a:pt x="1220373" y="492742"/>
                </a:cubicBezTo>
                <a:cubicBezTo>
                  <a:pt x="1258294" y="536178"/>
                  <a:pt x="1308626" y="570650"/>
                  <a:pt x="1348615" y="596160"/>
                </a:cubicBezTo>
                <a:cubicBezTo>
                  <a:pt x="1388604" y="621670"/>
                  <a:pt x="1378952" y="634079"/>
                  <a:pt x="1460310" y="645800"/>
                </a:cubicBezTo>
                <a:lnTo>
                  <a:pt x="1836764" y="666484"/>
                </a:lnTo>
                <a:lnTo>
                  <a:pt x="1836764" y="666484"/>
                </a:lnTo>
              </a:path>
            </a:pathLst>
          </a:custGeom>
          <a:pattFill prst="wdUpDiag">
            <a:fgClr>
              <a:prstClr val="black"/>
            </a:fgClr>
            <a:bgClr>
              <a:prstClr val="white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rgbClr val="FFFF00"/>
                </a:solidFill>
              </a:ln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951A88B2-0C4A-C14D-BCC9-935AA7478A47}"/>
              </a:ext>
            </a:extLst>
          </p:cNvPr>
          <p:cNvCxnSpPr/>
          <p:nvPr/>
        </p:nvCxnSpPr>
        <p:spPr>
          <a:xfrm flipV="1">
            <a:off x="3538826" y="2722116"/>
            <a:ext cx="0" cy="225423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D3F8F219-694C-9648-AA42-D29A1C7830F6}"/>
                  </a:ext>
                </a:extLst>
              </p:cNvPr>
              <p:cNvSpPr txBox="1"/>
              <p:nvPr/>
            </p:nvSpPr>
            <p:spPr>
              <a:xfrm>
                <a:off x="2011662" y="1620609"/>
                <a:ext cx="3407322" cy="8188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𝐸</m:t>
                      </m:r>
                      <m:r>
                        <a:rPr lang="de-DE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[</m:t>
                      </m:r>
                      <m:r>
                        <a:rPr lang="de-DE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𝑈</m:t>
                      </m:r>
                      <m:d>
                        <m:dPr>
                          <m:ctrlPr>
                            <a:rPr lang="de-DE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de-DE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𝑠𝑡𝑎𝑡𝑒</m:t>
                          </m:r>
                        </m:e>
                      </m:d>
                      <m:r>
                        <a:rPr lang="de-DE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]=</m:t>
                      </m:r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DE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de-DE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de-DE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de-DE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  <m:d>
                            <m:dPr>
                              <m:ctrlPr>
                                <a:rPr lang="de-DE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de-DE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  <m:r>
                            <a:rPr lang="de-DE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𝑑𝑥</m:t>
                          </m:r>
                        </m:e>
                      </m:nary>
                    </m:oMath>
                  </m:oMathPara>
                </a14:m>
                <a:endParaRPr lang="en-DE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D3F8F219-694C-9648-AA42-D29A1C7830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1662" y="1620609"/>
                <a:ext cx="3407322" cy="81887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D66A6FB1-73EB-6145-B9BD-48432F12EDB1}"/>
                  </a:ext>
                </a:extLst>
              </p:cNvPr>
              <p:cNvSpPr txBox="1"/>
              <p:nvPr/>
            </p:nvSpPr>
            <p:spPr>
              <a:xfrm>
                <a:off x="3122077" y="2531903"/>
                <a:ext cx="464101" cy="5078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2700" i="1" dirty="0">
                          <a:latin typeface="Cambria Math" panose="02040503050406030204" pitchFamily="18" charset="0"/>
                        </a:rPr>
                        <m:t>𝑓</m:t>
                      </m:r>
                    </m:oMath>
                  </m:oMathPara>
                </a14:m>
                <a:endParaRPr lang="en-DE" sz="2700" dirty="0"/>
              </a:p>
            </p:txBody>
          </p:sp>
        </mc:Choice>
        <mc:Fallback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D66A6FB1-73EB-6145-B9BD-48432F12ED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2077" y="2531903"/>
                <a:ext cx="464101" cy="50783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9">
            <a:extLst>
              <a:ext uri="{FF2B5EF4-FFF2-40B4-BE49-F238E27FC236}">
                <a16:creationId xmlns:a16="http://schemas.microsoft.com/office/drawing/2014/main" id="{1D888429-5571-F449-9FB0-E9831185C1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2841" y="1139403"/>
            <a:ext cx="3078926" cy="84314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EFE2013-6901-404B-8744-A3F8657173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66260" y="2102270"/>
            <a:ext cx="3096542" cy="91720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E3FD336-44AB-4441-9CA0-4AF8A6438EA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54527" y="3220827"/>
            <a:ext cx="3096542" cy="932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696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8463 0.00278 " pathEditMode="relative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799 0.00278 L -0.07747 0.008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73" y="255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off-switch problem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type="body" sz="quarter" idx="16"/>
          </p:nvPr>
        </p:nvSpPr>
        <p:spPr>
          <a:xfrm>
            <a:off x="214311" y="1779662"/>
            <a:ext cx="8534151" cy="2879651"/>
          </a:xfrm>
        </p:spPr>
        <p:txBody>
          <a:bodyPr>
            <a:normAutofit/>
          </a:bodyPr>
          <a:lstStyle/>
          <a:p>
            <a:r>
              <a:rPr lang="en-US" sz="1800" dirty="0"/>
              <a:t>A robot, given an objective, has an incentive to disable its own off-switch</a:t>
            </a:r>
          </a:p>
          <a:p>
            <a:r>
              <a:rPr lang="en-US" sz="1800" dirty="0"/>
              <a:t>Claim: A robot with </a:t>
            </a:r>
            <a:r>
              <a:rPr lang="en-US" sz="1800" dirty="0">
                <a:solidFill>
                  <a:srgbClr val="0029FF"/>
                </a:solidFill>
              </a:rPr>
              <a:t>appropriate</a:t>
            </a:r>
            <a:r>
              <a:rPr lang="en-US" sz="1800" dirty="0"/>
              <a:t> uncertainty about objective won’t behave this way</a:t>
            </a:r>
          </a:p>
          <a:p>
            <a:r>
              <a:rPr lang="en-US" sz="1800" dirty="0"/>
              <a:t>Example: Planning for the best action (sequence)</a:t>
            </a:r>
          </a:p>
        </p:txBody>
      </p:sp>
      <p:sp>
        <p:nvSpPr>
          <p:cNvPr id="37" name="Foliennummernplatzhalter 2">
            <a:extLst>
              <a:ext uri="{FF2B5EF4-FFF2-40B4-BE49-F238E27FC236}">
                <a16:creationId xmlns:a16="http://schemas.microsoft.com/office/drawing/2014/main" id="{C068F978-B96E-B748-8561-012FA21B65E6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 defTabSz="342892"/>
            <a:fld id="{39D465CF-2EA7-4660-A98A-F323A1FFB657}" type="slidenum">
              <a:rPr lang="de-DE">
                <a:solidFill>
                  <a:srgbClr val="0061AC">
                    <a:lumMod val="50000"/>
                  </a:srgbClr>
                </a:solidFill>
                <a:latin typeface="Arial"/>
              </a:rPr>
              <a:pPr defTabSz="342892"/>
              <a:t>7</a:t>
            </a:fld>
            <a:endParaRPr lang="de-DE">
              <a:solidFill>
                <a:srgbClr val="0061AC">
                  <a:lumMod val="50000"/>
                </a:srgbClr>
              </a:solidFill>
              <a:latin typeface="Arial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F31B5B6-143F-CD45-A711-8A0EC737DE58}"/>
              </a:ext>
            </a:extLst>
          </p:cNvPr>
          <p:cNvSpPr txBox="1"/>
          <p:nvPr/>
        </p:nvSpPr>
        <p:spPr>
          <a:xfrm>
            <a:off x="1502310" y="4877462"/>
            <a:ext cx="546066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E" sz="1350" dirty="0"/>
              <a:t>Example taken from Stuart Russell’s Presentations on Provably Beneficial AI</a:t>
            </a:r>
          </a:p>
        </p:txBody>
      </p:sp>
    </p:spTree>
    <p:extLst>
      <p:ext uri="{BB962C8B-B14F-4D97-AF65-F5344CB8AC3E}">
        <p14:creationId xmlns:p14="http://schemas.microsoft.com/office/powerpoint/2010/main" val="2044668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off-switch problem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type="body" sz="quarter" idx="16"/>
          </p:nvPr>
        </p:nvSpPr>
        <p:spPr>
          <a:xfrm>
            <a:off x="214311" y="1635646"/>
            <a:ext cx="8534151" cy="3023667"/>
          </a:xfrm>
        </p:spPr>
        <p:txBody>
          <a:bodyPr>
            <a:normAutofit/>
          </a:bodyPr>
          <a:lstStyle/>
          <a:p>
            <a:r>
              <a:rPr lang="en-US" sz="1800" dirty="0"/>
              <a:t>Example:</a:t>
            </a:r>
          </a:p>
        </p:txBody>
      </p:sp>
      <p:sp>
        <p:nvSpPr>
          <p:cNvPr id="37" name="Foliennummernplatzhalter 2">
            <a:extLst>
              <a:ext uri="{FF2B5EF4-FFF2-40B4-BE49-F238E27FC236}">
                <a16:creationId xmlns:a16="http://schemas.microsoft.com/office/drawing/2014/main" id="{C068F978-B96E-B748-8561-012FA21B65E6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 defTabSz="342892"/>
            <a:fld id="{39D465CF-2EA7-4660-A98A-F323A1FFB657}" type="slidenum">
              <a:rPr lang="de-DE">
                <a:solidFill>
                  <a:srgbClr val="0061AC">
                    <a:lumMod val="50000"/>
                  </a:srgbClr>
                </a:solidFill>
                <a:latin typeface="Arial"/>
              </a:rPr>
              <a:pPr defTabSz="342892"/>
              <a:t>8</a:t>
            </a:fld>
            <a:endParaRPr lang="de-DE">
              <a:solidFill>
                <a:srgbClr val="0061AC">
                  <a:lumMod val="50000"/>
                </a:srgbClr>
              </a:solidFill>
              <a:latin typeface="Arial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F31B5B6-143F-CD45-A711-8A0EC737DE58}"/>
              </a:ext>
            </a:extLst>
          </p:cNvPr>
          <p:cNvSpPr txBox="1"/>
          <p:nvPr/>
        </p:nvSpPr>
        <p:spPr>
          <a:xfrm>
            <a:off x="1502310" y="4877462"/>
            <a:ext cx="546066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E" sz="1350" dirty="0"/>
              <a:t>Example taken from Stuart Russell’s Presentations on Provably Beneficial AI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2279D89-1776-E54E-B545-3E4788EF4811}"/>
              </a:ext>
            </a:extLst>
          </p:cNvPr>
          <p:cNvSpPr/>
          <p:nvPr/>
        </p:nvSpPr>
        <p:spPr>
          <a:xfrm>
            <a:off x="3086504" y="2154258"/>
            <a:ext cx="282589" cy="211942"/>
          </a:xfrm>
          <a:prstGeom prst="rect">
            <a:avLst/>
          </a:prstGeom>
          <a:solidFill>
            <a:srgbClr val="FFFFFF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400" tIns="34200" rIns="68400" bIns="34200" rtlCol="0" anchor="ctr"/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02DEB28-8986-E142-BCB7-F24E228BB892}"/>
              </a:ext>
            </a:extLst>
          </p:cNvPr>
          <p:cNvSpPr/>
          <p:nvPr/>
        </p:nvSpPr>
        <p:spPr>
          <a:xfrm>
            <a:off x="3086504" y="2868039"/>
            <a:ext cx="282589" cy="211942"/>
          </a:xfrm>
          <a:prstGeom prst="rect">
            <a:avLst/>
          </a:prstGeom>
          <a:solidFill>
            <a:srgbClr val="FFFFFF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400" tIns="34200" rIns="68400" bIns="34200" rtlCol="0" anchor="ctr"/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726D4E4-BC85-0C4E-91A7-97E8FC2BCBC8}"/>
              </a:ext>
            </a:extLst>
          </p:cNvPr>
          <p:cNvSpPr/>
          <p:nvPr/>
        </p:nvSpPr>
        <p:spPr>
          <a:xfrm>
            <a:off x="3086504" y="3581817"/>
            <a:ext cx="282589" cy="211942"/>
          </a:xfrm>
          <a:prstGeom prst="rect">
            <a:avLst/>
          </a:prstGeom>
          <a:solidFill>
            <a:srgbClr val="FFFFFF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400" tIns="34200" rIns="68400" bIns="34200" rtlCol="0" anchor="ctr"/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DBA33DF-1F6B-CB40-BC2A-703B14E306EC}"/>
              </a:ext>
            </a:extLst>
          </p:cNvPr>
          <p:cNvCxnSpPr>
            <a:stCxn id="5" idx="2"/>
          </p:cNvCxnSpPr>
          <p:nvPr/>
        </p:nvCxnSpPr>
        <p:spPr>
          <a:xfrm flipH="1">
            <a:off x="2406169" y="2366186"/>
            <a:ext cx="821600" cy="5018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71FF01D-C0A4-9042-9EFB-453489957E24}"/>
              </a:ext>
            </a:extLst>
          </p:cNvPr>
          <p:cNvCxnSpPr>
            <a:stCxn id="5" idx="2"/>
            <a:endCxn id="6" idx="0"/>
          </p:cNvCxnSpPr>
          <p:nvPr/>
        </p:nvCxnSpPr>
        <p:spPr>
          <a:xfrm>
            <a:off x="3227768" y="2366186"/>
            <a:ext cx="0" cy="5018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7233D2F-1C68-4849-8276-83959202A607}"/>
              </a:ext>
            </a:extLst>
          </p:cNvPr>
          <p:cNvCxnSpPr/>
          <p:nvPr/>
        </p:nvCxnSpPr>
        <p:spPr>
          <a:xfrm>
            <a:off x="3227768" y="2366186"/>
            <a:ext cx="821600" cy="5018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6220245-DF0B-0845-8B59-9B5E1EF0D618}"/>
              </a:ext>
            </a:extLst>
          </p:cNvPr>
          <p:cNvCxnSpPr/>
          <p:nvPr/>
        </p:nvCxnSpPr>
        <p:spPr>
          <a:xfrm flipH="1">
            <a:off x="2406169" y="3793745"/>
            <a:ext cx="821600" cy="5018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2C3483B-3DA0-2845-BD04-5D5B67E551D7}"/>
              </a:ext>
            </a:extLst>
          </p:cNvPr>
          <p:cNvCxnSpPr/>
          <p:nvPr/>
        </p:nvCxnSpPr>
        <p:spPr>
          <a:xfrm>
            <a:off x="3227768" y="3079964"/>
            <a:ext cx="0" cy="5018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B72FCEB-9E08-E447-8CA3-D223B5128D18}"/>
              </a:ext>
            </a:extLst>
          </p:cNvPr>
          <p:cNvCxnSpPr/>
          <p:nvPr/>
        </p:nvCxnSpPr>
        <p:spPr>
          <a:xfrm>
            <a:off x="3227768" y="3079964"/>
            <a:ext cx="821600" cy="5018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96EF39E4-C864-EE4A-947E-2BF977DB2548}"/>
              </a:ext>
            </a:extLst>
          </p:cNvPr>
          <p:cNvSpPr txBox="1"/>
          <p:nvPr/>
        </p:nvSpPr>
        <p:spPr>
          <a:xfrm>
            <a:off x="3093207" y="2115018"/>
            <a:ext cx="263170" cy="276817"/>
          </a:xfrm>
          <a:prstGeom prst="rect">
            <a:avLst/>
          </a:prstGeom>
          <a:noFill/>
        </p:spPr>
        <p:txBody>
          <a:bodyPr wrap="none" lIns="68400" tIns="34200" rIns="68400" bIns="34200" rtlCol="0">
            <a:spAutoFit/>
          </a:bodyPr>
          <a:lstStyle/>
          <a:p>
            <a:r>
              <a:rPr lang="en-US" sz="1350" b="1" dirty="0">
                <a:latin typeface="Times New Roman"/>
                <a:cs typeface="Times New Roman"/>
              </a:rPr>
              <a:t>R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A85DEA9-D32F-6842-ADCC-81FBB7E8A602}"/>
              </a:ext>
            </a:extLst>
          </p:cNvPr>
          <p:cNvSpPr txBox="1"/>
          <p:nvPr/>
        </p:nvSpPr>
        <p:spPr>
          <a:xfrm>
            <a:off x="3093207" y="3562472"/>
            <a:ext cx="263170" cy="276817"/>
          </a:xfrm>
          <a:prstGeom prst="rect">
            <a:avLst/>
          </a:prstGeom>
          <a:noFill/>
        </p:spPr>
        <p:txBody>
          <a:bodyPr wrap="none" lIns="68400" tIns="34200" rIns="68400" bIns="34200" rtlCol="0">
            <a:spAutoFit/>
          </a:bodyPr>
          <a:lstStyle/>
          <a:p>
            <a:r>
              <a:rPr lang="en-US" sz="1350" b="1" dirty="0">
                <a:latin typeface="Times New Roman"/>
                <a:cs typeface="Times New Roman"/>
              </a:rPr>
              <a:t>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5E05F78-1039-B34B-989A-5E2D74F61AD5}"/>
              </a:ext>
            </a:extLst>
          </p:cNvPr>
          <p:cNvSpPr txBox="1"/>
          <p:nvPr/>
        </p:nvSpPr>
        <p:spPr>
          <a:xfrm>
            <a:off x="3102636" y="2844500"/>
            <a:ext cx="272788" cy="276817"/>
          </a:xfrm>
          <a:prstGeom prst="rect">
            <a:avLst/>
          </a:prstGeom>
          <a:noFill/>
        </p:spPr>
        <p:txBody>
          <a:bodyPr wrap="none" lIns="68400" tIns="34200" rIns="68400" bIns="34200" rtlCol="0">
            <a:spAutoFit/>
          </a:bodyPr>
          <a:lstStyle/>
          <a:p>
            <a:r>
              <a:rPr lang="en-US" sz="1350" b="1" dirty="0">
                <a:latin typeface="Times New Roman"/>
                <a:cs typeface="Times New Roman"/>
              </a:rPr>
              <a:t>H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F288150-330B-4D4E-9478-60132935409E}"/>
              </a:ext>
            </a:extLst>
          </p:cNvPr>
          <p:cNvSpPr txBox="1"/>
          <p:nvPr/>
        </p:nvSpPr>
        <p:spPr>
          <a:xfrm>
            <a:off x="3674967" y="3147738"/>
            <a:ext cx="1218560" cy="276817"/>
          </a:xfrm>
          <a:prstGeom prst="rect">
            <a:avLst/>
          </a:prstGeom>
          <a:noFill/>
        </p:spPr>
        <p:txBody>
          <a:bodyPr wrap="none" lIns="68400" tIns="34200" rIns="68400" bIns="34200" rtlCol="0">
            <a:spAutoFit/>
          </a:bodyPr>
          <a:lstStyle/>
          <a:p>
            <a:r>
              <a:rPr lang="en-US" sz="1350" i="1" dirty="0">
                <a:latin typeface="Times New Roman"/>
                <a:cs typeface="Times New Roman"/>
              </a:rPr>
              <a:t>switch robot off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BB4D4D3-F57E-274C-ADD6-08CE504630E2}"/>
              </a:ext>
            </a:extLst>
          </p:cNvPr>
          <p:cNvSpPr txBox="1"/>
          <p:nvPr/>
        </p:nvSpPr>
        <p:spPr>
          <a:xfrm>
            <a:off x="3656880" y="2431166"/>
            <a:ext cx="1090320" cy="276817"/>
          </a:xfrm>
          <a:prstGeom prst="rect">
            <a:avLst/>
          </a:prstGeom>
          <a:noFill/>
        </p:spPr>
        <p:txBody>
          <a:bodyPr wrap="none" lIns="68400" tIns="34200" rIns="68400" bIns="34200" rtlCol="0">
            <a:spAutoFit/>
          </a:bodyPr>
          <a:lstStyle/>
          <a:p>
            <a:r>
              <a:rPr lang="en-US" sz="1350" i="1" dirty="0">
                <a:latin typeface="Times New Roman"/>
                <a:cs typeface="Times New Roman"/>
              </a:rPr>
              <a:t>switch self off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E9EC010-F06B-044D-A2B2-8D74232E4132}"/>
              </a:ext>
            </a:extLst>
          </p:cNvPr>
          <p:cNvSpPr txBox="1"/>
          <p:nvPr/>
        </p:nvSpPr>
        <p:spPr>
          <a:xfrm>
            <a:off x="2459461" y="2431166"/>
            <a:ext cx="349732" cy="276817"/>
          </a:xfrm>
          <a:prstGeom prst="rect">
            <a:avLst/>
          </a:prstGeom>
          <a:noFill/>
        </p:spPr>
        <p:txBody>
          <a:bodyPr wrap="none" lIns="68400" tIns="34200" rIns="68400" bIns="34200" rtlCol="0">
            <a:spAutoFit/>
          </a:bodyPr>
          <a:lstStyle/>
          <a:p>
            <a:r>
              <a:rPr lang="en-US" sz="1350" i="1" dirty="0">
                <a:latin typeface="Times New Roman"/>
                <a:cs typeface="Times New Roman"/>
              </a:rPr>
              <a:t>act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3EA3C10-0F58-5D4A-AAEA-746C77381147}"/>
              </a:ext>
            </a:extLst>
          </p:cNvPr>
          <p:cNvSpPr txBox="1"/>
          <p:nvPr/>
        </p:nvSpPr>
        <p:spPr>
          <a:xfrm>
            <a:off x="2408431" y="3879698"/>
            <a:ext cx="349732" cy="276817"/>
          </a:xfrm>
          <a:prstGeom prst="rect">
            <a:avLst/>
          </a:prstGeom>
          <a:noFill/>
        </p:spPr>
        <p:txBody>
          <a:bodyPr wrap="none" lIns="68400" tIns="34200" rIns="68400" bIns="34200" rtlCol="0">
            <a:spAutoFit/>
          </a:bodyPr>
          <a:lstStyle/>
          <a:p>
            <a:r>
              <a:rPr lang="en-US" sz="1350" i="1" dirty="0">
                <a:latin typeface="Times New Roman"/>
                <a:cs typeface="Times New Roman"/>
              </a:rPr>
              <a:t>act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282B877-571C-3247-8789-A6B7A42BEE93}"/>
              </a:ext>
            </a:extLst>
          </p:cNvPr>
          <p:cNvSpPr txBox="1"/>
          <p:nvPr/>
        </p:nvSpPr>
        <p:spPr>
          <a:xfrm>
            <a:off x="2084874" y="4251174"/>
            <a:ext cx="930019" cy="276817"/>
          </a:xfrm>
          <a:prstGeom prst="rect">
            <a:avLst/>
          </a:prstGeom>
          <a:noFill/>
        </p:spPr>
        <p:txBody>
          <a:bodyPr wrap="none" lIns="68400" tIns="34200" rIns="68400" bIns="34200" rtlCol="0">
            <a:spAutoFit/>
          </a:bodyPr>
          <a:lstStyle/>
          <a:p>
            <a:r>
              <a:rPr lang="en-US" sz="1350" b="1" i="1" dirty="0">
                <a:latin typeface="Arial Black"/>
                <a:cs typeface="Arial Black"/>
              </a:rPr>
              <a:t>U</a:t>
            </a:r>
            <a:r>
              <a:rPr lang="en-US" sz="1350" b="1" dirty="0">
                <a:latin typeface="Arial Black"/>
                <a:cs typeface="Arial Black"/>
              </a:rPr>
              <a:t> = </a:t>
            </a:r>
            <a:r>
              <a:rPr lang="en-US" sz="1350" b="1" i="1" dirty="0" err="1">
                <a:latin typeface="Arial Black"/>
                <a:cs typeface="Arial Black"/>
              </a:rPr>
              <a:t>U</a:t>
            </a:r>
            <a:r>
              <a:rPr lang="en-US" b="1" i="1" baseline="-25000" dirty="0" err="1">
                <a:latin typeface="Arial Black"/>
                <a:cs typeface="Arial Black"/>
              </a:rPr>
              <a:t>act</a:t>
            </a:r>
            <a:endParaRPr lang="en-US" b="1" i="1" baseline="-25000" dirty="0">
              <a:latin typeface="Arial Black"/>
              <a:cs typeface="Arial Black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7B442B6-2D56-9145-9A09-41590E9F6926}"/>
              </a:ext>
            </a:extLst>
          </p:cNvPr>
          <p:cNvSpPr txBox="1"/>
          <p:nvPr/>
        </p:nvSpPr>
        <p:spPr>
          <a:xfrm>
            <a:off x="2084874" y="2836145"/>
            <a:ext cx="930019" cy="276817"/>
          </a:xfrm>
          <a:prstGeom prst="rect">
            <a:avLst/>
          </a:prstGeom>
          <a:noFill/>
        </p:spPr>
        <p:txBody>
          <a:bodyPr wrap="none" lIns="68400" tIns="34200" rIns="68400" bIns="34200" rtlCol="0">
            <a:spAutoFit/>
          </a:bodyPr>
          <a:lstStyle/>
          <a:p>
            <a:r>
              <a:rPr lang="en-US" sz="1350" b="1" i="1" dirty="0">
                <a:latin typeface="Arial Black"/>
                <a:cs typeface="Arial Black"/>
              </a:rPr>
              <a:t>U</a:t>
            </a:r>
            <a:r>
              <a:rPr lang="en-US" sz="1350" b="1" dirty="0">
                <a:latin typeface="Arial Black"/>
                <a:cs typeface="Arial Black"/>
              </a:rPr>
              <a:t> = </a:t>
            </a:r>
            <a:r>
              <a:rPr lang="en-US" sz="1350" b="1" i="1" dirty="0" err="1">
                <a:latin typeface="Arial Black"/>
                <a:cs typeface="Arial Black"/>
              </a:rPr>
              <a:t>U</a:t>
            </a:r>
            <a:r>
              <a:rPr lang="en-US" b="1" i="1" baseline="-25000" dirty="0" err="1">
                <a:latin typeface="Arial Black"/>
                <a:cs typeface="Arial Black"/>
              </a:rPr>
              <a:t>act</a:t>
            </a:r>
            <a:endParaRPr lang="en-US" b="1" i="1" baseline="-25000" dirty="0">
              <a:latin typeface="Arial Black"/>
              <a:cs typeface="Arial Black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6F18462-1923-9848-84E2-82F8C6B70E9C}"/>
              </a:ext>
            </a:extLst>
          </p:cNvPr>
          <p:cNvSpPr txBox="1"/>
          <p:nvPr/>
        </p:nvSpPr>
        <p:spPr>
          <a:xfrm>
            <a:off x="3781783" y="2836143"/>
            <a:ext cx="627052" cy="276817"/>
          </a:xfrm>
          <a:prstGeom prst="rect">
            <a:avLst/>
          </a:prstGeom>
          <a:noFill/>
        </p:spPr>
        <p:txBody>
          <a:bodyPr wrap="none" lIns="68400" tIns="34200" rIns="68400" bIns="34200" rtlCol="0">
            <a:spAutoFit/>
          </a:bodyPr>
          <a:lstStyle/>
          <a:p>
            <a:r>
              <a:rPr lang="en-US" sz="1350" b="1" i="1" dirty="0">
                <a:latin typeface="Arial Black"/>
                <a:cs typeface="Arial Black"/>
              </a:rPr>
              <a:t>U</a:t>
            </a:r>
            <a:r>
              <a:rPr lang="en-US" sz="1350" b="1" dirty="0">
                <a:latin typeface="Arial Black"/>
                <a:cs typeface="Arial Black"/>
              </a:rPr>
              <a:t> = 0</a:t>
            </a:r>
            <a:endParaRPr lang="en-US" b="1" i="1" baseline="-25000" dirty="0">
              <a:latin typeface="Arial Black"/>
              <a:cs typeface="Arial Black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86B1CE0-61BF-BD40-8741-D36432BD875F}"/>
              </a:ext>
            </a:extLst>
          </p:cNvPr>
          <p:cNvSpPr txBox="1"/>
          <p:nvPr/>
        </p:nvSpPr>
        <p:spPr>
          <a:xfrm>
            <a:off x="3781783" y="3537330"/>
            <a:ext cx="627052" cy="276817"/>
          </a:xfrm>
          <a:prstGeom prst="rect">
            <a:avLst/>
          </a:prstGeom>
          <a:noFill/>
        </p:spPr>
        <p:txBody>
          <a:bodyPr wrap="none" lIns="68400" tIns="34200" rIns="68400" bIns="34200" rtlCol="0">
            <a:spAutoFit/>
          </a:bodyPr>
          <a:lstStyle/>
          <a:p>
            <a:r>
              <a:rPr lang="en-US" sz="1350" b="1" i="1" dirty="0">
                <a:latin typeface="Arial Black"/>
                <a:cs typeface="Arial Black"/>
              </a:rPr>
              <a:t>U</a:t>
            </a:r>
            <a:r>
              <a:rPr lang="en-US" sz="1350" b="1" dirty="0">
                <a:latin typeface="Arial Black"/>
                <a:cs typeface="Arial Black"/>
              </a:rPr>
              <a:t> = 0</a:t>
            </a:r>
            <a:endParaRPr lang="en-US" b="1" i="1" baseline="-25000" dirty="0">
              <a:latin typeface="Arial Black"/>
              <a:cs typeface="Arial Black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297C3A4-660D-E642-9853-4AB8949E467C}"/>
              </a:ext>
            </a:extLst>
          </p:cNvPr>
          <p:cNvSpPr txBox="1"/>
          <p:nvPr/>
        </p:nvSpPr>
        <p:spPr>
          <a:xfrm>
            <a:off x="2483729" y="3156243"/>
            <a:ext cx="796971" cy="276817"/>
          </a:xfrm>
          <a:prstGeom prst="rect">
            <a:avLst/>
          </a:prstGeom>
          <a:noFill/>
        </p:spPr>
        <p:txBody>
          <a:bodyPr wrap="none" lIns="68400" tIns="34200" rIns="68400" bIns="34200" rtlCol="0">
            <a:spAutoFit/>
          </a:bodyPr>
          <a:lstStyle/>
          <a:p>
            <a:r>
              <a:rPr lang="en-US" sz="1350" i="1" dirty="0">
                <a:sym typeface="Symbol"/>
              </a:rPr>
              <a:t>go ahead</a:t>
            </a:r>
            <a:endParaRPr lang="en-US" sz="1350" i="1" dirty="0">
              <a:latin typeface="Times New Roman"/>
              <a:cs typeface="Times New Roman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234984B-F1DC-BA42-9507-0975C49DD0CF}"/>
              </a:ext>
            </a:extLst>
          </p:cNvPr>
          <p:cNvSpPr txBox="1"/>
          <p:nvPr/>
        </p:nvSpPr>
        <p:spPr>
          <a:xfrm>
            <a:off x="2817836" y="2628395"/>
            <a:ext cx="436294" cy="276817"/>
          </a:xfrm>
          <a:prstGeom prst="rect">
            <a:avLst/>
          </a:prstGeom>
          <a:noFill/>
        </p:spPr>
        <p:txBody>
          <a:bodyPr wrap="none" lIns="68400" tIns="34200" rIns="68400" bIns="34200" rtlCol="0">
            <a:spAutoFit/>
          </a:bodyPr>
          <a:lstStyle/>
          <a:p>
            <a:r>
              <a:rPr lang="en-US" sz="1350" i="1" dirty="0">
                <a:latin typeface="Times New Roman"/>
                <a:cs typeface="Times New Roman"/>
              </a:rPr>
              <a:t>wait</a:t>
            </a:r>
            <a:endParaRPr lang="en-US" sz="1350" dirty="0">
              <a:latin typeface="Times New Roman"/>
              <a:cs typeface="Times New Roman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6EF9B91-FBDD-0C4A-982A-762DE61738BE}"/>
              </a:ext>
            </a:extLst>
          </p:cNvPr>
          <p:cNvGrpSpPr/>
          <p:nvPr/>
        </p:nvGrpSpPr>
        <p:grpSpPr>
          <a:xfrm>
            <a:off x="995208" y="2571750"/>
            <a:ext cx="1089674" cy="512392"/>
            <a:chOff x="6725720" y="1373938"/>
            <a:chExt cx="2038097" cy="1042072"/>
          </a:xfrm>
        </p:grpSpPr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CCB4A130-98CC-9D47-8FA3-13A4C7BD8355}"/>
                </a:ext>
              </a:extLst>
            </p:cNvPr>
            <p:cNvCxnSpPr/>
            <p:nvPr/>
          </p:nvCxnSpPr>
          <p:spPr>
            <a:xfrm>
              <a:off x="6725720" y="2416010"/>
              <a:ext cx="2038097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015AE4CD-6732-E14C-AACE-DED87F2370D4}"/>
                </a:ext>
              </a:extLst>
            </p:cNvPr>
            <p:cNvSpPr/>
            <p:nvPr/>
          </p:nvSpPr>
          <p:spPr>
            <a:xfrm>
              <a:off x="6788578" y="1732821"/>
              <a:ext cx="1836764" cy="666484"/>
            </a:xfrm>
            <a:custGeom>
              <a:avLst/>
              <a:gdLst>
                <a:gd name="connsiteX0" fmla="*/ 0 w 1836764"/>
                <a:gd name="connsiteY0" fmla="*/ 662347 h 666484"/>
                <a:gd name="connsiteX1" fmla="*/ 335086 w 1836764"/>
                <a:gd name="connsiteY1" fmla="*/ 604433 h 666484"/>
                <a:gd name="connsiteX2" fmla="*/ 500560 w 1836764"/>
                <a:gd name="connsiteY2" fmla="*/ 443101 h 666484"/>
                <a:gd name="connsiteX3" fmla="*/ 591571 w 1836764"/>
                <a:gd name="connsiteY3" fmla="*/ 244538 h 666484"/>
                <a:gd name="connsiteX4" fmla="*/ 632939 w 1836764"/>
                <a:gd name="connsiteY4" fmla="*/ 141120 h 666484"/>
                <a:gd name="connsiteX5" fmla="*/ 694992 w 1836764"/>
                <a:gd name="connsiteY5" fmla="*/ 50112 h 666484"/>
                <a:gd name="connsiteX6" fmla="*/ 761182 w 1836764"/>
                <a:gd name="connsiteY6" fmla="*/ 12881 h 666484"/>
                <a:gd name="connsiteX7" fmla="*/ 839782 w 1836764"/>
                <a:gd name="connsiteY7" fmla="*/ 471 h 666484"/>
                <a:gd name="connsiteX8" fmla="*/ 910108 w 1836764"/>
                <a:gd name="connsiteY8" fmla="*/ 8745 h 666484"/>
                <a:gd name="connsiteX9" fmla="*/ 992846 w 1836764"/>
                <a:gd name="connsiteY9" fmla="*/ 62522 h 666484"/>
                <a:gd name="connsiteX10" fmla="*/ 1063172 w 1836764"/>
                <a:gd name="connsiteY10" fmla="*/ 174214 h 666484"/>
                <a:gd name="connsiteX11" fmla="*/ 1121088 w 1836764"/>
                <a:gd name="connsiteY11" fmla="*/ 335546 h 666484"/>
                <a:gd name="connsiteX12" fmla="*/ 1220373 w 1836764"/>
                <a:gd name="connsiteY12" fmla="*/ 492742 h 666484"/>
                <a:gd name="connsiteX13" fmla="*/ 1348615 w 1836764"/>
                <a:gd name="connsiteY13" fmla="*/ 596160 h 666484"/>
                <a:gd name="connsiteX14" fmla="*/ 1460310 w 1836764"/>
                <a:gd name="connsiteY14" fmla="*/ 645800 h 666484"/>
                <a:gd name="connsiteX15" fmla="*/ 1836764 w 1836764"/>
                <a:gd name="connsiteY15" fmla="*/ 666484 h 666484"/>
                <a:gd name="connsiteX16" fmla="*/ 1836764 w 1836764"/>
                <a:gd name="connsiteY16" fmla="*/ 666484 h 666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36764" h="666484">
                  <a:moveTo>
                    <a:pt x="0" y="662347"/>
                  </a:moveTo>
                  <a:cubicBezTo>
                    <a:pt x="125829" y="651660"/>
                    <a:pt x="251659" y="640974"/>
                    <a:pt x="335086" y="604433"/>
                  </a:cubicBezTo>
                  <a:cubicBezTo>
                    <a:pt x="418513" y="567892"/>
                    <a:pt x="457813" y="503083"/>
                    <a:pt x="500560" y="443101"/>
                  </a:cubicBezTo>
                  <a:cubicBezTo>
                    <a:pt x="543307" y="383119"/>
                    <a:pt x="569508" y="294868"/>
                    <a:pt x="591571" y="244538"/>
                  </a:cubicBezTo>
                  <a:cubicBezTo>
                    <a:pt x="613634" y="194208"/>
                    <a:pt x="615702" y="173524"/>
                    <a:pt x="632939" y="141120"/>
                  </a:cubicBezTo>
                  <a:cubicBezTo>
                    <a:pt x="650176" y="108716"/>
                    <a:pt x="673618" y="71485"/>
                    <a:pt x="694992" y="50112"/>
                  </a:cubicBezTo>
                  <a:cubicBezTo>
                    <a:pt x="716366" y="28739"/>
                    <a:pt x="737050" y="21154"/>
                    <a:pt x="761182" y="12881"/>
                  </a:cubicBezTo>
                  <a:cubicBezTo>
                    <a:pt x="785314" y="4608"/>
                    <a:pt x="814961" y="1160"/>
                    <a:pt x="839782" y="471"/>
                  </a:cubicBezTo>
                  <a:cubicBezTo>
                    <a:pt x="864603" y="-218"/>
                    <a:pt x="884597" y="-1597"/>
                    <a:pt x="910108" y="8745"/>
                  </a:cubicBezTo>
                  <a:cubicBezTo>
                    <a:pt x="935619" y="19087"/>
                    <a:pt x="967335" y="34944"/>
                    <a:pt x="992846" y="62522"/>
                  </a:cubicBezTo>
                  <a:cubicBezTo>
                    <a:pt x="1018357" y="90100"/>
                    <a:pt x="1041798" y="128710"/>
                    <a:pt x="1063172" y="174214"/>
                  </a:cubicBezTo>
                  <a:cubicBezTo>
                    <a:pt x="1084546" y="219718"/>
                    <a:pt x="1094888" y="282458"/>
                    <a:pt x="1121088" y="335546"/>
                  </a:cubicBezTo>
                  <a:cubicBezTo>
                    <a:pt x="1147288" y="388634"/>
                    <a:pt x="1182452" y="449306"/>
                    <a:pt x="1220373" y="492742"/>
                  </a:cubicBezTo>
                  <a:cubicBezTo>
                    <a:pt x="1258294" y="536178"/>
                    <a:pt x="1308626" y="570650"/>
                    <a:pt x="1348615" y="596160"/>
                  </a:cubicBezTo>
                  <a:cubicBezTo>
                    <a:pt x="1388604" y="621670"/>
                    <a:pt x="1378952" y="634079"/>
                    <a:pt x="1460310" y="645800"/>
                  </a:cubicBezTo>
                  <a:lnTo>
                    <a:pt x="1836764" y="666484"/>
                  </a:lnTo>
                  <a:lnTo>
                    <a:pt x="1836764" y="666484"/>
                  </a:lnTo>
                </a:path>
              </a:pathLst>
            </a:custGeom>
            <a:pattFill prst="wdUpDiag">
              <a:fgClr>
                <a:prstClr val="black"/>
              </a:fgClr>
              <a:bgClr>
                <a:prstClr val="white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350">
                <a:ln>
                  <a:solidFill>
                    <a:srgbClr val="FFFF00"/>
                  </a:solidFill>
                </a:ln>
              </a:endParaRP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1D936445-FEB1-7340-B9CB-B1BDF7A5F192}"/>
                </a:ext>
              </a:extLst>
            </p:cNvPr>
            <p:cNvCxnSpPr/>
            <p:nvPr/>
          </p:nvCxnSpPr>
          <p:spPr>
            <a:xfrm flipV="1">
              <a:off x="7539127" y="1373938"/>
              <a:ext cx="0" cy="1022267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1CA3D00E-D689-FE4A-9B90-206044EB8433}"/>
              </a:ext>
            </a:extLst>
          </p:cNvPr>
          <p:cNvSpPr txBox="1"/>
          <p:nvPr/>
        </p:nvSpPr>
        <p:spPr>
          <a:xfrm>
            <a:off x="5036816" y="2472346"/>
            <a:ext cx="4019777" cy="692316"/>
          </a:xfrm>
          <a:prstGeom prst="rect">
            <a:avLst/>
          </a:prstGeom>
          <a:noFill/>
        </p:spPr>
        <p:txBody>
          <a:bodyPr wrap="square" lIns="68400" tIns="34200" rIns="68400" bIns="34200" rtlCol="0">
            <a:spAutoFit/>
          </a:bodyPr>
          <a:lstStyle/>
          <a:p>
            <a:pPr lvl="1"/>
            <a:r>
              <a:rPr lang="en-US" sz="1350" dirty="0"/>
              <a:t>Theorem: </a:t>
            </a:r>
          </a:p>
          <a:p>
            <a:pPr lvl="1"/>
            <a:r>
              <a:rPr lang="en-US" sz="1350" dirty="0">
                <a:solidFill>
                  <a:srgbClr val="1B02FF"/>
                </a:solidFill>
              </a:rPr>
              <a:t>This way robot has a positive incentive to  allow </a:t>
            </a:r>
            <a:br>
              <a:rPr lang="en-US" sz="1350" dirty="0">
                <a:solidFill>
                  <a:srgbClr val="1B02FF"/>
                </a:solidFill>
              </a:rPr>
            </a:br>
            <a:r>
              <a:rPr lang="en-US" sz="1350" dirty="0">
                <a:solidFill>
                  <a:srgbClr val="1B02FF"/>
                </a:solidFill>
              </a:rPr>
              <a:t>itself to be switched off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408BCC50-4191-2745-A804-0C25AE06836E}"/>
                  </a:ext>
                </a:extLst>
              </p:cNvPr>
              <p:cNvSpPr txBox="1"/>
              <p:nvPr/>
            </p:nvSpPr>
            <p:spPr>
              <a:xfrm>
                <a:off x="483669" y="1894871"/>
                <a:ext cx="2422073" cy="6977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15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𝐸</m:t>
                      </m:r>
                      <m:r>
                        <a:rPr lang="de-DE" sz="15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[</m:t>
                      </m:r>
                      <m:r>
                        <a:rPr lang="de-DE" sz="15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𝑈</m:t>
                      </m:r>
                      <m:d>
                        <m:dPr>
                          <m:ctrlPr>
                            <a:rPr lang="de-DE" sz="15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de-DE" sz="15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𝑠𝑡𝑎𝑡𝑒</m:t>
                          </m:r>
                        </m:e>
                      </m:d>
                      <m:r>
                        <a:rPr lang="de-DE" sz="15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]=</m:t>
                      </m:r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DE" sz="15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de-DE" sz="15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de-DE" sz="15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de-DE" sz="15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  <m:d>
                            <m:dPr>
                              <m:ctrlPr>
                                <a:rPr lang="de-DE" sz="15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de-DE" sz="15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  <m:r>
                            <a:rPr lang="de-DE" sz="15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𝑑𝑥</m:t>
                          </m:r>
                        </m:e>
                      </m:nary>
                    </m:oMath>
                  </m:oMathPara>
                </a14:m>
                <a:endParaRPr lang="en-DE" sz="15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408BCC50-4191-2745-A804-0C25AE0683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669" y="1894871"/>
                <a:ext cx="2422073" cy="69775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" name="Freeform 40">
            <a:extLst>
              <a:ext uri="{FF2B5EF4-FFF2-40B4-BE49-F238E27FC236}">
                <a16:creationId xmlns:a16="http://schemas.microsoft.com/office/drawing/2014/main" id="{6C9C9CD5-B7C5-3649-A3B0-FCB7FB2B1973}"/>
              </a:ext>
            </a:extLst>
          </p:cNvPr>
          <p:cNvSpPr/>
          <p:nvPr/>
        </p:nvSpPr>
        <p:spPr>
          <a:xfrm>
            <a:off x="2336800" y="2273301"/>
            <a:ext cx="876300" cy="2108200"/>
          </a:xfrm>
          <a:custGeom>
            <a:avLst/>
            <a:gdLst>
              <a:gd name="connsiteX0" fmla="*/ 1168400 w 1168400"/>
              <a:gd name="connsiteY0" fmla="*/ 0 h 2810933"/>
              <a:gd name="connsiteX1" fmla="*/ 1134534 w 1168400"/>
              <a:gd name="connsiteY1" fmla="*/ 728133 h 2810933"/>
              <a:gd name="connsiteX2" fmla="*/ 1117600 w 1168400"/>
              <a:gd name="connsiteY2" fmla="*/ 1439333 h 2810933"/>
              <a:gd name="connsiteX3" fmla="*/ 1117600 w 1168400"/>
              <a:gd name="connsiteY3" fmla="*/ 1811866 h 2810933"/>
              <a:gd name="connsiteX4" fmla="*/ 745067 w 1168400"/>
              <a:gd name="connsiteY4" fmla="*/ 2319866 h 2810933"/>
              <a:gd name="connsiteX5" fmla="*/ 0 w 1168400"/>
              <a:gd name="connsiteY5" fmla="*/ 2810933 h 2810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8400" h="2810933">
                <a:moveTo>
                  <a:pt x="1168400" y="0"/>
                </a:moveTo>
                <a:cubicBezTo>
                  <a:pt x="1155700" y="244122"/>
                  <a:pt x="1143001" y="488244"/>
                  <a:pt x="1134534" y="728133"/>
                </a:cubicBezTo>
                <a:cubicBezTo>
                  <a:pt x="1126067" y="968022"/>
                  <a:pt x="1120422" y="1258711"/>
                  <a:pt x="1117600" y="1439333"/>
                </a:cubicBezTo>
                <a:cubicBezTo>
                  <a:pt x="1114778" y="1619955"/>
                  <a:pt x="1179689" y="1665111"/>
                  <a:pt x="1117600" y="1811866"/>
                </a:cubicBezTo>
                <a:cubicBezTo>
                  <a:pt x="1055511" y="1958621"/>
                  <a:pt x="931334" y="2153355"/>
                  <a:pt x="745067" y="2319866"/>
                </a:cubicBezTo>
                <a:cubicBezTo>
                  <a:pt x="558800" y="2486377"/>
                  <a:pt x="279400" y="2648655"/>
                  <a:pt x="0" y="2810933"/>
                </a:cubicBezTo>
              </a:path>
            </a:pathLst>
          </a:cu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sz="1350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EDE02A3C-59F7-AA46-8301-620760B5958D}"/>
              </a:ext>
            </a:extLst>
          </p:cNvPr>
          <p:cNvGrpSpPr/>
          <p:nvPr/>
        </p:nvGrpSpPr>
        <p:grpSpPr>
          <a:xfrm>
            <a:off x="887465" y="4044663"/>
            <a:ext cx="1129938" cy="512392"/>
            <a:chOff x="6725720" y="1373938"/>
            <a:chExt cx="2113403" cy="1042072"/>
          </a:xfrm>
        </p:grpSpPr>
        <p:cxnSp>
          <p:nvCxnSpPr>
            <p:cNvPr id="48" name="Straight Arrow Connector 47">
              <a:extLst>
                <a:ext uri="{FF2B5EF4-FFF2-40B4-BE49-F238E27FC236}">
                  <a16:creationId xmlns:a16="http://schemas.microsoft.com/office/drawing/2014/main" id="{0DEFB958-2380-5448-B90F-0E631F5E3271}"/>
                </a:ext>
              </a:extLst>
            </p:cNvPr>
            <p:cNvCxnSpPr/>
            <p:nvPr/>
          </p:nvCxnSpPr>
          <p:spPr>
            <a:xfrm>
              <a:off x="6725720" y="2416010"/>
              <a:ext cx="2038097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Freeform 48">
              <a:extLst>
                <a:ext uri="{FF2B5EF4-FFF2-40B4-BE49-F238E27FC236}">
                  <a16:creationId xmlns:a16="http://schemas.microsoft.com/office/drawing/2014/main" id="{4533A2A7-8FD5-8841-8C5E-E57F56785B2A}"/>
                </a:ext>
              </a:extLst>
            </p:cNvPr>
            <p:cNvSpPr/>
            <p:nvPr/>
          </p:nvSpPr>
          <p:spPr>
            <a:xfrm>
              <a:off x="7002358" y="1732821"/>
              <a:ext cx="1836765" cy="666484"/>
            </a:xfrm>
            <a:custGeom>
              <a:avLst/>
              <a:gdLst>
                <a:gd name="connsiteX0" fmla="*/ 0 w 1836764"/>
                <a:gd name="connsiteY0" fmla="*/ 662347 h 666484"/>
                <a:gd name="connsiteX1" fmla="*/ 335086 w 1836764"/>
                <a:gd name="connsiteY1" fmla="*/ 604433 h 666484"/>
                <a:gd name="connsiteX2" fmla="*/ 500560 w 1836764"/>
                <a:gd name="connsiteY2" fmla="*/ 443101 h 666484"/>
                <a:gd name="connsiteX3" fmla="*/ 591571 w 1836764"/>
                <a:gd name="connsiteY3" fmla="*/ 244538 h 666484"/>
                <a:gd name="connsiteX4" fmla="*/ 632939 w 1836764"/>
                <a:gd name="connsiteY4" fmla="*/ 141120 h 666484"/>
                <a:gd name="connsiteX5" fmla="*/ 694992 w 1836764"/>
                <a:gd name="connsiteY5" fmla="*/ 50112 h 666484"/>
                <a:gd name="connsiteX6" fmla="*/ 761182 w 1836764"/>
                <a:gd name="connsiteY6" fmla="*/ 12881 h 666484"/>
                <a:gd name="connsiteX7" fmla="*/ 839782 w 1836764"/>
                <a:gd name="connsiteY7" fmla="*/ 471 h 666484"/>
                <a:gd name="connsiteX8" fmla="*/ 910108 w 1836764"/>
                <a:gd name="connsiteY8" fmla="*/ 8745 h 666484"/>
                <a:gd name="connsiteX9" fmla="*/ 992846 w 1836764"/>
                <a:gd name="connsiteY9" fmla="*/ 62522 h 666484"/>
                <a:gd name="connsiteX10" fmla="*/ 1063172 w 1836764"/>
                <a:gd name="connsiteY10" fmla="*/ 174214 h 666484"/>
                <a:gd name="connsiteX11" fmla="*/ 1121088 w 1836764"/>
                <a:gd name="connsiteY11" fmla="*/ 335546 h 666484"/>
                <a:gd name="connsiteX12" fmla="*/ 1220373 w 1836764"/>
                <a:gd name="connsiteY12" fmla="*/ 492742 h 666484"/>
                <a:gd name="connsiteX13" fmla="*/ 1348615 w 1836764"/>
                <a:gd name="connsiteY13" fmla="*/ 596160 h 666484"/>
                <a:gd name="connsiteX14" fmla="*/ 1460310 w 1836764"/>
                <a:gd name="connsiteY14" fmla="*/ 645800 h 666484"/>
                <a:gd name="connsiteX15" fmla="*/ 1836764 w 1836764"/>
                <a:gd name="connsiteY15" fmla="*/ 666484 h 666484"/>
                <a:gd name="connsiteX16" fmla="*/ 1836764 w 1836764"/>
                <a:gd name="connsiteY16" fmla="*/ 666484 h 666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36764" h="666484">
                  <a:moveTo>
                    <a:pt x="0" y="662347"/>
                  </a:moveTo>
                  <a:cubicBezTo>
                    <a:pt x="125829" y="651660"/>
                    <a:pt x="251659" y="640974"/>
                    <a:pt x="335086" y="604433"/>
                  </a:cubicBezTo>
                  <a:cubicBezTo>
                    <a:pt x="418513" y="567892"/>
                    <a:pt x="457813" y="503083"/>
                    <a:pt x="500560" y="443101"/>
                  </a:cubicBezTo>
                  <a:cubicBezTo>
                    <a:pt x="543307" y="383119"/>
                    <a:pt x="569508" y="294868"/>
                    <a:pt x="591571" y="244538"/>
                  </a:cubicBezTo>
                  <a:cubicBezTo>
                    <a:pt x="613634" y="194208"/>
                    <a:pt x="615702" y="173524"/>
                    <a:pt x="632939" y="141120"/>
                  </a:cubicBezTo>
                  <a:cubicBezTo>
                    <a:pt x="650176" y="108716"/>
                    <a:pt x="673618" y="71485"/>
                    <a:pt x="694992" y="50112"/>
                  </a:cubicBezTo>
                  <a:cubicBezTo>
                    <a:pt x="716366" y="28739"/>
                    <a:pt x="737050" y="21154"/>
                    <a:pt x="761182" y="12881"/>
                  </a:cubicBezTo>
                  <a:cubicBezTo>
                    <a:pt x="785314" y="4608"/>
                    <a:pt x="814961" y="1160"/>
                    <a:pt x="839782" y="471"/>
                  </a:cubicBezTo>
                  <a:cubicBezTo>
                    <a:pt x="864603" y="-218"/>
                    <a:pt x="884597" y="-1597"/>
                    <a:pt x="910108" y="8745"/>
                  </a:cubicBezTo>
                  <a:cubicBezTo>
                    <a:pt x="935619" y="19087"/>
                    <a:pt x="967335" y="34944"/>
                    <a:pt x="992846" y="62522"/>
                  </a:cubicBezTo>
                  <a:cubicBezTo>
                    <a:pt x="1018357" y="90100"/>
                    <a:pt x="1041798" y="128710"/>
                    <a:pt x="1063172" y="174214"/>
                  </a:cubicBezTo>
                  <a:cubicBezTo>
                    <a:pt x="1084546" y="219718"/>
                    <a:pt x="1094888" y="282458"/>
                    <a:pt x="1121088" y="335546"/>
                  </a:cubicBezTo>
                  <a:cubicBezTo>
                    <a:pt x="1147288" y="388634"/>
                    <a:pt x="1182452" y="449306"/>
                    <a:pt x="1220373" y="492742"/>
                  </a:cubicBezTo>
                  <a:cubicBezTo>
                    <a:pt x="1258294" y="536178"/>
                    <a:pt x="1308626" y="570650"/>
                    <a:pt x="1348615" y="596160"/>
                  </a:cubicBezTo>
                  <a:cubicBezTo>
                    <a:pt x="1388604" y="621670"/>
                    <a:pt x="1378952" y="634079"/>
                    <a:pt x="1460310" y="645800"/>
                  </a:cubicBezTo>
                  <a:lnTo>
                    <a:pt x="1836764" y="666484"/>
                  </a:lnTo>
                  <a:lnTo>
                    <a:pt x="1836764" y="666484"/>
                  </a:lnTo>
                </a:path>
              </a:pathLst>
            </a:custGeom>
            <a:pattFill prst="wdUpDiag">
              <a:fgClr>
                <a:prstClr val="black"/>
              </a:fgClr>
              <a:bgClr>
                <a:prstClr val="white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350">
                <a:ln>
                  <a:solidFill>
                    <a:srgbClr val="FFFF00"/>
                  </a:solidFill>
                </a:ln>
              </a:endParaRPr>
            </a:p>
          </p:txBody>
        </p:sp>
        <p:cxnSp>
          <p:nvCxnSpPr>
            <p:cNvPr id="50" name="Straight Arrow Connector 49">
              <a:extLst>
                <a:ext uri="{FF2B5EF4-FFF2-40B4-BE49-F238E27FC236}">
                  <a16:creationId xmlns:a16="http://schemas.microsoft.com/office/drawing/2014/main" id="{98030C81-E27D-EC4B-BB74-7FE68E4F70EB}"/>
                </a:ext>
              </a:extLst>
            </p:cNvPr>
            <p:cNvCxnSpPr/>
            <p:nvPr/>
          </p:nvCxnSpPr>
          <p:spPr>
            <a:xfrm flipV="1">
              <a:off x="7539127" y="1373938"/>
              <a:ext cx="0" cy="1022267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16811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38" grpId="0"/>
      <p:bldP spid="4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1DFA3B8-2F72-6948-82E9-C890B61054AD}"/>
              </a:ext>
            </a:extLst>
          </p:cNvPr>
          <p:cNvGrpSpPr/>
          <p:nvPr/>
        </p:nvGrpSpPr>
        <p:grpSpPr>
          <a:xfrm>
            <a:off x="-1" y="-2089816"/>
            <a:ext cx="9144000" cy="7233316"/>
            <a:chOff x="-1661375" y="-831124"/>
            <a:chExt cx="12192000" cy="9644421"/>
          </a:xfrm>
        </p:grpSpPr>
        <p:pic>
          <p:nvPicPr>
            <p:cNvPr id="1026" name="Picture 2" descr="We should not mourn the passing of Pepper the robot | Financial Times">
              <a:extLst>
                <a:ext uri="{FF2B5EF4-FFF2-40B4-BE49-F238E27FC236}">
                  <a16:creationId xmlns:a16="http://schemas.microsoft.com/office/drawing/2014/main" id="{4F7C61EB-9EB6-FC4B-9133-A2C3B3AA92E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973" r="35356" b="6118"/>
            <a:stretch/>
          </p:blipFill>
          <p:spPr bwMode="auto">
            <a:xfrm>
              <a:off x="-1661375" y="-831124"/>
              <a:ext cx="12192000" cy="96444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613F48B8-B4B1-CB41-B147-A5C3ADEC6234}"/>
                </a:ext>
              </a:extLst>
            </p:cNvPr>
            <p:cNvSpPr txBox="1"/>
            <p:nvPr/>
          </p:nvSpPr>
          <p:spPr>
            <a:xfrm rot="1223359">
              <a:off x="5289013" y="7762974"/>
              <a:ext cx="2450516" cy="954108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r>
                <a:rPr lang="en-DE" sz="4050" dirty="0">
                  <a:solidFill>
                    <a:schemeClr val="bg1"/>
                  </a:solidFill>
                </a:rPr>
                <a:t>    U</a:t>
              </a:r>
              <a:r>
                <a:rPr lang="de-DE" sz="4050" dirty="0">
                  <a:solidFill>
                    <a:schemeClr val="bg1"/>
                  </a:solidFill>
                </a:rPr>
                <a:t>HH</a:t>
              </a:r>
              <a:r>
                <a:rPr lang="en-DE" sz="4050" dirty="0">
                  <a:solidFill>
                    <a:schemeClr val="bg1"/>
                  </a:solidFill>
                </a:rPr>
                <a:t>  </a:t>
              </a:r>
            </a:p>
          </p:txBody>
        </p:sp>
      </p:grpSp>
      <p:sp>
        <p:nvSpPr>
          <p:cNvPr id="5" name="Cloud Callout 4">
            <a:extLst>
              <a:ext uri="{FF2B5EF4-FFF2-40B4-BE49-F238E27FC236}">
                <a16:creationId xmlns:a16="http://schemas.microsoft.com/office/drawing/2014/main" id="{02D4D58B-1670-914B-96FA-F94762F3938A}"/>
              </a:ext>
            </a:extLst>
          </p:cNvPr>
          <p:cNvSpPr/>
          <p:nvPr/>
        </p:nvSpPr>
        <p:spPr>
          <a:xfrm>
            <a:off x="-1" y="0"/>
            <a:ext cx="5825672" cy="2705100"/>
          </a:xfrm>
          <a:prstGeom prst="cloudCallout">
            <a:avLst>
              <a:gd name="adj1" fmla="val 60771"/>
              <a:gd name="adj2" fmla="val 2024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DE" sz="2100" dirty="0">
                <a:solidFill>
                  <a:srgbClr val="FFFF00"/>
                </a:solidFill>
              </a:rPr>
              <a:t>Thank you for coming.</a:t>
            </a:r>
          </a:p>
          <a:p>
            <a:pPr algn="ctr"/>
            <a:r>
              <a:rPr lang="en-DE" sz="2100" dirty="0"/>
              <a:t>AI – Most exciting science today.</a:t>
            </a:r>
          </a:p>
          <a:p>
            <a:pPr algn="ctr"/>
            <a:r>
              <a:rPr lang="en-DE" sz="2100" dirty="0"/>
              <a:t>Most relevant for companies.</a:t>
            </a:r>
          </a:p>
          <a:p>
            <a:pPr algn="ctr"/>
            <a:r>
              <a:rPr lang="en-DE" sz="2100" dirty="0"/>
              <a:t>Just about to start.</a:t>
            </a:r>
          </a:p>
        </p:txBody>
      </p:sp>
    </p:spTree>
    <p:extLst>
      <p:ext uri="{BB962C8B-B14F-4D97-AF65-F5344CB8AC3E}">
        <p14:creationId xmlns:p14="http://schemas.microsoft.com/office/powerpoint/2010/main" val="4051087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Folienmaster">
  <a:themeElements>
    <a:clrScheme name="Benutzerdefiniert 1">
      <a:dk1>
        <a:srgbClr val="3B515B"/>
      </a:dk1>
      <a:lt1>
        <a:srgbClr val="FFFFFF"/>
      </a:lt1>
      <a:dk2>
        <a:srgbClr val="000000"/>
      </a:dk2>
      <a:lt2>
        <a:srgbClr val="B6BFC3"/>
      </a:lt2>
      <a:accent1>
        <a:srgbClr val="E2001A"/>
      </a:accent1>
      <a:accent2>
        <a:srgbClr val="0271BB"/>
      </a:accent2>
      <a:accent3>
        <a:srgbClr val="3B515B"/>
      </a:accent3>
      <a:accent4>
        <a:srgbClr val="F07F8C"/>
      </a:accent4>
      <a:accent5>
        <a:srgbClr val="80B8DD"/>
      </a:accent5>
      <a:accent6>
        <a:srgbClr val="9DA8AD"/>
      </a:accent6>
      <a:hlink>
        <a:srgbClr val="0271BB"/>
      </a:hlink>
      <a:folHlink>
        <a:srgbClr val="80B8D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810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6793</TotalTime>
  <Words>568</Words>
  <Application>Microsoft Office PowerPoint</Application>
  <PresentationFormat>Bildschirmpräsentation (16:9)</PresentationFormat>
  <Paragraphs>83</Paragraphs>
  <Slides>9</Slides>
  <Notes>5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11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21" baseType="lpstr">
      <vt:lpstr>Arial Black</vt:lpstr>
      <vt:lpstr>Cambria Math</vt:lpstr>
      <vt:lpstr>TheSans Uhh Bold Caps</vt:lpstr>
      <vt:lpstr>TheSans UHH</vt:lpstr>
      <vt:lpstr>TheSans UHH Regular</vt:lpstr>
      <vt:lpstr>Calibri</vt:lpstr>
      <vt:lpstr>Arial</vt:lpstr>
      <vt:lpstr>TheSans Uhh Bold Caps</vt:lpstr>
      <vt:lpstr>Times New Roman</vt:lpstr>
      <vt:lpstr>Wingdings</vt:lpstr>
      <vt:lpstr>Symbol</vt:lpstr>
      <vt:lpstr>Folienmaster</vt:lpstr>
      <vt:lpstr>Intelligent Agents - Summary</vt:lpstr>
      <vt:lpstr> </vt:lpstr>
      <vt:lpstr>Where did we go wrong?</vt:lpstr>
      <vt:lpstr>Yet some more detail</vt:lpstr>
      <vt:lpstr>Off-Switch Problem</vt:lpstr>
      <vt:lpstr>Before/after bringing coffee…</vt:lpstr>
      <vt:lpstr>The off-switch problem</vt:lpstr>
      <vt:lpstr>The off-switch problem</vt:lpstr>
      <vt:lpstr>PowerPoint-Präsentation</vt:lpstr>
    </vt:vector>
  </TitlesOfParts>
  <Manager/>
  <Company>Universität Hamburg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>Autorenname</dc:creator>
  <cp:keywords/>
  <dc:description/>
  <cp:lastModifiedBy>Sylvia Melzer</cp:lastModifiedBy>
  <cp:revision>400</cp:revision>
  <dcterms:created xsi:type="dcterms:W3CDTF">2017-11-14T09:58:03Z</dcterms:created>
  <dcterms:modified xsi:type="dcterms:W3CDTF">2024-07-10T13:59:29Z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prache">
    <vt:lpwstr>Deutsch</vt:lpwstr>
  </property>
</Properties>
</file>