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9.jpg" ContentType="image/jpg"/>
  <Override PartName="/ppt/notesSlides/notesSlide3.xml" ContentType="application/vnd.openxmlformats-officedocument.presentationml.notesSlide+xml"/>
  <Override PartName="/ppt/media/image12.jpg" ContentType="image/jpg"/>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8.jpg" ContentType="image/jpg"/>
  <Override PartName="/ppt/media/image19.jpg" ContentType="image/jpg"/>
  <Override PartName="/ppt/media/image20.jpg" ContentType="image/jpg"/>
  <Override PartName="/ppt/media/image22.jpg" ContentType="image/jpg"/>
  <Override PartName="/ppt/notesSlides/notesSlide6.xml" ContentType="application/vnd.openxmlformats-officedocument.presentationml.notesSlide+xml"/>
  <Override PartName="/ppt/media/image24.jpg" ContentType="image/jpg"/>
  <Override PartName="/ppt/media/image25.jpg" ContentType="image/jp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28.jpg" ContentType="image/jpg"/>
  <Override PartName="/ppt/media/image29.jpg" ContentType="image/jp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60" r:id="rId1"/>
  </p:sldMasterIdLst>
  <p:notesMasterIdLst>
    <p:notesMasterId r:id="rId31"/>
  </p:notesMasterIdLst>
  <p:handoutMasterIdLst>
    <p:handoutMasterId r:id="rId32"/>
  </p:handoutMasterIdLst>
  <p:sldIdLst>
    <p:sldId id="329" r:id="rId2"/>
    <p:sldId id="324" r:id="rId3"/>
    <p:sldId id="330"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63" r:id="rId21"/>
    <p:sldId id="348" r:id="rId22"/>
    <p:sldId id="349" r:id="rId23"/>
    <p:sldId id="356" r:id="rId24"/>
    <p:sldId id="357" r:id="rId25"/>
    <p:sldId id="358" r:id="rId26"/>
    <p:sldId id="361" r:id="rId27"/>
    <p:sldId id="359" r:id="rId28"/>
    <p:sldId id="360" r:id="rId29"/>
    <p:sldId id="362" r:id="rId30"/>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ambria Math" panose="02040503050406030204" pitchFamily="18" charset="0"/>
      <p:regular r:id="rId37"/>
    </p:embeddedFont>
    <p:embeddedFont>
      <p:font typeface="TheSans UHH" panose="020B0502050302020203" pitchFamily="34" charset="0"/>
      <p:regular r:id="rId38"/>
      <p:bold r:id="rId39"/>
      <p:italic r:id="rId40"/>
      <p:boldItalic r:id="rId41"/>
    </p:embeddedFont>
    <p:embeddedFont>
      <p:font typeface="TheSans Uhh Bold Caps" panose="020B0702050302020203" pitchFamily="34" charset="0"/>
      <p:bold r:id="rId42"/>
    </p:embeddedFont>
    <p:embeddedFont>
      <p:font typeface="TheSans Uhh Bold Caps" panose="020B0702050302020203" pitchFamily="34" charset="0"/>
      <p:bold r:id="rId42"/>
    </p:embeddedFont>
    <p:embeddedFont>
      <p:font typeface="TheSans UHH Regular" panose="020B0502050302020203" pitchFamily="34" charset="0"/>
      <p:regular r:id="rId43"/>
      <p:bold r:id="rId44"/>
      <p:italic r:id="rId45"/>
      <p:boldItalic r:id="rId46"/>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tte fügen Sie einen Abschnittsnamen ein" id="{08ADE9BD-D0E4-4A4C-8370-21ACDE2D7AF2}">
          <p14:sldIdLst>
            <p14:sldId id="329"/>
            <p14:sldId id="324"/>
            <p14:sldId id="330"/>
            <p14:sldId id="332"/>
            <p14:sldId id="333"/>
            <p14:sldId id="334"/>
            <p14:sldId id="335"/>
            <p14:sldId id="336"/>
            <p14:sldId id="337"/>
            <p14:sldId id="338"/>
            <p14:sldId id="339"/>
            <p14:sldId id="340"/>
            <p14:sldId id="341"/>
            <p14:sldId id="342"/>
            <p14:sldId id="343"/>
            <p14:sldId id="344"/>
            <p14:sldId id="345"/>
            <p14:sldId id="346"/>
            <p14:sldId id="347"/>
            <p14:sldId id="363"/>
            <p14:sldId id="348"/>
            <p14:sldId id="349"/>
            <p14:sldId id="356"/>
            <p14:sldId id="357"/>
            <p14:sldId id="358"/>
            <p14:sldId id="361"/>
            <p14:sldId id="359"/>
            <p14:sldId id="360"/>
            <p14:sldId id="362"/>
          </p14:sldIdLst>
        </p14:section>
      </p14:sectionLst>
    </p:ext>
    <p:ext uri="{EFAFB233-063F-42B5-8137-9DF3F51BA10A}">
      <p15:sldGuideLst xmlns:p15="http://schemas.microsoft.com/office/powerpoint/2012/main">
        <p15:guide id="2" pos="113" userDrawn="1">
          <p15:clr>
            <a:srgbClr val="A4A3A4"/>
          </p15:clr>
        </p15:guide>
        <p15:guide id="3" pos="5602" userDrawn="1">
          <p15:clr>
            <a:srgbClr val="A4A3A4"/>
          </p15:clr>
        </p15:guide>
        <p15:guide id="4" orient="horz" pos="35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elis hristidis" initials="v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A8AD"/>
    <a:srgbClr val="3B515B"/>
    <a:srgbClr val="B6BFC3"/>
    <a:srgbClr val="027099"/>
    <a:srgbClr val="008CC0"/>
    <a:srgbClr val="009CD1"/>
    <a:srgbClr val="E5F5FA"/>
    <a:srgbClr val="3C515B"/>
    <a:srgbClr val="009C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0" autoAdjust="0"/>
    <p:restoredTop sz="68351" autoAdjust="0"/>
  </p:normalViewPr>
  <p:slideViewPr>
    <p:cSldViewPr snapToObjects="1">
      <p:cViewPr varScale="1">
        <p:scale>
          <a:sx n="57" d="100"/>
          <a:sy n="57" d="100"/>
        </p:scale>
        <p:origin x="1548" y="36"/>
      </p:cViewPr>
      <p:guideLst>
        <p:guide pos="113"/>
        <p:guide pos="5602"/>
        <p:guide orient="horz" pos="350"/>
      </p:guideLst>
    </p:cSldViewPr>
  </p:slideViewPr>
  <p:outlineViewPr>
    <p:cViewPr>
      <p:scale>
        <a:sx n="33" d="100"/>
        <a:sy n="33" d="100"/>
      </p:scale>
      <p:origin x="0" y="-15496"/>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24" d="100"/>
          <a:sy n="124" d="100"/>
        </p:scale>
        <p:origin x="5208"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TheSans UHH" panose="020B0502050302020203"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322579-3BCF-D748-A2B1-13C370832227}" type="datetimeFigureOut">
              <a:rPr lang="de-DE" smtClean="0">
                <a:latin typeface="TheSans UHH" panose="020B0502050302020203" pitchFamily="34" charset="0"/>
              </a:rPr>
              <a:t>08.07.2024</a:t>
            </a:fld>
            <a:endParaRPr lang="de-DE" dirty="0">
              <a:latin typeface="TheSans UHH" panose="020B0502050302020203"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TheSans UHH" panose="020B0502050302020203"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4D7AD7-FD44-8444-A38A-7B8FFD50E3B1}" type="slidenum">
              <a:rPr lang="de-DE" smtClean="0">
                <a:latin typeface="TheSans UHH" panose="020B0502050302020203" pitchFamily="34" charset="0"/>
              </a:rPr>
              <a:t>‹Nr.›</a:t>
            </a:fld>
            <a:endParaRPr lang="de-DE" dirty="0">
              <a:latin typeface="TheSans UHH" panose="020B0502050302020203" pitchFamily="34" charset="0"/>
            </a:endParaRPr>
          </a:p>
        </p:txBody>
      </p:sp>
    </p:spTree>
    <p:extLst>
      <p:ext uri="{BB962C8B-B14F-4D97-AF65-F5344CB8AC3E}">
        <p14:creationId xmlns:p14="http://schemas.microsoft.com/office/powerpoint/2010/main" val="35534263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heSans UHH" panose="020B0502050302020203"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heSans UHH" panose="020B0502050302020203" pitchFamily="34" charset="0"/>
              </a:defRPr>
            </a:lvl1pPr>
          </a:lstStyle>
          <a:p>
            <a:fld id="{B2E59258-C19A-D949-846D-8B6CB38182F3}" type="datetimeFigureOut">
              <a:rPr lang="de-DE" smtClean="0"/>
              <a:pPr/>
              <a:t>08.07.2024</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heSans UHH" panose="020B0502050302020203"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heSans UHH" panose="020B0502050302020203" pitchFamily="34" charset="0"/>
              </a:defRPr>
            </a:lvl1pPr>
          </a:lstStyle>
          <a:p>
            <a:fld id="{3C606240-9D1C-3843-B28E-77756B6151FD}" type="slidenum">
              <a:rPr lang="de-DE" smtClean="0"/>
              <a:pPr/>
              <a:t>‹Nr.›</a:t>
            </a:fld>
            <a:endParaRPr lang="de-DE" dirty="0"/>
          </a:p>
        </p:txBody>
      </p:sp>
    </p:spTree>
    <p:extLst>
      <p:ext uri="{BB962C8B-B14F-4D97-AF65-F5344CB8AC3E}">
        <p14:creationId xmlns:p14="http://schemas.microsoft.com/office/powerpoint/2010/main" val="103427113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TheSans UHH" panose="020B0502050302020203" pitchFamily="34" charset="0"/>
        <a:ea typeface="+mn-ea"/>
        <a:cs typeface="+mn-cs"/>
      </a:defRPr>
    </a:lvl1pPr>
    <a:lvl2pPr marL="457200" algn="l" defTabSz="457200" rtl="0" eaLnBrk="1" latinLnBrk="0" hangingPunct="1">
      <a:defRPr sz="1200" kern="1200">
        <a:solidFill>
          <a:schemeClr val="tx1"/>
        </a:solidFill>
        <a:latin typeface="TheSans UHH" panose="020B0502050302020203" pitchFamily="34" charset="0"/>
        <a:ea typeface="+mn-ea"/>
        <a:cs typeface="+mn-cs"/>
      </a:defRPr>
    </a:lvl2pPr>
    <a:lvl3pPr marL="914400" algn="l" defTabSz="457200" rtl="0" eaLnBrk="1" latinLnBrk="0" hangingPunct="1">
      <a:defRPr sz="1200" kern="1200">
        <a:solidFill>
          <a:schemeClr val="tx1"/>
        </a:solidFill>
        <a:latin typeface="TheSans UHH" panose="020B0502050302020203" pitchFamily="34" charset="0"/>
        <a:ea typeface="+mn-ea"/>
        <a:cs typeface="+mn-cs"/>
      </a:defRPr>
    </a:lvl3pPr>
    <a:lvl4pPr marL="1371600" algn="l" defTabSz="457200" rtl="0" eaLnBrk="1" latinLnBrk="0" hangingPunct="1">
      <a:defRPr sz="1200" kern="1200">
        <a:solidFill>
          <a:schemeClr val="tx1"/>
        </a:solidFill>
        <a:latin typeface="TheSans UHH" panose="020B0502050302020203" pitchFamily="34" charset="0"/>
        <a:ea typeface="+mn-ea"/>
        <a:cs typeface="+mn-cs"/>
      </a:defRPr>
    </a:lvl4pPr>
    <a:lvl5pPr marL="1828800" algn="l" defTabSz="457200" rtl="0" eaLnBrk="1" latinLnBrk="0" hangingPunct="1">
      <a:defRPr sz="1200" kern="1200">
        <a:solidFill>
          <a:schemeClr val="tx1"/>
        </a:solidFill>
        <a:latin typeface="TheSans UHH" panose="020B0502050302020203"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DALL-E consists of two main components. A discrete autoencoder that learns to accurately represent images in a compressed latent space. And a transformer which learns the correlations between language and this discrete image representation.</a:t>
            </a:r>
          </a:p>
          <a:p>
            <a:r>
              <a:rPr lang="en-US" dirty="0"/>
              <a:t>DALL-E’s end goal is to learn the conditional distribution of images given some string of text; this is </a:t>
            </a:r>
            <a:r>
              <a:rPr lang="en-US" i="1" dirty="0"/>
              <a:t>p(</a:t>
            </a:r>
            <a:r>
              <a:rPr lang="en-US" i="1" dirty="0" err="1"/>
              <a:t>x∣y</a:t>
            </a:r>
            <a:r>
              <a:rPr lang="en-US" i="1" dirty="0"/>
              <a:t>)</a:t>
            </a:r>
            <a:r>
              <a:rPr lang="en-US" dirty="0"/>
              <a:t> where </a:t>
            </a:r>
            <a:r>
              <a:rPr lang="en-US" i="1" dirty="0"/>
              <a:t>x</a:t>
            </a:r>
            <a:r>
              <a:rPr lang="en-US" dirty="0"/>
              <a:t> is the image and </a:t>
            </a:r>
            <a:r>
              <a:rPr lang="en-US" i="1" dirty="0"/>
              <a:t>y</a:t>
            </a:r>
            <a:r>
              <a:rPr lang="en-US" dirty="0"/>
              <a:t> is the text prompt.</a:t>
            </a:r>
          </a:p>
          <a:p>
            <a:r>
              <a:rPr lang="en-US" i="1" dirty="0"/>
              <a:t>(NOTE: DALL-E actually goes a step further and computes the joint distribution between text and images, but for simplicity we will just consider the conditional distribution here.)</a:t>
            </a:r>
            <a:endParaRPr lang="en-US" dirty="0"/>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2</a:t>
            </a:fld>
            <a:endParaRPr lang="de-DE" dirty="0"/>
          </a:p>
        </p:txBody>
      </p:sp>
    </p:spTree>
    <p:extLst>
      <p:ext uri="{BB962C8B-B14F-4D97-AF65-F5344CB8AC3E}">
        <p14:creationId xmlns:p14="http://schemas.microsoft.com/office/powerpoint/2010/main" val="1928365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feature of this map was that these landmarks were strategically placed at varying distances from each other. This design was crucial for the experiment's purpose, as it allowed researchers to measure how long it took participants to mentally "scan" between different locations on the imagined map.</a:t>
            </a:r>
          </a:p>
          <a:p>
            <a:endParaRPr lang="en-US" dirty="0"/>
          </a:p>
          <a:p>
            <a:r>
              <a:rPr lang="en-US" dirty="0"/>
              <a:t>The researchers measured the time it took participants to complete these mental scans between various pairs of locations. The key finding was that scanning times increased linearly with the actual physical distances between locations on the original map.</a:t>
            </a:r>
          </a:p>
          <a:p>
            <a:endParaRPr lang="en-US" dirty="0"/>
          </a:p>
          <a:p>
            <a:r>
              <a:rPr lang="en-US" dirty="0"/>
              <a:t>This experimental design and its results have been influential in the field of cognitive psychology, providing support for theories about the nature of mental imagery and spatial cognition.</a:t>
            </a:r>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25</a:t>
            </a:fld>
            <a:endParaRPr lang="de-DE" dirty="0"/>
          </a:p>
        </p:txBody>
      </p:sp>
    </p:spTree>
    <p:extLst>
      <p:ext uri="{BB962C8B-B14F-4D97-AF65-F5344CB8AC3E}">
        <p14:creationId xmlns:p14="http://schemas.microsoft.com/office/powerpoint/2010/main" val="2809323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26</a:t>
            </a:fld>
            <a:endParaRPr lang="de-DE" dirty="0"/>
          </a:p>
        </p:txBody>
      </p:sp>
    </p:spTree>
    <p:extLst>
      <p:ext uri="{BB962C8B-B14F-4D97-AF65-F5344CB8AC3E}">
        <p14:creationId xmlns:p14="http://schemas.microsoft.com/office/powerpoint/2010/main" val="1587659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 this scenario: Participants are given a verbal description of the first figure in each line.</a:t>
            </a:r>
          </a:p>
          <a:p>
            <a:r>
              <a:rPr lang="en-US" dirty="0"/>
              <a:t>- They form a mental image based on this description. They are then given verbal instructions to transform their mental image. The goal is for their transformed mental image to match the depicted intermediate figures.</a:t>
            </a:r>
          </a:p>
          <a:p>
            <a:r>
              <a:rPr lang="en-US" dirty="0"/>
              <a:t>This process tests: The ability to form accurate mental images from verbal descriptions</a:t>
            </a:r>
          </a:p>
          <a:p>
            <a:pPr marL="171450" indent="-171450">
              <a:buFontTx/>
              <a:buChar char="-"/>
            </a:pPr>
            <a:r>
              <a:rPr lang="en-US" dirty="0"/>
              <a:t>The capacity to manipulate these mental images based on verbal instructions. The flexibility of mental imagery. The intermediate figures serve as checkpoints to assess how accurately participants can perform these mental transformations.</a:t>
            </a:r>
          </a:p>
          <a:p>
            <a:pPr marL="171450" indent="-171450">
              <a:buFontTx/>
              <a:buChar char="-"/>
            </a:pPr>
            <a:endParaRPr lang="en-US" dirty="0"/>
          </a:p>
          <a:p>
            <a:r>
              <a:rPr lang="en-US" dirty="0"/>
              <a:t>In the </a:t>
            </a:r>
            <a:r>
              <a:rPr lang="en-US" dirty="0" err="1"/>
              <a:t>sencond</a:t>
            </a:r>
            <a:r>
              <a:rPr lang="en-US" dirty="0"/>
              <a:t> scenario: Participants are briefly shown the left stimulus.</a:t>
            </a:r>
          </a:p>
          <a:p>
            <a:r>
              <a:rPr lang="en-US" dirty="0"/>
              <a:t>They form a mental image of this stimulus. Their task is to find an alternative interpretation, but only for the right side of the stimulus. This reinterpretation is done using their mental image, not by looking at the actual stimulus again. </a:t>
            </a:r>
          </a:p>
          <a:p>
            <a:r>
              <a:rPr lang="en-US" dirty="0"/>
              <a:t>This process tests: Short-term visual memory: The ability to maintain a mental image. Cognitive flexibility in reinterpreting part of an image Figure-ground discrimination (focusing on one part of an image while ignoring the rest)</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27</a:t>
            </a:fld>
            <a:endParaRPr lang="de-DE" dirty="0"/>
          </a:p>
        </p:txBody>
      </p:sp>
    </p:spTree>
    <p:extLst>
      <p:ext uri="{BB962C8B-B14F-4D97-AF65-F5344CB8AC3E}">
        <p14:creationId xmlns:p14="http://schemas.microsoft.com/office/powerpoint/2010/main" val="4060493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CLIP (Contrastive Language-Image Pre-training) is a model that has been trained to understand and generate embeddings that are shared between images and their text descriptions. CLIP can extract high-level semantic information from images, which can be used to decode and reconstruct mental images. By translating brain signals into semantic features, researchers can better understand the content of mental images and reconstruct them more accurately.</a:t>
            </a:r>
          </a:p>
          <a:p>
            <a:endParaRPr lang="en-US" dirty="0"/>
          </a:p>
          <a:p>
            <a:r>
              <a:rPr lang="en-US" dirty="0"/>
              <a:t>YOLO (You Only Look Once) is a real-time object detection system that can be adapted for mental videos: to decode and interpret sequences of mental images as they occur over time. OLO can help in understanding the temporal dynamics of mental videos by providing continuous and real-time analysis of the mental imagery. This can be particularly useful for studying how mental images evolve and transform over time.</a:t>
            </a:r>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28</a:t>
            </a:fld>
            <a:endParaRPr lang="de-DE" dirty="0"/>
          </a:p>
        </p:txBody>
      </p:sp>
    </p:spTree>
    <p:extLst>
      <p:ext uri="{BB962C8B-B14F-4D97-AF65-F5344CB8AC3E}">
        <p14:creationId xmlns:p14="http://schemas.microsoft.com/office/powerpoint/2010/main" val="2336967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Counterfactuals play a crucial role in our understanding of causality and are frequently used in causal reasoning. … a causal effect as the difference between what actually happened and what would have happened under different circumstances (the counterfactual).</a:t>
            </a:r>
          </a:p>
          <a:p>
            <a:r>
              <a:rPr lang="en-US" dirty="0"/>
              <a:t>They allow researchers to reason about what would have happened under different circumstances.</a:t>
            </a:r>
          </a:p>
          <a:p>
            <a:endParaRPr lang="en-US" dirty="0"/>
          </a:p>
          <a:p>
            <a:r>
              <a:rPr lang="en-US" dirty="0"/>
              <a:t>Based on the concept of counterfactuals and causality, let's consider a scenario with images of milk, juice, and an intervention: </a:t>
            </a:r>
          </a:p>
          <a:p>
            <a:r>
              <a:rPr lang="en-US" dirty="0"/>
              <a:t>- Initial image: Imagine a photo showing a glass of milk and a glass of juice side by side on a table. </a:t>
            </a:r>
          </a:p>
          <a:p>
            <a:r>
              <a:rPr lang="en-US" dirty="0"/>
              <a:t>Intervention image:</a:t>
            </a:r>
            <a:br>
              <a:rPr lang="en-US" dirty="0"/>
            </a:br>
            <a:r>
              <a:rPr lang="en-US" dirty="0"/>
              <a:t>- Now picture a second image where someone's hand is pouring the milk into a bowl of cereal. </a:t>
            </a:r>
          </a:p>
          <a:p>
            <a:r>
              <a:rPr lang="en-US" dirty="0"/>
              <a:t>Using this scenario, we can explain counterfactuals and causality: Causal relationship:</a:t>
            </a:r>
            <a:br>
              <a:rPr lang="en-US" dirty="0"/>
            </a:br>
            <a:r>
              <a:rPr lang="en-US" dirty="0"/>
              <a:t>- The act of pouring milk (cause) leads to the cereal becoming wet and the milk glass emptying (effects). </a:t>
            </a:r>
          </a:p>
          <a:p>
            <a:r>
              <a:rPr lang="en-US" dirty="0"/>
              <a:t>Counterfactual thinking:</a:t>
            </a:r>
            <a:br>
              <a:rPr lang="en-US" dirty="0"/>
            </a:br>
            <a:r>
              <a:rPr lang="en-US" dirty="0"/>
              <a:t>- "If the person had not poured the milk, the cereal would have remained dry and the milk glass full." </a:t>
            </a:r>
          </a:p>
          <a:p>
            <a:r>
              <a:rPr lang="en-US" dirty="0"/>
              <a:t>Potential outcomes framework: </a:t>
            </a:r>
          </a:p>
          <a:p>
            <a:r>
              <a:rPr lang="en-US" dirty="0"/>
              <a:t>Actual outcome: Cereal is wet, milk glass is empty</a:t>
            </a:r>
          </a:p>
          <a:p>
            <a:r>
              <a:rPr lang="en-US" dirty="0"/>
              <a:t>Counterfactual outcome: Cereal is dry, milk glass is full</a:t>
            </a:r>
          </a:p>
          <a:p>
            <a:r>
              <a:rPr lang="en-US" dirty="0"/>
              <a:t>Causal effect:</a:t>
            </a:r>
            <a:br>
              <a:rPr lang="en-US" dirty="0"/>
            </a:br>
            <a:r>
              <a:rPr lang="en-US" dirty="0"/>
              <a:t>The difference between the actual outcome (wet cereal) and the counterfactual outcome (dry cereal) represents the causal effect of pouring the milk. </a:t>
            </a:r>
          </a:p>
          <a:p>
            <a:r>
              <a:rPr lang="en-US" dirty="0"/>
              <a:t>Intervention:</a:t>
            </a:r>
            <a:br>
              <a:rPr lang="en-US" dirty="0"/>
            </a:br>
            <a:r>
              <a:rPr lang="en-US" dirty="0"/>
              <a:t>The action of pouring milk serves as the intervention that allows us to observe the causal effect. </a:t>
            </a:r>
          </a:p>
          <a:p>
            <a:r>
              <a:rPr lang="en-US" dirty="0"/>
              <a:t>Unobserved counterfactual:</a:t>
            </a:r>
            <a:br>
              <a:rPr lang="en-US" dirty="0"/>
            </a:br>
            <a:r>
              <a:rPr lang="en-US" dirty="0"/>
              <a:t>We can't simultaneously observe both outcomes (wet and dry cereal) for the same bowl at the same time, which is known as the fundamental problem of causal inference. </a:t>
            </a:r>
          </a:p>
          <a:p>
            <a:r>
              <a:rPr lang="en-US" dirty="0"/>
              <a:t>Control comparison:</a:t>
            </a:r>
            <a:br>
              <a:rPr lang="en-US" dirty="0"/>
            </a:br>
            <a:r>
              <a:rPr lang="en-US" dirty="0"/>
              <a:t>The juice glass, left untouched, serves as a control, helping to isolate the effect of the milk-pouring intervention.</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29</a:t>
            </a:fld>
            <a:endParaRPr lang="de-DE" dirty="0"/>
          </a:p>
        </p:txBody>
      </p:sp>
    </p:spTree>
    <p:extLst>
      <p:ext uri="{BB962C8B-B14F-4D97-AF65-F5344CB8AC3E}">
        <p14:creationId xmlns:p14="http://schemas.microsoft.com/office/powerpoint/2010/main" val="269767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5</a:t>
            </a:fld>
            <a:endParaRPr lang="de-DE" dirty="0"/>
          </a:p>
        </p:txBody>
      </p:sp>
    </p:spTree>
    <p:extLst>
      <p:ext uri="{BB962C8B-B14F-4D97-AF65-F5344CB8AC3E}">
        <p14:creationId xmlns:p14="http://schemas.microsoft.com/office/powerpoint/2010/main" val="3480925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…what if the latent representation had a more complicated, non-linear relationship with the raw data?</a:t>
            </a:r>
          </a:p>
          <a:p>
            <a:r>
              <a:rPr lang="en-US" dirty="0"/>
              <a:t>Instead we could use an autoencoder to find this more abstract latent space.</a:t>
            </a:r>
          </a:p>
        </p:txBody>
      </p:sp>
      <p:sp>
        <p:nvSpPr>
          <p:cNvPr id="4" name="Foliennummernplatzhalter 3"/>
          <p:cNvSpPr>
            <a:spLocks noGrp="1"/>
          </p:cNvSpPr>
          <p:nvPr>
            <p:ph type="sldNum" sz="quarter" idx="5"/>
          </p:nvPr>
        </p:nvSpPr>
        <p:spPr/>
        <p:txBody>
          <a:bodyPr/>
          <a:lstStyle/>
          <a:p>
            <a:fld id="{3C606240-9D1C-3843-B28E-77756B6151FD}" type="slidenum">
              <a:rPr lang="de-DE" smtClean="0"/>
              <a:pPr/>
              <a:t>10</a:t>
            </a:fld>
            <a:endParaRPr lang="de-DE" dirty="0"/>
          </a:p>
        </p:txBody>
      </p:sp>
    </p:spTree>
    <p:extLst>
      <p:ext uri="{BB962C8B-B14F-4D97-AF65-F5344CB8AC3E}">
        <p14:creationId xmlns:p14="http://schemas.microsoft.com/office/powerpoint/2010/main" val="3394623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minimizing</a:t>
            </a:r>
            <a:r>
              <a:rPr lang="de-DE" dirty="0"/>
              <a:t> the </a:t>
            </a:r>
            <a:r>
              <a:rPr lang="de-DE" dirty="0" err="1"/>
              <a:t>loss</a:t>
            </a:r>
            <a:r>
              <a:rPr lang="de-DE" dirty="0"/>
              <a:t> </a:t>
            </a:r>
            <a:r>
              <a:rPr lang="de-DE" dirty="0" err="1"/>
              <a:t>function</a:t>
            </a:r>
            <a:endParaRPr lang="de-DE" dirty="0"/>
          </a:p>
          <a:p>
            <a:r>
              <a:rPr lang="de-DE" dirty="0"/>
              <a:t>ELBO: </a:t>
            </a:r>
            <a:r>
              <a:rPr lang="de-DE" dirty="0" err="1"/>
              <a:t>Evidence</a:t>
            </a:r>
            <a:r>
              <a:rPr lang="de-DE" dirty="0"/>
              <a:t> Lower Bound</a:t>
            </a:r>
          </a:p>
          <a:p>
            <a:pPr marL="171450" indent="-171450">
              <a:buFontTx/>
              <a:buChar char="-"/>
            </a:pPr>
            <a:r>
              <a:rPr lang="en-US" dirty="0"/>
              <a:t>E[log p(</a:t>
            </a:r>
            <a:r>
              <a:rPr lang="en-US" dirty="0" err="1"/>
              <a:t>x|z</a:t>
            </a:r>
            <a:r>
              <a:rPr lang="en-US" dirty="0"/>
              <a:t>)] is the expected reconstruction probability, which encourages the model to accurately reconstruct the input data.</a:t>
            </a:r>
          </a:p>
          <a:p>
            <a:pPr marL="171450" indent="-171450">
              <a:buFontTx/>
              <a:buChar char="-"/>
            </a:pPr>
            <a:r>
              <a:rPr lang="en-US" dirty="0"/>
              <a:t>KL(q(</a:t>
            </a:r>
            <a:r>
              <a:rPr lang="en-US" dirty="0" err="1"/>
              <a:t>z|x</a:t>
            </a:r>
            <a:r>
              <a:rPr lang="en-US" dirty="0"/>
              <a:t>) || p(z)) is the </a:t>
            </a:r>
            <a:r>
              <a:rPr lang="en-US" dirty="0" err="1"/>
              <a:t>Kullback-Leibler</a:t>
            </a:r>
            <a:r>
              <a:rPr lang="en-US" dirty="0"/>
              <a:t> divergence between the approximate posterior q(</a:t>
            </a:r>
            <a:r>
              <a:rPr lang="en-US" dirty="0" err="1"/>
              <a:t>z|x</a:t>
            </a:r>
            <a:r>
              <a:rPr lang="en-US" dirty="0"/>
              <a:t>) and the prior p(z), which acts as a regularization term</a:t>
            </a:r>
          </a:p>
          <a:p>
            <a:pPr marL="171450" indent="-171450">
              <a:buFontTx/>
              <a:buChar char="-"/>
            </a:pPr>
            <a:r>
              <a:rPr lang="en-US" dirty="0"/>
              <a:t>By maximizing the ELBO, we simultaneously optimize the model's ability to reconstruct the input data and ensure that the learned latent representations follow a desired distribution (usually a standard normal distribution)</a:t>
            </a:r>
          </a:p>
        </p:txBody>
      </p:sp>
      <p:sp>
        <p:nvSpPr>
          <p:cNvPr id="4" name="Foliennummernplatzhalter 3"/>
          <p:cNvSpPr>
            <a:spLocks noGrp="1"/>
          </p:cNvSpPr>
          <p:nvPr>
            <p:ph type="sldNum" sz="quarter" idx="5"/>
          </p:nvPr>
        </p:nvSpPr>
        <p:spPr/>
        <p:txBody>
          <a:bodyPr/>
          <a:lstStyle/>
          <a:p>
            <a:fld id="{3C606240-9D1C-3843-B28E-77756B6151FD}" type="slidenum">
              <a:rPr lang="de-DE" smtClean="0"/>
              <a:pPr/>
              <a:t>12</a:t>
            </a:fld>
            <a:endParaRPr lang="de-DE" dirty="0"/>
          </a:p>
        </p:txBody>
      </p:sp>
    </p:spTree>
    <p:extLst>
      <p:ext uri="{BB962C8B-B14F-4D97-AF65-F5344CB8AC3E}">
        <p14:creationId xmlns:p14="http://schemas.microsoft.com/office/powerpoint/2010/main" val="2484696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encoder in a VAE takes an input x and maps it to two vectors: μ and log(σ²). These represent the mean and log-variance of a Gaussian distribution in the latent space.</a:t>
            </a:r>
          </a:p>
          <a:p>
            <a:r>
              <a:rPr lang="en-US" dirty="0"/>
              <a:t>Instead of directly sampling from this distribution, VAEs use the reparameterization trick. This involves sampling ε from a standard normal distribution N(0,1) and then computing the latent vector z as: z = μ + σ * ε</a:t>
            </a:r>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14</a:t>
            </a:fld>
            <a:endParaRPr lang="de-DE" dirty="0"/>
          </a:p>
        </p:txBody>
      </p:sp>
    </p:spTree>
    <p:extLst>
      <p:ext uri="{BB962C8B-B14F-4D97-AF65-F5344CB8AC3E}">
        <p14:creationId xmlns:p14="http://schemas.microsoft.com/office/powerpoint/2010/main" val="3617049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VQ-VAE extends the standard autoencoder by adding a discrete </a:t>
            </a:r>
            <a:r>
              <a:rPr lang="en-US" b="1" dirty="0"/>
              <a:t>codebook</a:t>
            </a:r>
            <a:r>
              <a:rPr lang="en-US" dirty="0"/>
              <a:t> component to the network. The codebook is basically a list of vectors associated with a corresponding index. It is used to quantize the bottleneck of the autoencoder; the output of the encoder network is compared to all the vectors in the codebook, and the codebook vector closest in </a:t>
            </a:r>
            <a:r>
              <a:rPr lang="en-US" dirty="0" err="1"/>
              <a:t>euclidean</a:t>
            </a:r>
            <a:r>
              <a:rPr lang="en-US" dirty="0"/>
              <a:t> distance is fed to the decoder.</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18</a:t>
            </a:fld>
            <a:endParaRPr lang="de-DE" dirty="0"/>
          </a:p>
        </p:txBody>
      </p:sp>
    </p:spTree>
    <p:extLst>
      <p:ext uri="{BB962C8B-B14F-4D97-AF65-F5344CB8AC3E}">
        <p14:creationId xmlns:p14="http://schemas.microsoft.com/office/powerpoint/2010/main" val="4232540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Input: an armchair in the shape of an avocado. Then we sample a subsequent sequence of image </a:t>
            </a:r>
            <a:r>
              <a:rPr lang="en-US" dirty="0" err="1"/>
              <a:t>latents</a:t>
            </a:r>
            <a:r>
              <a:rPr lang="en-US" dirty="0"/>
              <a:t> from the transformer in an autoregressive fashion. This looks something like the image.</a:t>
            </a:r>
          </a:p>
          <a:p>
            <a:r>
              <a:rPr lang="en-US" dirty="0"/>
              <a:t>And to actually render an image from this generated sequence of </a:t>
            </a:r>
            <a:r>
              <a:rPr lang="en-US" dirty="0" err="1"/>
              <a:t>latents</a:t>
            </a:r>
            <a:r>
              <a:rPr lang="en-US" dirty="0"/>
              <a:t>, we just grab the </a:t>
            </a:r>
            <a:r>
              <a:rPr lang="en-US" dirty="0" err="1"/>
              <a:t>dVAE</a:t>
            </a:r>
            <a:r>
              <a:rPr lang="en-US" dirty="0"/>
              <a:t> codebook vectors associated with each discrete latent and feed these to the </a:t>
            </a:r>
            <a:r>
              <a:rPr lang="en-US" dirty="0" err="1"/>
              <a:t>dVAE</a:t>
            </a:r>
            <a:r>
              <a:rPr lang="en-US" dirty="0"/>
              <a:t> decoder. This will render our avocado chair in HD !</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19</a:t>
            </a:fld>
            <a:endParaRPr lang="de-DE" dirty="0"/>
          </a:p>
        </p:txBody>
      </p:sp>
    </p:spTree>
    <p:extLst>
      <p:ext uri="{BB962C8B-B14F-4D97-AF65-F5344CB8AC3E}">
        <p14:creationId xmlns:p14="http://schemas.microsoft.com/office/powerpoint/2010/main" val="1041949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We can also generate multiple images of avocado chairs by just repeatedly sampling new sequences of </a:t>
            </a:r>
            <a:r>
              <a:rPr lang="en-US" dirty="0" err="1"/>
              <a:t>latents</a:t>
            </a:r>
            <a:r>
              <a:rPr lang="en-US" dirty="0"/>
              <a:t> from the transformer.</a:t>
            </a:r>
          </a:p>
          <a:p>
            <a:r>
              <a:rPr lang="en-US" dirty="0"/>
              <a:t>This basically completes our description of the modeling details behind DALL-E !</a:t>
            </a:r>
          </a:p>
        </p:txBody>
      </p:sp>
      <p:sp>
        <p:nvSpPr>
          <p:cNvPr id="4" name="Foliennummernplatzhalter 3"/>
          <p:cNvSpPr>
            <a:spLocks noGrp="1"/>
          </p:cNvSpPr>
          <p:nvPr>
            <p:ph type="sldNum" sz="quarter" idx="5"/>
          </p:nvPr>
        </p:nvSpPr>
        <p:spPr/>
        <p:txBody>
          <a:bodyPr/>
          <a:lstStyle/>
          <a:p>
            <a:fld id="{3C606240-9D1C-3843-B28E-77756B6151FD}" type="slidenum">
              <a:rPr lang="de-DE" smtClean="0"/>
              <a:pPr/>
              <a:t>20</a:t>
            </a:fld>
            <a:endParaRPr lang="de-DE" dirty="0"/>
          </a:p>
        </p:txBody>
      </p:sp>
    </p:spTree>
    <p:extLst>
      <p:ext uri="{BB962C8B-B14F-4D97-AF65-F5344CB8AC3E}">
        <p14:creationId xmlns:p14="http://schemas.microsoft.com/office/powerpoint/2010/main" val="2221760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Now that we have a big picture view of how exactly the transformer model fits into DALL-E, we can dig into the more interesting questions of “how is it so good?” and “why is the transformer able to learn so much about language and images?”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21</a:t>
            </a:fld>
            <a:endParaRPr lang="de-DE" dirty="0"/>
          </a:p>
        </p:txBody>
      </p:sp>
    </p:spTree>
    <p:extLst>
      <p:ext uri="{BB962C8B-B14F-4D97-AF65-F5344CB8AC3E}">
        <p14:creationId xmlns:p14="http://schemas.microsoft.com/office/powerpoint/2010/main" val="23751394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Bild_vollflächig">
    <p:spTree>
      <p:nvGrpSpPr>
        <p:cNvPr id="1" name=""/>
        <p:cNvGrpSpPr/>
        <p:nvPr/>
      </p:nvGrpSpPr>
      <p:grpSpPr>
        <a:xfrm>
          <a:off x="0" y="0"/>
          <a:ext cx="0" cy="0"/>
          <a:chOff x="0" y="0"/>
          <a:chExt cx="0" cy="0"/>
        </a:xfrm>
      </p:grpSpPr>
      <p:sp>
        <p:nvSpPr>
          <p:cNvPr id="10" name="Textplatzhalter 13">
            <a:extLst>
              <a:ext uri="{FF2B5EF4-FFF2-40B4-BE49-F238E27FC236}">
                <a16:creationId xmlns:a16="http://schemas.microsoft.com/office/drawing/2014/main" id="{8BBFB6AB-BD0D-CB4B-9728-6AD2FDB3D493}"/>
              </a:ext>
            </a:extLst>
          </p:cNvPr>
          <p:cNvSpPr>
            <a:spLocks noGrp="1"/>
          </p:cNvSpPr>
          <p:nvPr>
            <p:ph type="body" sz="quarter" idx="10" hasCustomPrompt="1"/>
          </p:nvPr>
        </p:nvSpPr>
        <p:spPr>
          <a:xfrm>
            <a:off x="250824" y="3579862"/>
            <a:ext cx="4681215"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EF3FFAF6-38B4-EC48-808A-73D35839C28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7"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a:fillRect/>
          </a:stretch>
        </p:blipFill>
        <p:spPr>
          <a:xfrm>
            <a:off x="0" y="1052006"/>
            <a:ext cx="9144000" cy="2455847"/>
          </a:xfrm>
          <a:prstGeom prst="rect">
            <a:avLst/>
          </a:prstGeom>
        </p:spPr>
      </p:pic>
      <p:sp>
        <p:nvSpPr>
          <p:cNvPr id="8" name="Bildplatzhalter 6"/>
          <p:cNvSpPr>
            <a:spLocks noGrp="1"/>
          </p:cNvSpPr>
          <p:nvPr>
            <p:ph type="pic" sz="quarter" idx="11" hasCustomPrompt="1"/>
          </p:nvPr>
        </p:nvSpPr>
        <p:spPr>
          <a:xfrm>
            <a:off x="0" y="1052007"/>
            <a:ext cx="9144000" cy="2455846"/>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1" name="Gerade Verbindung 10">
            <a:extLs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5708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f_Headline_Text_und_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4" name="Bildplatzhalter 6"/>
          <p:cNvSpPr>
            <a:spLocks noGrp="1"/>
          </p:cNvSpPr>
          <p:nvPr>
            <p:ph type="pic" sz="quarter" idx="15" hasCustomPrompt="1"/>
          </p:nvPr>
        </p:nvSpPr>
        <p:spPr>
          <a:xfrm>
            <a:off x="4572000" y="1779662"/>
            <a:ext cx="4572000"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D51EC7-430C-D54B-BB14-BFC0D4B86EAE}"/>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B4BC1399-E221-E348-817F-A1570F7D90C9}"/>
              </a:ext>
            </a:extLst>
          </p:cNvPr>
          <p:cNvSpPr>
            <a:spLocks noGrp="1"/>
          </p:cNvSpPr>
          <p:nvPr>
            <p:ph type="ftr" sz="quarter" idx="17"/>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1B8745DF-4F7A-C843-98DC-DCD98DD01097}"/>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8184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4g_Headline_Bild_und_Tex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4" name="Bildplatzhalter 6"/>
          <p:cNvSpPr>
            <a:spLocks noGrp="1"/>
          </p:cNvSpPr>
          <p:nvPr>
            <p:ph type="pic" sz="quarter" idx="15" hasCustomPrompt="1"/>
          </p:nvPr>
        </p:nvSpPr>
        <p:spPr>
          <a:xfrm>
            <a:off x="214768" y="1779662"/>
            <a:ext cx="4171028"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sp>
        <p:nvSpPr>
          <p:cNvPr id="11" name="Textplatzhalter 9"/>
          <p:cNvSpPr>
            <a:spLocks noGrp="1"/>
          </p:cNvSpPr>
          <p:nvPr>
            <p:ph type="body" sz="quarter" idx="14"/>
          </p:nvPr>
        </p:nvSpPr>
        <p:spPr>
          <a:xfrm>
            <a:off x="4577435"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2AC3EB-3430-1349-A19C-02E4197ABD7D}"/>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9B044FE5-2F6A-7041-9F8B-B986A9E98170}"/>
              </a:ext>
            </a:extLst>
          </p:cNvPr>
          <p:cNvSpPr>
            <a:spLocks noGrp="1"/>
          </p:cNvSpPr>
          <p:nvPr>
            <p:ph type="ftr" sz="quarter" idx="17"/>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9D0A6D2E-ADFC-2943-8255-0F520D9F3239}"/>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127767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h_Headline_Text_und_Tabell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abellenplatzhalter 11"/>
          <p:cNvSpPr>
            <a:spLocks noGrp="1"/>
          </p:cNvSpPr>
          <p:nvPr>
            <p:ph type="tbl" sz="quarter" idx="16" hasCustomPrompt="1"/>
          </p:nvPr>
        </p:nvSpPr>
        <p:spPr>
          <a:xfrm>
            <a:off x="4572000" y="1779662"/>
            <a:ext cx="4176713"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Tabelle mit Alternativtext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6A29C8C0-874D-ED42-B7AA-9341B574BE5A}"/>
              </a:ext>
            </a:extLst>
          </p:cNvPr>
          <p:cNvSpPr>
            <a:spLocks noGrp="1"/>
          </p:cNvSpPr>
          <p:nvPr>
            <p:ph type="dt" sz="half" idx="17"/>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FBB6B01C-4FCF-CB4D-90CE-C326DBD9D207}"/>
              </a:ext>
            </a:extLst>
          </p:cNvPr>
          <p:cNvSpPr>
            <a:spLocks noGrp="1"/>
          </p:cNvSpPr>
          <p:nvPr>
            <p:ph type="ftr" sz="quarter" idx="18"/>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676C3BC2-5241-2242-9D91-48AF5119BBEB}"/>
              </a:ext>
            </a:extLst>
          </p:cNvPr>
          <p:cNvSpPr>
            <a:spLocks noGrp="1"/>
          </p:cNvSpPr>
          <p:nvPr>
            <p:ph type="sldNum" sz="quarter" idx="19"/>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1980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Grafiken_Tabellen_Bilder_unischtbare_Headline">
    <p:spTree>
      <p:nvGrpSpPr>
        <p:cNvPr id="1" name=""/>
        <p:cNvGrpSpPr/>
        <p:nvPr/>
      </p:nvGrpSpPr>
      <p:grpSpPr>
        <a:xfrm>
          <a:off x="0" y="0"/>
          <a:ext cx="0" cy="0"/>
          <a:chOff x="0" y="0"/>
          <a:chExt cx="0" cy="0"/>
        </a:xfrm>
      </p:grpSpPr>
      <p:sp>
        <p:nvSpPr>
          <p:cNvPr id="15" name="Inhaltsplatzhalter 21"/>
          <p:cNvSpPr>
            <a:spLocks noGrp="1"/>
          </p:cNvSpPr>
          <p:nvPr>
            <p:ph sz="quarter" idx="13" hasCustomPrompt="1"/>
          </p:nvPr>
        </p:nvSpPr>
        <p:spPr>
          <a:xfrm>
            <a:off x="323528" y="1347614"/>
            <a:ext cx="8425185" cy="3312368"/>
          </a:xfrm>
          <a:prstGeom prst="rect">
            <a:avLst/>
          </a:prstGeom>
        </p:spPr>
        <p:txBody>
          <a:bodyPr>
            <a:noAutofit/>
          </a:bodyPr>
          <a:lstStyle>
            <a:lvl1pPr marL="0" indent="0">
              <a:buNone/>
              <a:defRPr sz="2000">
                <a:latin typeface="TheSans UHH"/>
              </a:defRPr>
            </a:lvl1pPr>
            <a:lvl2pPr>
              <a:defRPr sz="2600">
                <a:latin typeface="TheSans UHH"/>
              </a:defRPr>
            </a:lvl2pPr>
            <a:lvl3pPr>
              <a:defRPr sz="2600">
                <a:latin typeface="TheSans UHH"/>
              </a:defRPr>
            </a:lvl3pPr>
            <a:lvl4pPr>
              <a:defRPr sz="2600">
                <a:latin typeface="TheSans UHH"/>
              </a:defRPr>
            </a:lvl4pPr>
            <a:lvl5pPr>
              <a:defRPr sz="2600">
                <a:latin typeface="TheSans UHH"/>
              </a:defRPr>
            </a:lvl5pPr>
          </a:lstStyle>
          <a:p>
            <a:pPr lvl="0"/>
            <a:r>
              <a:rPr lang="de-DE" dirty="0"/>
              <a:t>Grafiken, Tabellen, Bilder, etc. Bitte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97F74627-F125-8D49-A3F9-96166A0B0D2C}"/>
              </a:ext>
            </a:extLst>
          </p:cNvPr>
          <p:cNvSpPr>
            <a:spLocks noGrp="1"/>
          </p:cNvSpPr>
          <p:nvPr>
            <p:ph type="dt" sz="half" idx="14"/>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69BBD305-837C-0E41-BEBC-3280C7391E7E}"/>
              </a:ext>
            </a:extLst>
          </p:cNvPr>
          <p:cNvSpPr>
            <a:spLocks noGrp="1"/>
          </p:cNvSpPr>
          <p:nvPr>
            <p:ph type="ftr" sz="quarter" idx="15"/>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1B9C95E0-F0B8-9D41-8D2F-FD01943EF118}"/>
              </a:ext>
            </a:extLst>
          </p:cNvPr>
          <p:cNvSpPr>
            <a:spLocks noGrp="1"/>
          </p:cNvSpPr>
          <p:nvPr>
            <p:ph type="sldNum" sz="quarter" idx="16"/>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50255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a_Kap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6" name="Titel 1">
            <a:extLst>
              <a:ext uri="{FF2B5EF4-FFF2-40B4-BE49-F238E27FC236}">
                <a16:creationId xmlns:a16="http://schemas.microsoft.com/office/drawing/2014/main" id="{CA9E1338-AB7B-1147-B97A-34E5222669C5}"/>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5" name="Gerade Verbindung 4">
            <a:extLst>
              <a:ext uri="{FF2B5EF4-FFF2-40B4-BE49-F238E27FC236}">
                <a16:creationId xmlns:a16="http://schemas.microsoft.com/office/drawing/2014/main" id="{5CCBDACE-4486-B244-AD82-ACBF86988F0D}"/>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425462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b_Kapitelfolie_einfarbiger_HG_weiß">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2D5666D-DD08-FB4E-89E6-DDEBDE6DA779}"/>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4" name="Gerade Verbindung 3">
            <a:extLst>
              <a:ext uri="{FF2B5EF4-FFF2-40B4-BE49-F238E27FC236}">
                <a16:creationId xmlns:a16="http://schemas.microsoft.com/office/drawing/2014/main" id="{84877466-D934-E94B-87D7-F45E77A43221}"/>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3557401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Leerseite_unsichtbare_Headline">
    <p:spTree>
      <p:nvGrpSpPr>
        <p:cNvPr id="1" name=""/>
        <p:cNvGrpSpPr/>
        <p:nvPr/>
      </p:nvGrpSpPr>
      <p:grpSpPr>
        <a:xfrm>
          <a:off x="0" y="0"/>
          <a:ext cx="0" cy="0"/>
          <a:chOff x="0" y="0"/>
          <a:chExt cx="0" cy="0"/>
        </a:xfrm>
      </p:grpSpPr>
      <p:sp>
        <p:nvSpPr>
          <p:cNvPr id="7" name="Titel 1" hidden="1">
            <a:extLst>
              <a:ext uri="{FF2B5EF4-FFF2-40B4-BE49-F238E27FC236}">
                <a16:creationId xmlns:a16="http://schemas.microsoft.com/office/drawing/2014/main" id="{CBFE5B7B-3B95-C043-BB34-2A277601CB10}"/>
              </a:ext>
            </a:extLst>
          </p:cNvPr>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77"/>
                <a:cs typeface="TheSans UHH" panose="020B0502050302020203" pitchFamily="34" charset="77"/>
              </a:defRPr>
            </a:lvl1pPr>
          </a:lstStyle>
          <a:p>
            <a:r>
              <a:rPr lang="de-DE" dirty="0"/>
              <a:t>Hier steht die Folien-Überschrift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42BD08BA-13EA-E54B-84CB-D68FE554512F}"/>
              </a:ext>
            </a:extLst>
          </p:cNvPr>
          <p:cNvSpPr>
            <a:spLocks noGrp="1"/>
          </p:cNvSpPr>
          <p:nvPr>
            <p:ph type="dt" sz="half" idx="10"/>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9531825-4A1E-E045-B431-45CE2BEDC998}"/>
              </a:ext>
            </a:extLst>
          </p:cNvPr>
          <p:cNvSpPr>
            <a:spLocks noGrp="1"/>
          </p:cNvSpPr>
          <p:nvPr>
            <p:ph type="ftr" sz="quarter" idx="11"/>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406C2600-20BB-F048-B90E-34135BB72B26}"/>
              </a:ext>
            </a:extLst>
          </p:cNvPr>
          <p:cNvSpPr>
            <a:spLocks noGrp="1"/>
          </p:cNvSpPr>
          <p:nvPr>
            <p:ph type="sldNum" sz="quarter" idx="12"/>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68116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_zwei_Bilder">
    <p:spTree>
      <p:nvGrpSpPr>
        <p:cNvPr id="1" name=""/>
        <p:cNvGrpSpPr/>
        <p:nvPr/>
      </p:nvGrpSpPr>
      <p:grpSpPr>
        <a:xfrm>
          <a:off x="0" y="0"/>
          <a:ext cx="0" cy="0"/>
          <a:chOff x="0" y="0"/>
          <a:chExt cx="0" cy="0"/>
        </a:xfrm>
      </p:grpSpPr>
      <p:sp>
        <p:nvSpPr>
          <p:cNvPr id="21" name="Textplatzhalter 13">
            <a:extLst>
              <a:ext uri="{FF2B5EF4-FFF2-40B4-BE49-F238E27FC236}">
                <a16:creationId xmlns:a16="http://schemas.microsoft.com/office/drawing/2014/main" id="{1DDD041E-DBF9-6D48-993C-62DD3D91D74F}"/>
              </a:ext>
            </a:extLst>
          </p:cNvPr>
          <p:cNvSpPr>
            <a:spLocks noGrp="1"/>
          </p:cNvSpPr>
          <p:nvPr>
            <p:ph type="body" sz="quarter" idx="10" hasCustomPrompt="1"/>
          </p:nvPr>
        </p:nvSpPr>
        <p:spPr>
          <a:xfrm>
            <a:off x="250825" y="3579862"/>
            <a:ext cx="4395258"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20" name="Titel 1">
            <a:extLst>
              <a:ext uri="{FF2B5EF4-FFF2-40B4-BE49-F238E27FC236}">
                <a16:creationId xmlns:a16="http://schemas.microsoft.com/office/drawing/2014/main" id="{33F5C484-EF40-FE47-9DFE-5167591A751D}"/>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9"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a:fillRect/>
          </a:stretch>
        </p:blipFill>
        <p:spPr>
          <a:xfrm>
            <a:off x="0" y="1059306"/>
            <a:ext cx="4497917" cy="2455340"/>
          </a:xfrm>
          <a:prstGeom prst="rect">
            <a:avLst/>
          </a:prstGeom>
        </p:spPr>
      </p:pic>
      <p:pic>
        <p:nvPicPr>
          <p:cNvPr id="10"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a:fillRect/>
          </a:stretch>
        </p:blipFill>
        <p:spPr>
          <a:xfrm>
            <a:off x="4646083" y="1052007"/>
            <a:ext cx="4497917" cy="2462639"/>
          </a:xfrm>
          <a:prstGeom prst="rect">
            <a:avLst/>
          </a:prstGeom>
        </p:spPr>
      </p:pic>
      <p:sp>
        <p:nvSpPr>
          <p:cNvPr id="12" name="Bildplatzhalter 15"/>
          <p:cNvSpPr>
            <a:spLocks noGrp="1"/>
          </p:cNvSpPr>
          <p:nvPr>
            <p:ph type="pic" sz="quarter" idx="11" hasCustomPrompt="1"/>
          </p:nvPr>
        </p:nvSpPr>
        <p:spPr>
          <a:xfrm>
            <a:off x="-1" y="1065475"/>
            <a:ext cx="4497917" cy="2455340"/>
          </a:xfrm>
          <a:prstGeom prst="rect">
            <a:avLst/>
          </a:prstGeom>
        </p:spPr>
        <p:txBody>
          <a:bodyPr>
            <a:normAutofit/>
          </a:bodyPr>
          <a:lstStyle>
            <a:lvl1pPr marL="0" indent="0">
              <a:buNone/>
              <a:defRPr sz="1400" baseline="0">
                <a:solidFill>
                  <a:srgbClr val="FFFFFF"/>
                </a:solidFill>
                <a:latin typeface="TheSans UHH"/>
              </a:defRPr>
            </a:lvl1pPr>
          </a:lstStyle>
          <a:p>
            <a:r>
              <a:rPr lang="de-DE" dirty="0"/>
              <a:t>Bild einfügen und mit Alternativtext versehen</a:t>
            </a:r>
          </a:p>
        </p:txBody>
      </p:sp>
      <p:sp>
        <p:nvSpPr>
          <p:cNvPr id="13" name="Bildplatzhalter 17"/>
          <p:cNvSpPr>
            <a:spLocks noGrp="1"/>
          </p:cNvSpPr>
          <p:nvPr>
            <p:ph type="pic" sz="quarter" idx="12" hasCustomPrompt="1"/>
          </p:nvPr>
        </p:nvSpPr>
        <p:spPr>
          <a:xfrm>
            <a:off x="4646082" y="1066607"/>
            <a:ext cx="4711867" cy="2454834"/>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9" name="Gerade Verbindung 18">
            <a:extLst>
              <a:ext uri="{FF2B5EF4-FFF2-40B4-BE49-F238E27FC236}">
                <a16:creationId xmlns:a16="http://schemas.microsoft.com/office/drawing/2014/main" id="{AB18881F-3A1A-C240-A3D5-F269619F19B9}"/>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1819367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a_Titelfolie_einfarbiger_HG_Steingr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gradFill>
            <a:gsLst>
              <a:gs pos="0">
                <a:schemeClr val="accent1">
                  <a:tint val="100000"/>
                  <a:shade val="100000"/>
                  <a:satMod val="130000"/>
                </a:schemeClr>
              </a:gs>
              <a:gs pos="0">
                <a:srgbClr val="3B515B"/>
              </a:gs>
            </a:gsLs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10" name="Textplatzhalter 13">
            <a:extLst>
              <a:ext uri="{FF2B5EF4-FFF2-40B4-BE49-F238E27FC236}">
                <a16:creationId xmlns:a16="http://schemas.microsoft.com/office/drawing/2014/main" id="{F055B374-5667-9B40-AE1E-7F5FCDB7FF83}"/>
              </a:ext>
            </a:extLst>
          </p:cNvPr>
          <p:cNvSpPr>
            <a:spLocks noGrp="1"/>
          </p:cNvSpPr>
          <p:nvPr>
            <p:ph type="body" sz="quarter" idx="10" hasCustomPrompt="1"/>
          </p:nvPr>
        </p:nvSpPr>
        <p:spPr>
          <a:xfrm>
            <a:off x="250824" y="3579862"/>
            <a:ext cx="4825231"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2F8586F0-C563-C342-B9DD-A1AE90DE2CE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8" name="Gerade Verbindung 7">
            <a:extLst>
              <a:ext uri="{FF2B5EF4-FFF2-40B4-BE49-F238E27FC236}">
                <a16:creationId xmlns:a16="http://schemas.microsoft.com/office/drawing/2014/main" id="{5486D3BD-BA29-4D44-ACB6-A4BD67D52176}"/>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6730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b_T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8" name="Textplatzhalter 13">
            <a:extLst>
              <a:ext uri="{FF2B5EF4-FFF2-40B4-BE49-F238E27FC236}">
                <a16:creationId xmlns:a16="http://schemas.microsoft.com/office/drawing/2014/main" id="{A15EFE3B-8C68-D046-A599-0AB2AFDEB257}"/>
              </a:ext>
            </a:extLst>
          </p:cNvPr>
          <p:cNvSpPr>
            <a:spLocks noGrp="1"/>
          </p:cNvSpPr>
          <p:nvPr>
            <p:ph type="body" sz="quarter" idx="10" hasCustomPrompt="1"/>
          </p:nvPr>
        </p:nvSpPr>
        <p:spPr>
          <a:xfrm>
            <a:off x="250824" y="3579862"/>
            <a:ext cx="4609207"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7" name="Titel 1">
            <a:extLst>
              <a:ext uri="{FF2B5EF4-FFF2-40B4-BE49-F238E27FC236}">
                <a16:creationId xmlns:a16="http://schemas.microsoft.com/office/drawing/2014/main" id="{7971F460-DBE2-1E4C-966C-B8FAF52ED6F7}"/>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6" name="Gerade Verbindung 5">
            <a:extLst>
              <a:ext uri="{FF2B5EF4-FFF2-40B4-BE49-F238E27FC236}">
                <a16:creationId xmlns:a16="http://schemas.microsoft.com/office/drawing/2014/main" id="{30DD3040-AF2F-7548-9EA1-E3F2AA2D5A5E}"/>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151017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a_Headline_und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a:cxnSpLocks/>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53C8E57-9E26-F24E-A712-1E94C05C3C99}"/>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8" name="Textplatzhalter 9"/>
          <p:cNvSpPr>
            <a:spLocks noGrp="1"/>
          </p:cNvSpPr>
          <p:nvPr>
            <p:ph type="body" sz="quarter" idx="14"/>
          </p:nvPr>
        </p:nvSpPr>
        <p:spPr>
          <a:xfrm>
            <a:off x="214769" y="1779662"/>
            <a:ext cx="8533695"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4E82A3FC-B200-F340-859E-4491DBC5752C}"/>
              </a:ext>
            </a:extLst>
          </p:cNvPr>
          <p:cNvSpPr>
            <a:spLocks noGrp="1"/>
          </p:cNvSpPr>
          <p:nvPr>
            <p:ph type="dt" sz="half" idx="15"/>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56827D40-E2F4-6842-9A47-30F9FFAFC9CF}"/>
              </a:ext>
            </a:extLst>
          </p:cNvPr>
          <p:cNvSpPr>
            <a:spLocks noGrp="1"/>
          </p:cNvSpPr>
          <p:nvPr>
            <p:ph type="ftr" sz="quarter" idx="16"/>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95EBE37D-D2A8-AA46-A4B0-38A84F66B5BD}"/>
              </a:ext>
            </a:extLst>
          </p:cNvPr>
          <p:cNvSpPr>
            <a:spLocks noGrp="1"/>
          </p:cNvSpPr>
          <p:nvPr>
            <p:ph type="sldNum" sz="quarter" idx="17"/>
          </p:nvPr>
        </p:nvSpPr>
        <p:spPr/>
        <p:txBody>
          <a:body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1870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b_Headline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8" name="Titel 1">
            <a:extLst>
              <a:ext uri="{FF2B5EF4-FFF2-40B4-BE49-F238E27FC236}">
                <a16:creationId xmlns:a16="http://schemas.microsoft.com/office/drawing/2014/main" id="{2185142B-85C3-B845-BE6A-A2B184C3456C}"/>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1" y="1779662"/>
            <a:ext cx="8534151" cy="2879651"/>
          </a:xfrm>
          <a:prstGeom prst="rect">
            <a:avLst/>
          </a:prstGeom>
        </p:spPr>
        <p:txBody>
          <a:bodyPr vert="horz"/>
          <a:lstStyle>
            <a:lvl1pPr marL="180000" indent="-180000">
              <a:spcBef>
                <a:spcPts val="1450"/>
              </a:spcBef>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3B10F18-E336-5F4B-B287-AFBD8386C6AA}"/>
              </a:ext>
            </a:extLst>
          </p:cNvPr>
          <p:cNvSpPr>
            <a:spLocks noGrp="1"/>
          </p:cNvSpPr>
          <p:nvPr>
            <p:ph type="dt" sz="half" idx="17"/>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EB3CB7CE-68EE-634C-A60B-5AB834390A3E}"/>
              </a:ext>
            </a:extLst>
          </p:cNvPr>
          <p:cNvSpPr>
            <a:spLocks noGrp="1"/>
          </p:cNvSpPr>
          <p:nvPr>
            <p:ph type="ftr" sz="quarter" idx="18"/>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E9B799CB-85F9-3B41-BD6A-AE3965D5F367}"/>
              </a:ext>
            </a:extLst>
          </p:cNvPr>
          <p:cNvSpPr>
            <a:spLocks noGrp="1"/>
          </p:cNvSpPr>
          <p:nvPr>
            <p:ph type="sldNum" sz="quarter" idx="19"/>
          </p:nvPr>
        </p:nvSpPr>
        <p:spPr>
          <a:xfrm>
            <a:off x="6613200" y="4767263"/>
            <a:ext cx="2133600" cy="273844"/>
          </a:xfrm>
        </p:spPr>
        <p:txBody>
          <a:bodyPr/>
          <a:lstStyle/>
          <a:p>
            <a:fld id="{3E01A2B2-10AD-754B-9B4C-E5B6FED423D0}" type="slidenum">
              <a:rPr lang="de-DE" smtClean="0"/>
              <a:pPr/>
              <a:t>‹Nr.›</a:t>
            </a:fld>
            <a:endParaRPr lang="de-DE"/>
          </a:p>
        </p:txBody>
      </p:sp>
      <p:sp>
        <p:nvSpPr>
          <p:cNvPr id="7" name="TextBox 6">
            <a:extLst>
              <a:ext uri="{FF2B5EF4-FFF2-40B4-BE49-F238E27FC236}">
                <a16:creationId xmlns:a16="http://schemas.microsoft.com/office/drawing/2014/main" id="{6995A172-0C33-5AD9-D36A-594A898A631B}"/>
              </a:ext>
            </a:extLst>
          </p:cNvPr>
          <p:cNvSpPr txBox="1"/>
          <p:nvPr userDrawn="1"/>
        </p:nvSpPr>
        <p:spPr>
          <a:xfrm>
            <a:off x="8264769" y="386862"/>
            <a:ext cx="184731" cy="369332"/>
          </a:xfrm>
          <a:prstGeom prst="rect">
            <a:avLst/>
          </a:prstGeom>
          <a:noFill/>
        </p:spPr>
        <p:txBody>
          <a:bodyPr wrap="none" rtlCol="0">
            <a:spAutoFit/>
          </a:bodyPr>
          <a:lstStyle/>
          <a:p>
            <a:endParaRPr lang="en-DE" dirty="0"/>
          </a:p>
        </p:txBody>
      </p:sp>
    </p:spTree>
    <p:extLst>
      <p:ext uri="{BB962C8B-B14F-4D97-AF65-F5344CB8AC3E}">
        <p14:creationId xmlns:p14="http://schemas.microsoft.com/office/powerpoint/2010/main" val="23658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c_Headline_und_zweispaltiger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4" name="Titel 1">
            <a:extLst>
              <a:ext uri="{FF2B5EF4-FFF2-40B4-BE49-F238E27FC236}">
                <a16:creationId xmlns:a16="http://schemas.microsoft.com/office/drawing/2014/main" id="{1239BC7E-F651-4B40-9646-BE82FC8F7282}"/>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Font typeface="Arial"/>
              <a:buNone/>
              <a:defRPr sz="2000">
                <a:solidFill>
                  <a:schemeClr val="tx1"/>
                </a:solidFill>
                <a:latin typeface="TheSans UHH" panose="020B0502050302020203" pitchFamily="34" charset="0"/>
                <a:cs typeface="TheSans UHH" panose="020B0502050302020203" pitchFamily="34" charset="0"/>
              </a:defRPr>
            </a:lvl1pPr>
            <a:lvl2pPr>
              <a:defRPr sz="2000">
                <a:solidFill>
                  <a:schemeClr val="tx1"/>
                </a:solidFill>
                <a:latin typeface="TheSans UHH Regular"/>
                <a:cs typeface="TheSans UHH Regular"/>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extplatzhalter 9"/>
          <p:cNvSpPr>
            <a:spLocks noGrp="1"/>
          </p:cNvSpPr>
          <p:nvPr>
            <p:ph type="body" sz="quarter" idx="15"/>
          </p:nvPr>
        </p:nvSpPr>
        <p:spPr>
          <a:xfrm>
            <a:off x="457200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0FA889BB-8733-E443-8B07-DDEE0CF51EAC}"/>
              </a:ext>
            </a:extLst>
          </p:cNvPr>
          <p:cNvSpPr>
            <a:spLocks noGrp="1"/>
          </p:cNvSpPr>
          <p:nvPr>
            <p:ph type="dt" sz="half" idx="16"/>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DB0F8018-999B-664A-A015-D9D75F27149B}"/>
              </a:ext>
            </a:extLst>
          </p:cNvPr>
          <p:cNvSpPr>
            <a:spLocks noGrp="1"/>
          </p:cNvSpPr>
          <p:nvPr>
            <p:ph type="ftr" sz="quarter" idx="17"/>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573C8DF9-716F-554C-ACA3-DAE92F29A78F}"/>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642916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d_Headline_und_zweispaltige_Listen">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0504275-399A-C44F-825C-5719C17EDEAD}"/>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180000" indent="-180000">
              <a:spcBef>
                <a:spcPts val="1450"/>
              </a:spcBef>
              <a:buClr>
                <a:schemeClr val="accent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769B562-7FA6-894A-98DE-37E50E748CA6}"/>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A6AB9E8-E1D8-AD45-A908-867BB1D82E6A}"/>
              </a:ext>
            </a:extLst>
          </p:cNvPr>
          <p:cNvSpPr>
            <a:spLocks noGrp="1"/>
          </p:cNvSpPr>
          <p:nvPr>
            <p:ph type="ftr" sz="quarter" idx="19"/>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C3A43B6D-0AE8-9C41-B679-BAD57E58419B}"/>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72565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e_Headline_Text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A9A02BB1-54BA-0044-B44B-AFBD148F7964}"/>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0" indent="0">
              <a:spcBef>
                <a:spcPts val="1450"/>
              </a:spcBef>
              <a:buClr>
                <a:schemeClr val="accent1"/>
              </a:buClr>
              <a:buFont typeface="Wingdings" charset="2"/>
              <a:buNone/>
              <a:defRPr sz="2000">
                <a:solidFill>
                  <a:srgbClr val="3B515B"/>
                </a:solidFill>
                <a:latin typeface="TheSans UHH" panose="020B0502050302020203" pitchFamily="34" charset="0"/>
                <a:cs typeface="TheSans UHH" panose="020B0502050302020203" pitchFamily="34" charset="0"/>
              </a:defRPr>
            </a:lvl1pPr>
            <a:lvl2pPr marL="180000" indent="0">
              <a:buClr>
                <a:schemeClr val="tx1"/>
              </a:buClr>
              <a:buFont typeface="Wingdings" charset="2"/>
              <a:buNone/>
              <a:defRPr sz="2000">
                <a:solidFill>
                  <a:srgbClr val="3B515B"/>
                </a:solidFill>
                <a:latin typeface="TheSans UHH Regular"/>
                <a:cs typeface="TheSans UHH Regular"/>
              </a:defRPr>
            </a:lvl2pPr>
            <a:lvl3pPr marL="360000" indent="0">
              <a:buClr>
                <a:schemeClr val="bg2"/>
              </a:buClr>
              <a:buFont typeface="Wingdings" charset="2"/>
              <a:buNone/>
              <a:defRPr sz="2000">
                <a:solidFill>
                  <a:srgbClr val="3B515B"/>
                </a:solidFill>
                <a:latin typeface="TheSans UHH Regular"/>
                <a:cs typeface="TheSans UHH Regular"/>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9075F02A-DDE1-1940-A6AD-6A78B42B16BC}"/>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3B308B6-51D4-CF4A-A9C5-3936348803A3}"/>
              </a:ext>
            </a:extLst>
          </p:cNvPr>
          <p:cNvSpPr>
            <a:spLocks noGrp="1"/>
          </p:cNvSpPr>
          <p:nvPr>
            <p:ph type="ftr" sz="quarter" idx="19"/>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E279428B-5977-E14F-9476-AE9828EFFDFE}"/>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055857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Datumsplatzhalter 3"/>
          <p:cNvSpPr>
            <a:spLocks noGrp="1"/>
          </p:cNvSpPr>
          <p:nvPr>
            <p:ph type="dt" sz="half" idx="2"/>
          </p:nvPr>
        </p:nvSpPr>
        <p:spPr>
          <a:xfrm>
            <a:off x="323850" y="4767263"/>
            <a:ext cx="2133600" cy="273844"/>
          </a:xfrm>
          <a:prstGeom prst="rect">
            <a:avLst/>
          </a:prstGeom>
        </p:spPr>
        <p:txBody>
          <a:bodyPr vert="horz" lIns="0" tIns="45720" rIns="90000" bIns="45720" rtlCol="0" anchor="ctr"/>
          <a:lstStyle>
            <a:lvl1pPr algn="l">
              <a:defRPr sz="1200">
                <a:solidFill>
                  <a:schemeClr val="tx1"/>
                </a:solidFill>
                <a:latin typeface="TheSans UHH" panose="020B0502050302020203" pitchFamily="34" charset="0"/>
              </a:defRPr>
            </a:lvl1pPr>
          </a:lstStyle>
          <a:p>
            <a:r>
              <a:rPr lang="en-DE"/>
              <a:t>SoSe2024</a:t>
            </a:r>
            <a:endParaRPr lang="de-DE" dirty="0"/>
          </a:p>
        </p:txBody>
      </p:sp>
      <p:sp>
        <p:nvSpPr>
          <p:cNvPr id="9" name="Fußzeilenplatzhalter 4"/>
          <p:cNvSpPr>
            <a:spLocks noGrp="1"/>
          </p:cNvSpPr>
          <p:nvPr>
            <p:ph type="ftr" sz="quarter" idx="3"/>
          </p:nvPr>
        </p:nvSpPr>
        <p:spPr>
          <a:xfrm>
            <a:off x="2984004" y="4767263"/>
            <a:ext cx="3175992" cy="273844"/>
          </a:xfrm>
          <a:prstGeom prst="rect">
            <a:avLst/>
          </a:prstGeom>
        </p:spPr>
        <p:txBody>
          <a:bodyPr vert="horz" lIns="91440" tIns="45720" rIns="91440" bIns="45720" rtlCol="0" anchor="ctr"/>
          <a:lstStyle>
            <a:lvl1pPr algn="ctr">
              <a:defRPr sz="1200">
                <a:solidFill>
                  <a:schemeClr val="tx1"/>
                </a:solidFill>
                <a:latin typeface="TheSans UHH" panose="020B0502050302020203" pitchFamily="34" charset="0"/>
              </a:defRPr>
            </a:lvl1pPr>
          </a:lstStyle>
          <a:p>
            <a:r>
              <a:rPr lang="de-DE"/>
              <a:t>GenAI | Ralf Möller, Sylvia Melzer</a:t>
            </a:r>
            <a:endParaRPr lang="de-DE" dirty="0"/>
          </a:p>
        </p:txBody>
      </p:sp>
      <p:sp>
        <p:nvSpPr>
          <p:cNvPr id="10" name="Foliennummernplatzhalter 5"/>
          <p:cNvSpPr>
            <a:spLocks noGrp="1"/>
          </p:cNvSpPr>
          <p:nvPr>
            <p:ph type="sldNum" sz="quarter" idx="4"/>
          </p:nvPr>
        </p:nvSpPr>
        <p:spPr>
          <a:xfrm>
            <a:off x="6614863" y="4767263"/>
            <a:ext cx="2133600" cy="273844"/>
          </a:xfrm>
          <a:prstGeom prst="rect">
            <a:avLst/>
          </a:prstGeom>
        </p:spPr>
        <p:txBody>
          <a:bodyPr vert="horz" lIns="91440" tIns="46800" rIns="0" bIns="45720" rtlCol="0" anchor="ctr"/>
          <a:lstStyle>
            <a:lvl1pPr algn="r">
              <a:defRPr sz="1200">
                <a:solidFill>
                  <a:schemeClr val="tx1"/>
                </a:solidFill>
                <a:latin typeface="TheSans UHH" panose="020B0502050302020203" pitchFamily="34" charset="0"/>
              </a:defRPr>
            </a:lvl1pPr>
          </a:lstStyle>
          <a:p>
            <a:fld id="{3E01A2B2-10AD-754B-9B4C-E5B6FED423D0}" type="slidenum">
              <a:rPr lang="de-DE" smtClean="0"/>
              <a:pPr/>
              <a:t>‹Nr.›</a:t>
            </a:fld>
            <a:endParaRPr lang="de-DE" dirty="0"/>
          </a:p>
        </p:txBody>
      </p:sp>
      <p:pic>
        <p:nvPicPr>
          <p:cNvPr id="11" name="UHH-Logo_2010_Farbe_RGB.png" descr="Bildbeschreibung: Es handelt sich um das Logo der Universität Hamburg auf weißem Hintergrund. Es besteht aus einem roten Quadrat auf der linken Seite, in dem in weißer Schrift oben links &quot;UHH&quot; steht und unten rechts das Wappen der Stadt Hamburg, eine Burg, abgebildet sind. Rechts neben dem Symbol steht &quot;Universität Hamburg&quot;. Unter dem Symbol und dem Schriftzug steht in Großbuchstaben und durch senkrechte Striche getrennt von links nach rechts: &quot;Der Forschung&quot;; &quot;Der Lehre&quot;; &quot;Der Bildung&quot;. " title="Logo der Universität Hamburg"/>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0" y="0"/>
            <a:ext cx="1957550" cy="907591"/>
          </a:xfrm>
          <a:prstGeom prst="rect">
            <a:avLst/>
          </a:prstGeom>
        </p:spPr>
      </p:pic>
      <p:grpSp>
        <p:nvGrpSpPr>
          <p:cNvPr id="6" name="Group 5">
            <a:extLst>
              <a:ext uri="{FF2B5EF4-FFF2-40B4-BE49-F238E27FC236}">
                <a16:creationId xmlns:a16="http://schemas.microsoft.com/office/drawing/2014/main" id="{08A6B677-00A6-5336-6FCE-6EF43A439455}"/>
              </a:ext>
            </a:extLst>
          </p:cNvPr>
          <p:cNvGrpSpPr/>
          <p:nvPr userDrawn="1"/>
        </p:nvGrpSpPr>
        <p:grpSpPr>
          <a:xfrm>
            <a:off x="7956376" y="267494"/>
            <a:ext cx="936475" cy="554522"/>
            <a:chOff x="908768" y="1004434"/>
            <a:chExt cx="936475" cy="554522"/>
          </a:xfrm>
        </p:grpSpPr>
        <p:pic>
          <p:nvPicPr>
            <p:cNvPr id="4" name="Picture 3">
              <a:extLst>
                <a:ext uri="{FF2B5EF4-FFF2-40B4-BE49-F238E27FC236}">
                  <a16:creationId xmlns:a16="http://schemas.microsoft.com/office/drawing/2014/main" id="{8C95C1BF-E023-4AA4-C498-24FAB9783F18}"/>
                </a:ext>
              </a:extLst>
            </p:cNvPr>
            <p:cNvPicPr>
              <a:picLocks noChangeAspect="1"/>
            </p:cNvPicPr>
            <p:nvPr userDrawn="1"/>
          </p:nvPicPr>
          <p:blipFill>
            <a:blip r:embed="rId19"/>
            <a:stretch>
              <a:fillRect/>
            </a:stretch>
          </p:blipFill>
          <p:spPr>
            <a:xfrm>
              <a:off x="1223246" y="1004434"/>
              <a:ext cx="484848" cy="450757"/>
            </a:xfrm>
            <a:prstGeom prst="rect">
              <a:avLst/>
            </a:prstGeom>
          </p:spPr>
        </p:pic>
        <p:sp>
          <p:nvSpPr>
            <p:cNvPr id="5" name="TextBox 4">
              <a:extLst>
                <a:ext uri="{FF2B5EF4-FFF2-40B4-BE49-F238E27FC236}">
                  <a16:creationId xmlns:a16="http://schemas.microsoft.com/office/drawing/2014/main" id="{E045D5B6-F402-F1CF-E46A-C5A5873A2144}"/>
                </a:ext>
              </a:extLst>
            </p:cNvPr>
            <p:cNvSpPr txBox="1"/>
            <p:nvPr userDrawn="1"/>
          </p:nvSpPr>
          <p:spPr>
            <a:xfrm>
              <a:off x="908768" y="1251179"/>
              <a:ext cx="936475" cy="307777"/>
            </a:xfrm>
            <a:prstGeom prst="rect">
              <a:avLst/>
            </a:prstGeom>
            <a:noFill/>
          </p:spPr>
          <p:txBody>
            <a:bodyPr wrap="none" rtlCol="0">
              <a:spAutoFit/>
            </a:bodyPr>
            <a:lstStyle/>
            <a:p>
              <a:r>
                <a:rPr lang="en-DE" sz="800" dirty="0">
                  <a:solidFill>
                    <a:schemeClr val="tx2"/>
                  </a:solidFill>
                </a:rPr>
                <a:t>CHAI</a:t>
              </a:r>
              <a:br>
                <a:rPr lang="en-DE" sz="600" dirty="0">
                  <a:solidFill>
                    <a:schemeClr val="tx2"/>
                  </a:solidFill>
                </a:rPr>
              </a:br>
              <a:r>
                <a:rPr lang="en-DE" sz="600" dirty="0">
                  <a:solidFill>
                    <a:schemeClr val="tx2"/>
                  </a:solidFill>
                </a:rPr>
                <a:t>Humanities-Centered AI</a:t>
              </a:r>
            </a:p>
          </p:txBody>
        </p:sp>
      </p:grpSp>
    </p:spTree>
    <p:extLst>
      <p:ext uri="{BB962C8B-B14F-4D97-AF65-F5344CB8AC3E}">
        <p14:creationId xmlns:p14="http://schemas.microsoft.com/office/powerpoint/2010/main" val="32285779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6" r:id="rId3"/>
    <p:sldLayoutId id="2147483670" r:id="rId4"/>
    <p:sldLayoutId id="2147483669" r:id="rId5"/>
    <p:sldLayoutId id="2147483677" r:id="rId6"/>
    <p:sldLayoutId id="2147483671" r:id="rId7"/>
    <p:sldLayoutId id="2147483676" r:id="rId8"/>
    <p:sldLayoutId id="2147483678" r:id="rId9"/>
    <p:sldLayoutId id="2147483672" r:id="rId10"/>
    <p:sldLayoutId id="2147483681" r:id="rId11"/>
    <p:sldLayoutId id="2147483673" r:id="rId12"/>
    <p:sldLayoutId id="2147483674" r:id="rId13"/>
    <p:sldLayoutId id="2147483679" r:id="rId14"/>
    <p:sldLayoutId id="2147483680" r:id="rId15"/>
    <p:sldLayoutId id="2147483675" r:id="rId16"/>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04" userDrawn="1">
          <p15:clr>
            <a:srgbClr val="F26B43"/>
          </p15:clr>
        </p15:guide>
        <p15:guide id="3" pos="55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60.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25.jpg"/><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mlberkeley.substack.com/p/dalle2"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hyperlink" Target="https://openai.com/index/dall-e/" TargetMode="Externa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me des Referenten / der Referentin">
            <a:extLst>
              <a:ext uri="{FF2B5EF4-FFF2-40B4-BE49-F238E27FC236}">
                <a16:creationId xmlns:a16="http://schemas.microsoft.com/office/drawing/2014/main" id="{954B681C-3AE4-194E-97A7-96B012D3D9AF}"/>
              </a:ext>
            </a:extLst>
          </p:cNvPr>
          <p:cNvSpPr>
            <a:spLocks noGrp="1"/>
          </p:cNvSpPr>
          <p:nvPr>
            <p:ph type="body" sz="quarter" idx="10"/>
          </p:nvPr>
        </p:nvSpPr>
        <p:spPr/>
        <p:txBody>
          <a:bodyPr/>
          <a:lstStyle/>
          <a:p>
            <a:r>
              <a:rPr lang="de-DE" dirty="0"/>
              <a:t>Ralf Möller, Sylvia Melzer</a:t>
            </a:r>
          </a:p>
        </p:txBody>
      </p:sp>
      <p:sp>
        <p:nvSpPr>
          <p:cNvPr id="3" name="Titel">
            <a:extLst>
              <a:ext uri="{FF2B5EF4-FFF2-40B4-BE49-F238E27FC236}">
                <a16:creationId xmlns:a16="http://schemas.microsoft.com/office/drawing/2014/main" id="{87284E29-7891-5149-9DA1-61DB908DB159}"/>
              </a:ext>
            </a:extLst>
          </p:cNvPr>
          <p:cNvSpPr>
            <a:spLocks noGrp="1"/>
          </p:cNvSpPr>
          <p:nvPr>
            <p:ph type="title"/>
          </p:nvPr>
        </p:nvSpPr>
        <p:spPr/>
        <p:txBody>
          <a:bodyPr/>
          <a:lstStyle/>
          <a:p>
            <a:r>
              <a:rPr lang="de-DE" dirty="0"/>
              <a:t>Generative Language Vision-Models, DALL-E, Mental </a:t>
            </a:r>
            <a:r>
              <a:rPr lang="de-DE" dirty="0" err="1"/>
              <a:t>Imagery</a:t>
            </a:r>
            <a:endParaRPr lang="de-DE" dirty="0"/>
          </a:p>
        </p:txBody>
      </p:sp>
      <p:sp>
        <p:nvSpPr>
          <p:cNvPr id="2" name="Bildplatzhalter 1" descr="Bitte Alternativtext einfügen.">
            <a:extLst>
              <a:ext uri="{FF2B5EF4-FFF2-40B4-BE49-F238E27FC236}">
                <a16:creationId xmlns:a16="http://schemas.microsoft.com/office/drawing/2014/main" id="{98E41E09-9643-5646-BBFF-79A19681780F}"/>
              </a:ext>
            </a:extLst>
          </p:cNvPr>
          <p:cNvSpPr>
            <a:spLocks noGrp="1"/>
          </p:cNvSpPr>
          <p:nvPr>
            <p:ph type="pic" sz="quarter" idx="4294967295"/>
          </p:nvPr>
        </p:nvSpPr>
        <p:spPr>
          <a:xfrm>
            <a:off x="0" y="1052513"/>
            <a:ext cx="9144000" cy="2455862"/>
          </a:xfrm>
          <a:prstGeom prst="rect">
            <a:avLst/>
          </a:prstGeom>
        </p:spPr>
        <p:txBody>
          <a:bodyPr/>
          <a:lstStyle/>
          <a:p>
            <a:pPr marL="0" indent="0">
              <a:buNone/>
            </a:pPr>
            <a:r>
              <a:rPr lang="de-DE" dirty="0"/>
              <a:t> </a:t>
            </a:r>
            <a:endParaRPr lang="en-DE" dirty="0"/>
          </a:p>
        </p:txBody>
      </p:sp>
    </p:spTree>
    <p:extLst>
      <p:ext uri="{BB962C8B-B14F-4D97-AF65-F5344CB8AC3E}">
        <p14:creationId xmlns:p14="http://schemas.microsoft.com/office/powerpoint/2010/main" val="54549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28210-D098-8CB6-84D3-A8AE616FF3F5}"/>
              </a:ext>
            </a:extLst>
          </p:cNvPr>
          <p:cNvSpPr>
            <a:spLocks noGrp="1"/>
          </p:cNvSpPr>
          <p:nvPr>
            <p:ph type="title"/>
          </p:nvPr>
        </p:nvSpPr>
        <p:spPr/>
        <p:txBody>
          <a:bodyPr/>
          <a:lstStyle/>
          <a:p>
            <a:r>
              <a:rPr lang="en-IN" sz="2800" spc="5" dirty="0">
                <a:solidFill>
                  <a:schemeClr val="tx1"/>
                </a:solidFill>
                <a:latin typeface="TheSans UHH" panose="020B0604020202020204" charset="0"/>
              </a:rPr>
              <a:t>Related </a:t>
            </a:r>
            <a:r>
              <a:rPr lang="en-IN" sz="2800" spc="-5" dirty="0">
                <a:solidFill>
                  <a:schemeClr val="tx1"/>
                </a:solidFill>
                <a:latin typeface="TheSans UHH" panose="020B0604020202020204" charset="0"/>
              </a:rPr>
              <a:t>Work </a:t>
            </a:r>
            <a:r>
              <a:rPr lang="en-IN" sz="2800" spc="5" dirty="0">
                <a:solidFill>
                  <a:schemeClr val="tx1"/>
                </a:solidFill>
                <a:latin typeface="TheSans UHH" panose="020B0604020202020204" charset="0"/>
              </a:rPr>
              <a:t>- Autoencoder</a:t>
            </a:r>
            <a:r>
              <a:rPr lang="en-IN" sz="2800" spc="-225" dirty="0">
                <a:solidFill>
                  <a:schemeClr val="tx1"/>
                </a:solidFill>
                <a:latin typeface="TheSans UHH" panose="020B0604020202020204" charset="0"/>
              </a:rPr>
              <a:t> </a:t>
            </a:r>
            <a:r>
              <a:rPr lang="en-IN" sz="2800" spc="5" dirty="0">
                <a:solidFill>
                  <a:schemeClr val="tx1"/>
                </a:solidFill>
                <a:latin typeface="TheSans UHH" panose="020B0604020202020204" charset="0"/>
              </a:rPr>
              <a:t>problem</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99563F2-E744-4997-938B-3ADA0FE1951D}"/>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F1716C5D-E680-F896-54BA-E707CA142B55}"/>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10</a:t>
            </a:fld>
            <a:endParaRPr lang="de-DE" dirty="0">
              <a:latin typeface="TheSans UHH" panose="020B0604020202020204" charset="0"/>
            </a:endParaRPr>
          </a:p>
        </p:txBody>
      </p:sp>
      <p:sp>
        <p:nvSpPr>
          <p:cNvPr id="9" name="object 3">
            <a:extLst>
              <a:ext uri="{FF2B5EF4-FFF2-40B4-BE49-F238E27FC236}">
                <a16:creationId xmlns:a16="http://schemas.microsoft.com/office/drawing/2014/main" id="{88F43D4B-133D-D629-040D-34B0CB1C4E8B}"/>
              </a:ext>
            </a:extLst>
          </p:cNvPr>
          <p:cNvSpPr/>
          <p:nvPr/>
        </p:nvSpPr>
        <p:spPr>
          <a:xfrm>
            <a:off x="200577" y="1774070"/>
            <a:ext cx="3210902" cy="2885912"/>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1" name="TextBox 10">
            <a:extLst>
              <a:ext uri="{FF2B5EF4-FFF2-40B4-BE49-F238E27FC236}">
                <a16:creationId xmlns:a16="http://schemas.microsoft.com/office/drawing/2014/main" id="{653DA3BE-C336-F813-014C-4F28B6BCB739}"/>
              </a:ext>
            </a:extLst>
          </p:cNvPr>
          <p:cNvSpPr txBox="1"/>
          <p:nvPr/>
        </p:nvSpPr>
        <p:spPr>
          <a:xfrm>
            <a:off x="1390650" y="4799871"/>
            <a:ext cx="6084168" cy="307777"/>
          </a:xfrm>
          <a:prstGeom prst="rect">
            <a:avLst/>
          </a:prstGeom>
          <a:noFill/>
        </p:spPr>
        <p:txBody>
          <a:bodyPr wrap="square">
            <a:spAutoFit/>
          </a:bodyPr>
          <a:lstStyle/>
          <a:p>
            <a:pPr algn="ctr"/>
            <a:r>
              <a:rPr lang="en-GB" sz="1400" b="1" dirty="0">
                <a:effectLst/>
                <a:latin typeface="TheSans UHH" panose="020B0604020202020204" charset="0"/>
              </a:rPr>
              <a:t>Understanding VQ-VAE (DALL-E Explained Pt. 1)). Charlie Snell </a:t>
            </a:r>
            <a:endParaRPr lang="en-GB" sz="1400" dirty="0">
              <a:effectLst/>
              <a:latin typeface="TheSans UHH" panose="020B0604020202020204" charset="0"/>
            </a:endParaRPr>
          </a:p>
        </p:txBody>
      </p:sp>
      <p:pic>
        <p:nvPicPr>
          <p:cNvPr id="5" name="Grafik 4">
            <a:extLst>
              <a:ext uri="{FF2B5EF4-FFF2-40B4-BE49-F238E27FC236}">
                <a16:creationId xmlns:a16="http://schemas.microsoft.com/office/drawing/2014/main" id="{04A2561F-D540-42E1-835F-E206F423A54B}"/>
              </a:ext>
            </a:extLst>
          </p:cNvPr>
          <p:cNvPicPr>
            <a:picLocks noChangeAspect="1"/>
          </p:cNvPicPr>
          <p:nvPr/>
        </p:nvPicPr>
        <p:blipFill>
          <a:blip r:embed="rId4"/>
          <a:stretch>
            <a:fillRect/>
          </a:stretch>
        </p:blipFill>
        <p:spPr>
          <a:xfrm>
            <a:off x="3563888" y="1733197"/>
            <a:ext cx="3594047" cy="2959171"/>
          </a:xfrm>
          <a:prstGeom prst="rect">
            <a:avLst/>
          </a:prstGeom>
        </p:spPr>
      </p:pic>
      <p:sp>
        <p:nvSpPr>
          <p:cNvPr id="10" name="Cloud Callout 3">
            <a:extLst>
              <a:ext uri="{FF2B5EF4-FFF2-40B4-BE49-F238E27FC236}">
                <a16:creationId xmlns:a16="http://schemas.microsoft.com/office/drawing/2014/main" id="{C88B4C94-D373-0CEC-4586-9147DB43E302}"/>
              </a:ext>
            </a:extLst>
          </p:cNvPr>
          <p:cNvSpPr/>
          <p:nvPr/>
        </p:nvSpPr>
        <p:spPr>
          <a:xfrm>
            <a:off x="6047656" y="0"/>
            <a:ext cx="3096344" cy="1394622"/>
          </a:xfrm>
          <a:prstGeom prst="cloudCallout">
            <a:avLst>
              <a:gd name="adj1" fmla="val -15211"/>
              <a:gd name="adj2" fmla="val 92849"/>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dirty="0">
                <a:solidFill>
                  <a:schemeClr val="tx1"/>
                </a:solidFill>
                <a:latin typeface="TheSans UHH" panose="020B0604020202020204" charset="0"/>
              </a:rPr>
              <a:t>Continuous latent space, but…</a:t>
            </a:r>
          </a:p>
        </p:txBody>
      </p:sp>
    </p:spTree>
    <p:extLst>
      <p:ext uri="{BB962C8B-B14F-4D97-AF65-F5344CB8AC3E}">
        <p14:creationId xmlns:p14="http://schemas.microsoft.com/office/powerpoint/2010/main" val="372962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90EBC-A045-7AD7-3831-D1285FAAD62E}"/>
              </a:ext>
            </a:extLst>
          </p:cNvPr>
          <p:cNvSpPr>
            <a:spLocks noGrp="1"/>
          </p:cNvSpPr>
          <p:nvPr>
            <p:ph type="title"/>
          </p:nvPr>
        </p:nvSpPr>
        <p:spPr/>
        <p:txBody>
          <a:bodyPr/>
          <a:lstStyle/>
          <a:p>
            <a:r>
              <a:rPr lang="en-GB" sz="2800" spc="5" dirty="0">
                <a:solidFill>
                  <a:schemeClr val="tx1"/>
                </a:solidFill>
                <a:latin typeface="TheSans UHH" panose="020B0604020202020204" charset="0"/>
              </a:rPr>
              <a:t>Related </a:t>
            </a:r>
            <a:r>
              <a:rPr lang="en-GB" sz="2800" spc="-5" dirty="0">
                <a:solidFill>
                  <a:schemeClr val="tx1"/>
                </a:solidFill>
                <a:latin typeface="TheSans UHH" panose="020B0604020202020204" charset="0"/>
              </a:rPr>
              <a:t>Work </a:t>
            </a:r>
            <a:r>
              <a:rPr lang="en-GB" sz="2800" spc="5" dirty="0">
                <a:solidFill>
                  <a:schemeClr val="tx1"/>
                </a:solidFill>
                <a:latin typeface="TheSans UHH" panose="020B0604020202020204" charset="0"/>
              </a:rPr>
              <a:t>-</a:t>
            </a:r>
            <a:r>
              <a:rPr lang="en-GB" sz="2800" spc="-220" dirty="0">
                <a:solidFill>
                  <a:schemeClr val="tx1"/>
                </a:solidFill>
                <a:latin typeface="TheSans UHH" panose="020B0604020202020204" charset="0"/>
              </a:rPr>
              <a:t> </a:t>
            </a:r>
            <a:r>
              <a:rPr lang="en-GB" sz="2800" spc="-15" dirty="0">
                <a:solidFill>
                  <a:schemeClr val="tx1"/>
                </a:solidFill>
                <a:latin typeface="TheSans UHH" panose="020B0604020202020204" charset="0"/>
              </a:rPr>
              <a:t>Variational </a:t>
            </a:r>
            <a:r>
              <a:rPr lang="en-GB" sz="2800" spc="5" dirty="0">
                <a:solidFill>
                  <a:schemeClr val="tx1"/>
                </a:solidFill>
                <a:latin typeface="TheSans UHH" panose="020B0604020202020204" charset="0"/>
              </a:rPr>
              <a:t>Autoencoder (VAE)</a:t>
            </a:r>
            <a:endParaRPr lang="en-IN" dirty="0">
              <a:latin typeface="TheSans UHH" panose="020B0604020202020204" charset="0"/>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A4F3FA7-6068-BB29-9D26-D4952E9099DB}"/>
                  </a:ext>
                </a:extLst>
              </p:cNvPr>
              <p:cNvSpPr>
                <a:spLocks noGrp="1"/>
              </p:cNvSpPr>
              <p:nvPr>
                <p:ph type="body" sz="quarter" idx="14"/>
              </p:nvPr>
            </p:nvSpPr>
            <p:spPr/>
            <p:txBody>
              <a:bodyPr>
                <a:normAutofit fontScale="92500" lnSpcReduction="10000"/>
              </a:bodyPr>
              <a:lstStyle/>
              <a:p>
                <a:pPr marL="342900" indent="-342900">
                  <a:buFont typeface="Wingdings" panose="05000000000000000000" pitchFamily="2" charset="2"/>
                  <a:buChar char="§"/>
                </a:pPr>
                <a:r>
                  <a:rPr lang="en-GB" sz="1800" dirty="0">
                    <a:solidFill>
                      <a:srgbClr val="212121"/>
                    </a:solidFill>
                    <a:effectLst/>
                    <a:latin typeface="TheSans UHH" panose="020B0604020202020204" charset="0"/>
                  </a:rPr>
                  <a:t>Consider our latent space </a:t>
                </a:r>
                <a:r>
                  <a:rPr lang="en-GB" sz="1800" i="1" dirty="0">
                    <a:solidFill>
                      <a:srgbClr val="212121"/>
                    </a:solidFill>
                    <a:effectLst/>
                    <a:latin typeface="TheSans UHH" panose="020B0604020202020204" charset="0"/>
                  </a:rPr>
                  <a:t>z </a:t>
                </a:r>
                <a:r>
                  <a:rPr lang="en-GB" sz="1800" dirty="0">
                    <a:solidFill>
                      <a:srgbClr val="212121"/>
                    </a:solidFill>
                    <a:effectLst/>
                    <a:latin typeface="TheSans UHH" panose="020B0604020202020204" charset="0"/>
                  </a:rPr>
                  <a:t>as a random variable</a:t>
                </a:r>
              </a:p>
              <a:p>
                <a:pPr marL="342900" indent="-342900">
                  <a:buFont typeface="Wingdings" panose="05000000000000000000" pitchFamily="2" charset="2"/>
                  <a:buChar char="§"/>
                </a:pPr>
                <a:r>
                  <a:rPr lang="en-GB" sz="1800" dirty="0">
                    <a:solidFill>
                      <a:srgbClr val="212121"/>
                    </a:solidFill>
                    <a:effectLst/>
                    <a:latin typeface="TheSans UHH" panose="020B0604020202020204" charset="0"/>
                  </a:rPr>
                  <a:t>First let’s enforce a </a:t>
                </a:r>
                <a:r>
                  <a:rPr lang="en-GB" sz="1800" b="1" dirty="0">
                    <a:solidFill>
                      <a:srgbClr val="212121"/>
                    </a:solidFill>
                    <a:effectLst/>
                    <a:latin typeface="TheSans UHH" panose="020B0604020202020204" charset="0"/>
                  </a:rPr>
                  <a:t>prior </a:t>
                </a:r>
                <a14:m>
                  <m:oMath xmlns:m="http://schemas.openxmlformats.org/officeDocument/2006/math">
                    <m:r>
                      <a:rPr lang="en-GB" sz="1800" i="1" dirty="0" smtClean="0">
                        <a:solidFill>
                          <a:srgbClr val="212121"/>
                        </a:solidFill>
                        <a:effectLst/>
                        <a:latin typeface="Cambria Math" panose="02040503050406030204" pitchFamily="18" charset="0"/>
                      </a:rPr>
                      <m:t>𝑝</m:t>
                    </m:r>
                    <m:r>
                      <a:rPr lang="en-GB" sz="1800" i="1" dirty="0" smtClean="0">
                        <a:solidFill>
                          <a:srgbClr val="212121"/>
                        </a:solidFill>
                        <a:effectLst/>
                        <a:latin typeface="Cambria Math" panose="02040503050406030204" pitchFamily="18" charset="0"/>
                      </a:rPr>
                      <m:t>(</m:t>
                    </m:r>
                    <m:r>
                      <a:rPr lang="en-GB" sz="1800" i="1" dirty="0" smtClean="0">
                        <a:solidFill>
                          <a:srgbClr val="212121"/>
                        </a:solidFill>
                        <a:effectLst/>
                        <a:latin typeface="Cambria Math" panose="02040503050406030204" pitchFamily="18" charset="0"/>
                      </a:rPr>
                      <m:t>𝑧</m:t>
                    </m:r>
                    <m:r>
                      <a:rPr lang="en-GB" sz="1800" i="1" dirty="0" smtClean="0">
                        <a:solidFill>
                          <a:srgbClr val="212121"/>
                        </a:solidFill>
                        <a:effectLst/>
                        <a:latin typeface="Cambria Math" panose="02040503050406030204" pitchFamily="18" charset="0"/>
                      </a:rPr>
                      <m:t>)</m:t>
                    </m:r>
                  </m:oMath>
                </a14:m>
                <a:r>
                  <a:rPr lang="en-GB" sz="1800" dirty="0">
                    <a:solidFill>
                      <a:srgbClr val="212121"/>
                    </a:solidFill>
                    <a:effectLst/>
                    <a:latin typeface="TheSans UHH" panose="020B0604020202020204" charset="0"/>
                  </a:rPr>
                  <a:t> on our </a:t>
                </a:r>
                <a:r>
                  <a:rPr lang="en-GB" sz="1800" dirty="0" err="1">
                    <a:solidFill>
                      <a:srgbClr val="212121"/>
                    </a:solidFill>
                    <a:effectLst/>
                    <a:latin typeface="TheSans UHH" panose="020B0604020202020204" charset="0"/>
                  </a:rPr>
                  <a:t>latents</a:t>
                </a:r>
                <a:r>
                  <a:rPr lang="en-GB" sz="1800" dirty="0">
                    <a:solidFill>
                      <a:srgbClr val="212121"/>
                    </a:solidFill>
                    <a:effectLst/>
                    <a:latin typeface="TheSans UHH" panose="020B0604020202020204" charset="0"/>
                  </a:rPr>
                  <a:t>, in most VAEs this is typically just a standard gaussian distribution </a:t>
                </a:r>
                <a14:m>
                  <m:oMath xmlns:m="http://schemas.openxmlformats.org/officeDocument/2006/math">
                    <m:r>
                      <a:rPr lang="en-GB" sz="1800" i="1" dirty="0" smtClean="0">
                        <a:solidFill>
                          <a:srgbClr val="212121"/>
                        </a:solidFill>
                        <a:effectLst/>
                        <a:latin typeface="Cambria Math" panose="02040503050406030204" pitchFamily="18" charset="0"/>
                        <a:ea typeface="Cambria Math" panose="02040503050406030204" pitchFamily="18" charset="0"/>
                      </a:rPr>
                      <m:t>𝒩</m:t>
                    </m:r>
                    <m:r>
                      <a:rPr lang="en-GB" sz="1800" i="1" dirty="0" smtClean="0">
                        <a:solidFill>
                          <a:srgbClr val="212121"/>
                        </a:solidFill>
                        <a:effectLst/>
                        <a:latin typeface="Cambria Math" panose="02040503050406030204" pitchFamily="18" charset="0"/>
                      </a:rPr>
                      <m:t>(</m:t>
                    </m:r>
                    <m:r>
                      <a:rPr lang="en-GB" sz="1800" i="1" dirty="0">
                        <a:solidFill>
                          <a:srgbClr val="212121"/>
                        </a:solidFill>
                        <a:effectLst/>
                        <a:latin typeface="Cambria Math" panose="02040503050406030204" pitchFamily="18" charset="0"/>
                      </a:rPr>
                      <m:t>0, 1)</m:t>
                    </m:r>
                  </m:oMath>
                </a14:m>
                <a:endParaRPr lang="en-GB" sz="1800" dirty="0">
                  <a:solidFill>
                    <a:srgbClr val="212121"/>
                  </a:solidFill>
                  <a:effectLst/>
                  <a:latin typeface="TheSans UHH" panose="020B0604020202020204" charset="0"/>
                </a:endParaRPr>
              </a:p>
              <a:p>
                <a:pPr marL="342900" indent="-342900">
                  <a:buFont typeface="Wingdings" panose="05000000000000000000" pitchFamily="2" charset="2"/>
                  <a:buChar char="§"/>
                </a:pPr>
                <a:r>
                  <a:rPr lang="en-GB" sz="1800" dirty="0">
                    <a:solidFill>
                      <a:srgbClr val="212121"/>
                    </a:solidFill>
                    <a:effectLst/>
                    <a:latin typeface="TheSans UHH" panose="020B0604020202020204" charset="0"/>
                  </a:rPr>
                  <a:t>Given a raw datapoint </a:t>
                </a:r>
                <a:r>
                  <a:rPr lang="en-GB" sz="1800" i="1" dirty="0">
                    <a:solidFill>
                      <a:srgbClr val="212121"/>
                    </a:solidFill>
                    <a:effectLst/>
                    <a:latin typeface="TheSans UHH" panose="020B0604020202020204" charset="0"/>
                  </a:rPr>
                  <a:t>x</a:t>
                </a:r>
                <a:r>
                  <a:rPr lang="en-GB" sz="1800" dirty="0">
                    <a:solidFill>
                      <a:srgbClr val="212121"/>
                    </a:solidFill>
                    <a:effectLst/>
                    <a:latin typeface="TheSans UHH" panose="020B0604020202020204" charset="0"/>
                  </a:rPr>
                  <a:t>, we also define a </a:t>
                </a:r>
                <a:r>
                  <a:rPr lang="en-GB" sz="1800" b="1" dirty="0">
                    <a:solidFill>
                      <a:srgbClr val="212121"/>
                    </a:solidFill>
                    <a:effectLst/>
                    <a:latin typeface="TheSans UHH" panose="020B0604020202020204" charset="0"/>
                  </a:rPr>
                  <a:t>posterior </a:t>
                </a:r>
                <a:r>
                  <a:rPr lang="en-GB" sz="1800" dirty="0">
                    <a:solidFill>
                      <a:srgbClr val="212121"/>
                    </a:solidFill>
                    <a:effectLst/>
                    <a:latin typeface="TheSans UHH" panose="020B0604020202020204" charset="0"/>
                  </a:rPr>
                  <a:t>for the latent space as </a:t>
                </a:r>
                <a14:m>
                  <m:oMath xmlns:m="http://schemas.openxmlformats.org/officeDocument/2006/math">
                    <m:r>
                      <a:rPr lang="en-GB" sz="1800" i="1" dirty="0" smtClean="0">
                        <a:solidFill>
                          <a:srgbClr val="212121"/>
                        </a:solidFill>
                        <a:effectLst/>
                        <a:latin typeface="Cambria Math" panose="02040503050406030204" pitchFamily="18" charset="0"/>
                      </a:rPr>
                      <m:t>𝑝</m:t>
                    </m:r>
                    <m:r>
                      <a:rPr lang="en-GB" sz="1800" i="1" dirty="0" smtClean="0">
                        <a:solidFill>
                          <a:srgbClr val="212121"/>
                        </a:solidFill>
                        <a:effectLst/>
                        <a:latin typeface="Cambria Math" panose="02040503050406030204" pitchFamily="18" charset="0"/>
                      </a:rPr>
                      <m:t>(</m:t>
                    </m:r>
                    <m:r>
                      <a:rPr lang="en-GB" sz="1800" i="1" dirty="0" err="1">
                        <a:solidFill>
                          <a:srgbClr val="212121"/>
                        </a:solidFill>
                        <a:effectLst/>
                        <a:latin typeface="Cambria Math" panose="02040503050406030204" pitchFamily="18" charset="0"/>
                      </a:rPr>
                      <m:t>𝑧</m:t>
                    </m:r>
                    <m:r>
                      <a:rPr lang="en-GB" sz="1800" i="1" dirty="0" err="1">
                        <a:solidFill>
                          <a:srgbClr val="212121"/>
                        </a:solidFill>
                        <a:effectLst/>
                        <a:latin typeface="Cambria Math" panose="02040503050406030204" pitchFamily="18" charset="0"/>
                        <a:cs typeface="AppleSymbols" panose="02000000000000000000" pitchFamily="2" charset="-79"/>
                      </a:rPr>
                      <m:t>∣</m:t>
                    </m:r>
                    <m:r>
                      <a:rPr lang="en-GB" sz="1800" i="1" dirty="0" err="1">
                        <a:solidFill>
                          <a:srgbClr val="212121"/>
                        </a:solidFill>
                        <a:effectLst/>
                        <a:latin typeface="Cambria Math" panose="02040503050406030204" pitchFamily="18" charset="0"/>
                      </a:rPr>
                      <m:t>𝑥</m:t>
                    </m:r>
                    <m:r>
                      <a:rPr lang="en-GB" sz="1800" i="1" dirty="0" smtClean="0">
                        <a:solidFill>
                          <a:srgbClr val="212121"/>
                        </a:solidFill>
                        <a:effectLst/>
                        <a:latin typeface="Cambria Math" panose="02040503050406030204" pitchFamily="18" charset="0"/>
                      </a:rPr>
                      <m:t>)</m:t>
                    </m:r>
                  </m:oMath>
                </a14:m>
                <a:endParaRPr lang="en-GB" sz="1800" dirty="0">
                  <a:solidFill>
                    <a:srgbClr val="212121"/>
                  </a:solidFill>
                  <a:effectLst/>
                  <a:latin typeface="TheSans UHH" panose="020B0604020202020204" charset="0"/>
                </a:endParaRPr>
              </a:p>
              <a:p>
                <a:pPr marL="342900" indent="-342900">
                  <a:buFont typeface="Wingdings" panose="05000000000000000000" pitchFamily="2" charset="2"/>
                  <a:buChar char="§"/>
                </a:pPr>
                <a:r>
                  <a:rPr lang="en-GB" sz="1800" dirty="0">
                    <a:solidFill>
                      <a:srgbClr val="212121"/>
                    </a:solidFill>
                    <a:latin typeface="TheSans UHH" panose="020B0604020202020204" charset="0"/>
                  </a:rPr>
                  <a:t>The </a:t>
                </a:r>
                <a:r>
                  <a:rPr lang="en-GB" sz="1800" dirty="0">
                    <a:solidFill>
                      <a:srgbClr val="212121"/>
                    </a:solidFill>
                    <a:effectLst/>
                    <a:latin typeface="TheSans UHH" panose="020B0604020202020204" charset="0"/>
                  </a:rPr>
                  <a:t>goal is to compute this posterior for the data, which we could express using Bayes’ rule as</a:t>
                </a:r>
              </a:p>
              <a:p>
                <a:pPr marL="285750" indent="-285750">
                  <a:buFont typeface="Wingdings" panose="05000000000000000000" pitchFamily="2" charset="2"/>
                  <a:buChar char="§"/>
                </a:pPr>
                <a:endParaRPr lang="en-GB" sz="1800" dirty="0">
                  <a:solidFill>
                    <a:srgbClr val="212121"/>
                  </a:solidFill>
                  <a:latin typeface="TheSans UHH" panose="020B0604020202020204" charset="0"/>
                </a:endParaRPr>
              </a:p>
              <a:p>
                <a:pPr marL="285750" indent="-285750">
                  <a:buFont typeface="Wingdings" panose="05000000000000000000" pitchFamily="2" charset="2"/>
                  <a:buChar char="§"/>
                </a:pPr>
                <a:endParaRPr lang="en-GB" sz="1800" dirty="0">
                  <a:solidFill>
                    <a:srgbClr val="212121"/>
                  </a:solidFill>
                  <a:latin typeface="TheSans UHH" panose="020B0604020202020204" charset="0"/>
                </a:endParaRPr>
              </a:p>
              <a:p>
                <a:pPr marL="342900" indent="-342900">
                  <a:buFont typeface="Wingdings" panose="05000000000000000000" pitchFamily="2" charset="2"/>
                  <a:buChar char="§"/>
                </a:pPr>
                <a:r>
                  <a:rPr lang="en-GB" sz="1800" dirty="0">
                    <a:solidFill>
                      <a:srgbClr val="212121"/>
                    </a:solidFill>
                    <a:effectLst/>
                    <a:latin typeface="TheSans UHH" panose="020B0604020202020204" charset="0"/>
                  </a:rPr>
                  <a:t>But… </a:t>
                </a:r>
                <a14:m>
                  <m:oMath xmlns:m="http://schemas.openxmlformats.org/officeDocument/2006/math">
                    <m:r>
                      <a:rPr lang="en-GB" sz="1800" i="1" dirty="0" smtClean="0">
                        <a:solidFill>
                          <a:srgbClr val="212121"/>
                        </a:solidFill>
                        <a:effectLst/>
                        <a:latin typeface="Cambria Math" panose="02040503050406030204" pitchFamily="18" charset="0"/>
                      </a:rPr>
                      <m:t>𝑝</m:t>
                    </m:r>
                    <m:r>
                      <a:rPr lang="en-GB" sz="1800" i="1" dirty="0" smtClean="0">
                        <a:solidFill>
                          <a:srgbClr val="212121"/>
                        </a:solidFill>
                        <a:effectLst/>
                        <a:latin typeface="Cambria Math" panose="02040503050406030204" pitchFamily="18" charset="0"/>
                      </a:rPr>
                      <m:t>(</m:t>
                    </m:r>
                    <m:r>
                      <a:rPr lang="en-GB" sz="1800" i="1" dirty="0" smtClean="0">
                        <a:solidFill>
                          <a:srgbClr val="212121"/>
                        </a:solidFill>
                        <a:effectLst/>
                        <a:latin typeface="Cambria Math" panose="02040503050406030204" pitchFamily="18" charset="0"/>
                      </a:rPr>
                      <m:t>𝑥</m:t>
                    </m:r>
                    <m:r>
                      <a:rPr lang="en-GB" sz="1800" i="1" dirty="0" smtClean="0">
                        <a:solidFill>
                          <a:srgbClr val="212121"/>
                        </a:solidFill>
                        <a:effectLst/>
                        <a:latin typeface="Cambria Math" panose="02040503050406030204" pitchFamily="18" charset="0"/>
                      </a:rPr>
                      <m:t>)</m:t>
                    </m:r>
                  </m:oMath>
                </a14:m>
                <a:r>
                  <a:rPr lang="en-GB" sz="1800" dirty="0">
                    <a:solidFill>
                      <a:srgbClr val="212121"/>
                    </a:solidFill>
                    <a:effectLst/>
                    <a:latin typeface="TheSans UHH" panose="020B0604020202020204" charset="0"/>
                  </a:rPr>
                  <a:t> is computationally intractable, so this does not work directly</a:t>
                </a:r>
              </a:p>
              <a:p>
                <a:pPr marL="342900" indent="-342900">
                  <a:buFont typeface="Wingdings" panose="05000000000000000000" pitchFamily="2" charset="2"/>
                  <a:buChar char="§"/>
                </a:pPr>
                <a:r>
                  <a:rPr lang="en-GB" sz="1800" dirty="0">
                    <a:solidFill>
                      <a:srgbClr val="212121"/>
                    </a:solidFill>
                    <a:effectLst/>
                    <a:latin typeface="TheSans UHH" panose="020B0604020202020204" charset="0"/>
                  </a:rPr>
                  <a:t>Need approximation</a:t>
                </a:r>
              </a:p>
              <a:p>
                <a:pPr marL="285750" indent="-285750">
                  <a:buFont typeface="Wingdings" panose="05000000000000000000" pitchFamily="2" charset="2"/>
                  <a:buChar char="§"/>
                </a:pPr>
                <a:endParaRPr lang="en-IN" sz="1800" dirty="0">
                  <a:latin typeface="TheSans UHH" panose="020B0604020202020204" charset="0"/>
                </a:endParaRPr>
              </a:p>
            </p:txBody>
          </p:sp>
        </mc:Choice>
        <mc:Fallback xmlns="">
          <p:sp>
            <p:nvSpPr>
              <p:cNvPr id="3" name="Text Placeholder 2">
                <a:extLst>
                  <a:ext uri="{FF2B5EF4-FFF2-40B4-BE49-F238E27FC236}">
                    <a16:creationId xmlns:a16="http://schemas.microsoft.com/office/drawing/2014/main" id="{EA4F3FA7-6068-BB29-9D26-D4952E9099DB}"/>
                  </a:ext>
                </a:extLst>
              </p:cNvPr>
              <p:cNvSpPr>
                <a:spLocks noGrp="1" noRot="1" noChangeAspect="1" noMove="1" noResize="1" noEditPoints="1" noAdjustHandles="1" noChangeArrowheads="1" noChangeShapeType="1" noTextEdit="1"/>
              </p:cNvSpPr>
              <p:nvPr>
                <p:ph type="body" sz="quarter" idx="14"/>
              </p:nvPr>
            </p:nvSpPr>
            <p:spPr>
              <a:blipFill>
                <a:blip r:embed="rId2"/>
                <a:stretch>
                  <a:fillRect l="-286" t="-1483"/>
                </a:stretch>
              </a:blipFill>
            </p:spPr>
            <p:txBody>
              <a:bodyPr/>
              <a:lstStyle/>
              <a:p>
                <a:r>
                  <a:rPr lang="en-US">
                    <a:noFill/>
                  </a:rPr>
                  <a:t> </a:t>
                </a:r>
              </a:p>
            </p:txBody>
          </p:sp>
        </mc:Fallback>
      </mc:AlternateContent>
      <p:sp>
        <p:nvSpPr>
          <p:cNvPr id="4" name="Date Placeholder 3">
            <a:extLst>
              <a:ext uri="{FF2B5EF4-FFF2-40B4-BE49-F238E27FC236}">
                <a16:creationId xmlns:a16="http://schemas.microsoft.com/office/drawing/2014/main" id="{E34F12C8-E41D-9CD8-0E0E-30C9F2B93E87}"/>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B01C2BC3-EF53-B3B2-6602-1CB19ED2BB9F}"/>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11</a:t>
            </a:fld>
            <a:endParaRPr lang="de-DE" dirty="0">
              <a:latin typeface="TheSans UHH" panose="020B0604020202020204" charset="0"/>
            </a:endParaRPr>
          </a:p>
        </p:txBody>
      </p:sp>
      <p:pic>
        <p:nvPicPr>
          <p:cNvPr id="7" name="Picture 6">
            <a:extLst>
              <a:ext uri="{FF2B5EF4-FFF2-40B4-BE49-F238E27FC236}">
                <a16:creationId xmlns:a16="http://schemas.microsoft.com/office/drawing/2014/main" id="{1DFDDB06-B261-E0CE-2963-6D7B341E0400}"/>
              </a:ext>
            </a:extLst>
          </p:cNvPr>
          <p:cNvPicPr>
            <a:picLocks noChangeAspect="1"/>
          </p:cNvPicPr>
          <p:nvPr/>
        </p:nvPicPr>
        <p:blipFill>
          <a:blip r:embed="rId3"/>
          <a:stretch>
            <a:fillRect/>
          </a:stretch>
        </p:blipFill>
        <p:spPr>
          <a:xfrm>
            <a:off x="2759224" y="3219822"/>
            <a:ext cx="2364110" cy="672311"/>
          </a:xfrm>
          <a:prstGeom prst="rect">
            <a:avLst/>
          </a:prstGeom>
        </p:spPr>
      </p:pic>
      <p:sp>
        <p:nvSpPr>
          <p:cNvPr id="9" name="TextBox 8">
            <a:extLst>
              <a:ext uri="{FF2B5EF4-FFF2-40B4-BE49-F238E27FC236}">
                <a16:creationId xmlns:a16="http://schemas.microsoft.com/office/drawing/2014/main" id="{1E06EB37-4CAD-A8E4-F53F-3976723DB048}"/>
              </a:ext>
            </a:extLst>
          </p:cNvPr>
          <p:cNvSpPr txBox="1"/>
          <p:nvPr/>
        </p:nvSpPr>
        <p:spPr>
          <a:xfrm>
            <a:off x="1439532" y="4767263"/>
            <a:ext cx="6084168" cy="307777"/>
          </a:xfrm>
          <a:prstGeom prst="rect">
            <a:avLst/>
          </a:prstGeom>
          <a:noFill/>
        </p:spPr>
        <p:txBody>
          <a:bodyPr wrap="square">
            <a:spAutoFit/>
          </a:bodyPr>
          <a:lstStyle/>
          <a:p>
            <a:pPr algn="ctr"/>
            <a:r>
              <a:rPr lang="en-GB" sz="1400" b="1" dirty="0">
                <a:effectLst/>
                <a:latin typeface="TheSans UHH" panose="020B0604020202020204" charset="0"/>
              </a:rPr>
              <a:t>Understanding VQ-VAE (DALL-E Explained Pt. 1)). Charlie Snell </a:t>
            </a:r>
            <a:endParaRPr lang="en-GB" sz="1400" dirty="0">
              <a:effectLst/>
              <a:latin typeface="TheSans UHH" panose="020B0604020202020204" charset="0"/>
            </a:endParaRPr>
          </a:p>
        </p:txBody>
      </p:sp>
    </p:spTree>
    <p:extLst>
      <p:ext uri="{BB962C8B-B14F-4D97-AF65-F5344CB8AC3E}">
        <p14:creationId xmlns:p14="http://schemas.microsoft.com/office/powerpoint/2010/main" val="2540246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94F95-2430-B3F5-C03D-F0C34E3E0CFF}"/>
              </a:ext>
            </a:extLst>
          </p:cNvPr>
          <p:cNvSpPr>
            <a:spLocks noGrp="1"/>
          </p:cNvSpPr>
          <p:nvPr>
            <p:ph type="title"/>
          </p:nvPr>
        </p:nvSpPr>
        <p:spPr/>
        <p:txBody>
          <a:bodyPr/>
          <a:lstStyle/>
          <a:p>
            <a:r>
              <a:rPr lang="en-GB" sz="2400" spc="5" dirty="0">
                <a:latin typeface="TheSans UHH" panose="020B0604020202020204" charset="0"/>
              </a:rPr>
              <a:t>Related </a:t>
            </a:r>
            <a:r>
              <a:rPr lang="en-GB" sz="2400" spc="-5" dirty="0">
                <a:latin typeface="TheSans UHH" panose="020B0604020202020204" charset="0"/>
              </a:rPr>
              <a:t>Work </a:t>
            </a:r>
            <a:r>
              <a:rPr lang="en-GB" sz="2400" spc="5" dirty="0">
                <a:latin typeface="TheSans UHH" panose="020B0604020202020204" charset="0"/>
              </a:rPr>
              <a:t>-</a:t>
            </a:r>
            <a:r>
              <a:rPr lang="en-GB" sz="2400" spc="-220" dirty="0">
                <a:latin typeface="TheSans UHH" panose="020B0604020202020204" charset="0"/>
              </a:rPr>
              <a:t> </a:t>
            </a:r>
            <a:r>
              <a:rPr lang="en-GB" sz="2400" spc="-15" dirty="0">
                <a:latin typeface="TheSans UHH" panose="020B0604020202020204" charset="0"/>
              </a:rPr>
              <a:t>Variational </a:t>
            </a:r>
            <a:r>
              <a:rPr lang="en-GB" sz="2400" spc="5" dirty="0">
                <a:latin typeface="TheSans UHH" panose="020B0604020202020204" charset="0"/>
              </a:rPr>
              <a:t>Autoencoder</a:t>
            </a:r>
            <a:endParaRPr lang="en-IN" sz="2400" dirty="0">
              <a:latin typeface="TheSans UHH" panose="020B0604020202020204" charset="0"/>
            </a:endParaRPr>
          </a:p>
        </p:txBody>
      </p:sp>
      <p:sp>
        <p:nvSpPr>
          <p:cNvPr id="3" name="Textplatzhalter 2">
            <a:extLst>
              <a:ext uri="{FF2B5EF4-FFF2-40B4-BE49-F238E27FC236}">
                <a16:creationId xmlns:a16="http://schemas.microsoft.com/office/drawing/2014/main" id="{CD61B42B-C653-4075-ADB4-1A5D2CFF1DE6}"/>
              </a:ext>
            </a:extLst>
          </p:cNvPr>
          <p:cNvSpPr>
            <a:spLocks noGrp="1"/>
          </p:cNvSpPr>
          <p:nvPr>
            <p:ph type="body" sz="quarter" idx="14"/>
          </p:nvPr>
        </p:nvSpPr>
        <p:spPr/>
        <p:txBody>
          <a:bodyPr/>
          <a:lstStyle/>
          <a:p>
            <a:r>
              <a:rPr lang="en-GB" dirty="0">
                <a:solidFill>
                  <a:srgbClr val="212121"/>
                </a:solidFill>
                <a:latin typeface="TheSans UHH" panose="020B0604020202020204" charset="0"/>
              </a:rPr>
              <a:t>Restrict approximation of the posterior to a specific family of distributions: independent gaussians. Call this approximated distribution </a:t>
            </a:r>
            <a:r>
              <a:rPr lang="en-GB" i="1" dirty="0">
                <a:solidFill>
                  <a:srgbClr val="212121"/>
                </a:solidFill>
                <a:latin typeface="TheSans UHH" panose="020B0604020202020204" charset="0"/>
              </a:rPr>
              <a:t>q</a:t>
            </a:r>
            <a:r>
              <a:rPr lang="en-GB" dirty="0">
                <a:solidFill>
                  <a:srgbClr val="212121"/>
                </a:solidFill>
                <a:latin typeface="TheSans UHH" panose="020B0604020202020204" charset="0"/>
              </a:rPr>
              <a:t>(</a:t>
            </a:r>
            <a:r>
              <a:rPr lang="en-GB" i="1" dirty="0" err="1">
                <a:solidFill>
                  <a:srgbClr val="212121"/>
                </a:solidFill>
                <a:latin typeface="TheSans UHH" panose="020B0604020202020204" charset="0"/>
              </a:rPr>
              <a:t>z</a:t>
            </a:r>
            <a:r>
              <a:rPr lang="en-GB" dirty="0" err="1">
                <a:solidFill>
                  <a:srgbClr val="212121"/>
                </a:solidFill>
                <a:latin typeface="TheSans UHH" panose="020B0604020202020204" charset="0"/>
                <a:cs typeface="AppleSymbols" panose="02000000000000000000" pitchFamily="2" charset="-79"/>
              </a:rPr>
              <a:t>∣</a:t>
            </a:r>
            <a:r>
              <a:rPr lang="en-GB" i="1" dirty="0" err="1">
                <a:solidFill>
                  <a:srgbClr val="212121"/>
                </a:solidFill>
                <a:latin typeface="TheSans UHH" panose="020B0604020202020204" charset="0"/>
              </a:rPr>
              <a:t>x</a:t>
            </a:r>
            <a:r>
              <a:rPr lang="en-GB" dirty="0">
                <a:solidFill>
                  <a:srgbClr val="212121"/>
                </a:solidFill>
                <a:latin typeface="TheSans UHH" panose="020B0604020202020204" charset="0"/>
              </a:rPr>
              <a:t>) </a:t>
            </a:r>
            <a:endParaRPr lang="en-GB" dirty="0">
              <a:latin typeface="TheSans UHH" panose="020B0604020202020204" charset="0"/>
            </a:endParaRPr>
          </a:p>
          <a:p>
            <a:endParaRPr lang="en-US" dirty="0"/>
          </a:p>
        </p:txBody>
      </p:sp>
      <p:sp>
        <p:nvSpPr>
          <p:cNvPr id="4" name="Date Placeholder 3">
            <a:extLst>
              <a:ext uri="{FF2B5EF4-FFF2-40B4-BE49-F238E27FC236}">
                <a16:creationId xmlns:a16="http://schemas.microsoft.com/office/drawing/2014/main" id="{A76F0C26-C983-678B-32C3-F402FD1E9600}"/>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C9E4A0CA-1ACB-8AA8-6FA2-F4FE25A2C93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12</a:t>
            </a:fld>
            <a:endParaRPr lang="de-DE" dirty="0">
              <a:latin typeface="TheSans UHH" panose="020B0604020202020204" charset="0"/>
            </a:endParaRPr>
          </a:p>
        </p:txBody>
      </p:sp>
      <p:pic>
        <p:nvPicPr>
          <p:cNvPr id="7" name="Picture 6">
            <a:extLst>
              <a:ext uri="{FF2B5EF4-FFF2-40B4-BE49-F238E27FC236}">
                <a16:creationId xmlns:a16="http://schemas.microsoft.com/office/drawing/2014/main" id="{505CD426-C02E-AB57-E38C-FE0D68870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50" y="2508040"/>
            <a:ext cx="3018086" cy="1341372"/>
          </a:xfrm>
          <a:prstGeom prst="rect">
            <a:avLst/>
          </a:prstGeom>
        </p:spPr>
      </p:pic>
      <p:sp>
        <p:nvSpPr>
          <p:cNvPr id="8" name="TextBox 7">
            <a:extLst>
              <a:ext uri="{FF2B5EF4-FFF2-40B4-BE49-F238E27FC236}">
                <a16:creationId xmlns:a16="http://schemas.microsoft.com/office/drawing/2014/main" id="{8876DBBC-BDF9-553E-B579-B4FCC70C4D14}"/>
              </a:ext>
            </a:extLst>
          </p:cNvPr>
          <p:cNvSpPr txBox="1"/>
          <p:nvPr/>
        </p:nvSpPr>
        <p:spPr>
          <a:xfrm>
            <a:off x="311399" y="3910872"/>
            <a:ext cx="2912977" cy="461665"/>
          </a:xfrm>
          <a:prstGeom prst="rect">
            <a:avLst/>
          </a:prstGeom>
          <a:noFill/>
        </p:spPr>
        <p:txBody>
          <a:bodyPr wrap="none" rtlCol="0">
            <a:spAutoFit/>
          </a:bodyPr>
          <a:lstStyle/>
          <a:p>
            <a:r>
              <a:rPr lang="en-DE" sz="2400" dirty="0">
                <a:latin typeface="TheSans UHH" panose="020B0604020202020204" charset="0"/>
              </a:rPr>
              <a:t>Derive loss function:</a:t>
            </a:r>
            <a:endParaRPr lang="en-DE" sz="3200" dirty="0">
              <a:latin typeface="TheSans UHH" panose="020B0604020202020204" charset="0"/>
            </a:endParaRPr>
          </a:p>
        </p:txBody>
      </p:sp>
      <p:pic>
        <p:nvPicPr>
          <p:cNvPr id="11" name="Picture 10">
            <a:extLst>
              <a:ext uri="{FF2B5EF4-FFF2-40B4-BE49-F238E27FC236}">
                <a16:creationId xmlns:a16="http://schemas.microsoft.com/office/drawing/2014/main" id="{349C5FDD-902D-0AA4-119A-737DCF4893EB}"/>
              </a:ext>
            </a:extLst>
          </p:cNvPr>
          <p:cNvPicPr>
            <a:picLocks noChangeAspect="1"/>
          </p:cNvPicPr>
          <p:nvPr/>
        </p:nvPicPr>
        <p:blipFill>
          <a:blip r:embed="rId4"/>
          <a:stretch>
            <a:fillRect/>
          </a:stretch>
        </p:blipFill>
        <p:spPr>
          <a:xfrm>
            <a:off x="3154008" y="3921594"/>
            <a:ext cx="3997188" cy="440219"/>
          </a:xfrm>
          <a:prstGeom prst="rect">
            <a:avLst/>
          </a:prstGeom>
        </p:spPr>
      </p:pic>
      <mc:AlternateContent xmlns:mc="http://schemas.openxmlformats.org/markup-compatibility/2006" xmlns:a14="http://schemas.microsoft.com/office/drawing/2010/main">
        <mc:Choice Requires="a14">
          <p:sp>
            <p:nvSpPr>
              <p:cNvPr id="12" name="Cloud Callout 8">
                <a:extLst>
                  <a:ext uri="{FF2B5EF4-FFF2-40B4-BE49-F238E27FC236}">
                    <a16:creationId xmlns:a16="http://schemas.microsoft.com/office/drawing/2014/main" id="{65A59C6E-6BD4-2235-5661-61AAE734FA13}"/>
                  </a:ext>
                </a:extLst>
              </p:cNvPr>
              <p:cNvSpPr/>
              <p:nvPr/>
            </p:nvSpPr>
            <p:spPr>
              <a:xfrm>
                <a:off x="6032373" y="2355726"/>
                <a:ext cx="3563533" cy="1322395"/>
              </a:xfrm>
              <a:prstGeom prst="cloudCallout">
                <a:avLst>
                  <a:gd name="adj1" fmla="val -28727"/>
                  <a:gd name="adj2" fmla="val 73891"/>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400" dirty="0">
                    <a:solidFill>
                      <a:srgbClr val="212121"/>
                    </a:solidFill>
                    <a:effectLst/>
                    <a:latin typeface="TheSans UHH" panose="020B0604020202020204" charset="0"/>
                  </a:rPr>
                  <a:t>VAE: Add a prior to the autoencoder latent space: Approximat</a:t>
                </a:r>
                <a:r>
                  <a:rPr lang="en-GB" sz="1400" dirty="0">
                    <a:solidFill>
                      <a:srgbClr val="212121"/>
                    </a:solidFill>
                    <a:latin typeface="TheSans UHH" panose="020B0604020202020204" charset="0"/>
                  </a:rPr>
                  <a:t>e </a:t>
                </a:r>
                <a14:m>
                  <m:oMath xmlns:m="http://schemas.openxmlformats.org/officeDocument/2006/math">
                    <m:r>
                      <a:rPr lang="en-GB" sz="1400" i="1" dirty="0" smtClean="0">
                        <a:solidFill>
                          <a:srgbClr val="212121"/>
                        </a:solidFill>
                        <a:latin typeface="Cambria Math" panose="02040503050406030204" pitchFamily="18" charset="0"/>
                      </a:rPr>
                      <m:t>𝑝</m:t>
                    </m:r>
                    <m:r>
                      <a:rPr lang="en-GB" sz="1400" i="1" dirty="0" smtClean="0">
                        <a:solidFill>
                          <a:srgbClr val="212121"/>
                        </a:solidFill>
                        <a:latin typeface="Cambria Math" panose="02040503050406030204" pitchFamily="18" charset="0"/>
                      </a:rPr>
                      <m:t>(</m:t>
                    </m:r>
                    <m:r>
                      <a:rPr lang="en-GB" sz="1400" i="1" dirty="0" smtClean="0">
                        <a:solidFill>
                          <a:srgbClr val="212121"/>
                        </a:solidFill>
                        <a:latin typeface="Cambria Math" panose="02040503050406030204" pitchFamily="18" charset="0"/>
                      </a:rPr>
                      <m:t>𝑧</m:t>
                    </m:r>
                    <m:r>
                      <a:rPr lang="en-GB" sz="1400" i="1" dirty="0" smtClean="0">
                        <a:solidFill>
                          <a:srgbClr val="212121"/>
                        </a:solidFill>
                        <a:latin typeface="Cambria Math" panose="02040503050406030204" pitchFamily="18" charset="0"/>
                      </a:rPr>
                      <m:t>)</m:t>
                    </m:r>
                  </m:oMath>
                </a14:m>
                <a:r>
                  <a:rPr lang="en-GB" sz="1400" dirty="0">
                    <a:solidFill>
                      <a:srgbClr val="212121"/>
                    </a:solidFill>
                    <a:latin typeface="TheSans UHH" panose="020B0604020202020204" charset="0"/>
                  </a:rPr>
                  <a:t> with </a:t>
                </a:r>
                <a14:m>
                  <m:oMath xmlns:m="http://schemas.openxmlformats.org/officeDocument/2006/math">
                    <m:r>
                      <a:rPr lang="en-GB" sz="1400" i="1" dirty="0" smtClean="0">
                        <a:solidFill>
                          <a:srgbClr val="212121"/>
                        </a:solidFill>
                        <a:latin typeface="Cambria Math" panose="02040503050406030204" pitchFamily="18" charset="0"/>
                      </a:rPr>
                      <m:t>𝑞</m:t>
                    </m:r>
                    <m:r>
                      <a:rPr lang="en-GB" sz="1400" i="1" dirty="0" smtClean="0">
                        <a:solidFill>
                          <a:srgbClr val="212121"/>
                        </a:solidFill>
                        <a:latin typeface="Cambria Math" panose="02040503050406030204" pitchFamily="18" charset="0"/>
                      </a:rPr>
                      <m:t>(</m:t>
                    </m:r>
                    <m:r>
                      <a:rPr lang="en-GB" sz="1400" i="1" dirty="0" err="1" smtClean="0">
                        <a:solidFill>
                          <a:srgbClr val="212121"/>
                        </a:solidFill>
                        <a:latin typeface="Cambria Math" panose="02040503050406030204" pitchFamily="18" charset="0"/>
                      </a:rPr>
                      <m:t>𝑧</m:t>
                    </m:r>
                    <m:r>
                      <a:rPr lang="en-GB" sz="1400" i="1" dirty="0" err="1" smtClean="0">
                        <a:solidFill>
                          <a:srgbClr val="212121"/>
                        </a:solidFill>
                        <a:latin typeface="Cambria Math" panose="02040503050406030204" pitchFamily="18" charset="0"/>
                      </a:rPr>
                      <m:t>|</m:t>
                    </m:r>
                    <m:r>
                      <a:rPr lang="en-GB" sz="1400" i="1" dirty="0" err="1" smtClean="0">
                        <a:solidFill>
                          <a:srgbClr val="212121"/>
                        </a:solidFill>
                        <a:latin typeface="Cambria Math" panose="02040503050406030204" pitchFamily="18" charset="0"/>
                      </a:rPr>
                      <m:t>𝑥</m:t>
                    </m:r>
                    <m:r>
                      <a:rPr lang="en-GB" sz="1400" i="1" dirty="0" smtClean="0">
                        <a:solidFill>
                          <a:srgbClr val="212121"/>
                        </a:solidFill>
                        <a:latin typeface="Cambria Math" panose="02040503050406030204" pitchFamily="18" charset="0"/>
                      </a:rPr>
                      <m:t>)</m:t>
                    </m:r>
                  </m:oMath>
                </a14:m>
                <a:endParaRPr lang="en-GB" sz="1400" dirty="0">
                  <a:effectLst/>
                  <a:latin typeface="TheSans UHH" panose="020B0604020202020204" charset="0"/>
                </a:endParaRPr>
              </a:p>
            </p:txBody>
          </p:sp>
        </mc:Choice>
        <mc:Fallback xmlns="">
          <p:sp>
            <p:nvSpPr>
              <p:cNvPr id="12" name="Cloud Callout 8">
                <a:extLst>
                  <a:ext uri="{FF2B5EF4-FFF2-40B4-BE49-F238E27FC236}">
                    <a16:creationId xmlns:a16="http://schemas.microsoft.com/office/drawing/2014/main" id="{65A59C6E-6BD4-2235-5661-61AAE734FA13}"/>
                  </a:ext>
                </a:extLst>
              </p:cNvPr>
              <p:cNvSpPr>
                <a:spLocks noRot="1" noChangeAspect="1" noMove="1" noResize="1" noEditPoints="1" noAdjustHandles="1" noChangeArrowheads="1" noChangeShapeType="1" noTextEdit="1"/>
              </p:cNvSpPr>
              <p:nvPr/>
            </p:nvSpPr>
            <p:spPr>
              <a:xfrm>
                <a:off x="6032373" y="2355726"/>
                <a:ext cx="3563533" cy="1322395"/>
              </a:xfrm>
              <a:prstGeom prst="cloudCallout">
                <a:avLst>
                  <a:gd name="adj1" fmla="val -28727"/>
                  <a:gd name="adj2" fmla="val 73891"/>
                </a:avLst>
              </a:prstGeom>
              <a:blipFill>
                <a:blip r:embed="rId5"/>
                <a:stretch>
                  <a:fillRect/>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DCE23625-8F99-FF18-E272-CAB72B9264CA}"/>
              </a:ext>
            </a:extLst>
          </p:cNvPr>
          <p:cNvSpPr txBox="1"/>
          <p:nvPr/>
        </p:nvSpPr>
        <p:spPr>
          <a:xfrm>
            <a:off x="1516571" y="4821898"/>
            <a:ext cx="6084168" cy="307777"/>
          </a:xfrm>
          <a:prstGeom prst="rect">
            <a:avLst/>
          </a:prstGeom>
          <a:noFill/>
        </p:spPr>
        <p:txBody>
          <a:bodyPr wrap="square">
            <a:spAutoFit/>
          </a:bodyPr>
          <a:lstStyle/>
          <a:p>
            <a:pPr algn="ctr"/>
            <a:r>
              <a:rPr lang="en-GB" sz="1400" b="1" dirty="0">
                <a:effectLst/>
                <a:latin typeface="TheSans UHH" panose="020B0604020202020204" charset="0"/>
              </a:rPr>
              <a:t>Understanding VQ-VAE (DALL-E Explained Pt. 1)). Charlie Snell </a:t>
            </a:r>
            <a:endParaRPr lang="en-GB" sz="1400" dirty="0">
              <a:effectLst/>
              <a:latin typeface="TheSans UHH" panose="020B0604020202020204" charset="0"/>
            </a:endParaRPr>
          </a:p>
        </p:txBody>
      </p:sp>
      <p:sp>
        <p:nvSpPr>
          <p:cNvPr id="10" name="Cloud Callout 11">
            <a:extLst>
              <a:ext uri="{FF2B5EF4-FFF2-40B4-BE49-F238E27FC236}">
                <a16:creationId xmlns:a16="http://schemas.microsoft.com/office/drawing/2014/main" id="{E1955C23-66F7-A60D-6ACB-76A1B4804ABD}"/>
              </a:ext>
            </a:extLst>
          </p:cNvPr>
          <p:cNvSpPr/>
          <p:nvPr/>
        </p:nvSpPr>
        <p:spPr>
          <a:xfrm>
            <a:off x="3451017" y="2454871"/>
            <a:ext cx="2472275" cy="1322395"/>
          </a:xfrm>
          <a:prstGeom prst="cloudCallout">
            <a:avLst>
              <a:gd name="adj1" fmla="val -47168"/>
              <a:gd name="adj2" fmla="val 63518"/>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sz="1400" dirty="0">
                <a:solidFill>
                  <a:schemeClr val="tx1"/>
                </a:solidFill>
                <a:latin typeface="TheSans UHH" panose="020B0604020202020204" charset="0"/>
              </a:rPr>
              <a:t>ELBO</a:t>
            </a:r>
            <a:br>
              <a:rPr lang="de-DE" sz="1400" dirty="0">
                <a:solidFill>
                  <a:schemeClr val="tx1"/>
                </a:solidFill>
                <a:latin typeface="TheSans UHH" panose="020B0604020202020204" charset="0"/>
              </a:rPr>
            </a:br>
            <a:r>
              <a:rPr lang="de-DE" sz="1400" dirty="0">
                <a:solidFill>
                  <a:schemeClr val="tx1"/>
                </a:solidFill>
                <a:latin typeface="TheSans UHH" panose="020B0604020202020204" charset="0"/>
              </a:rPr>
              <a:t>(See</a:t>
            </a:r>
            <a:r>
              <a:rPr lang="en-DE" sz="1400" dirty="0">
                <a:solidFill>
                  <a:schemeClr val="tx1"/>
                </a:solidFill>
                <a:latin typeface="TheSans UHH" panose="020B0604020202020204" charset="0"/>
              </a:rPr>
              <a:t> course on Probabilistic and Differential Programming</a:t>
            </a:r>
            <a:r>
              <a:rPr lang="de-DE" sz="1400" dirty="0">
                <a:solidFill>
                  <a:schemeClr val="tx1"/>
                </a:solidFill>
                <a:latin typeface="TheSans UHH" panose="020B0604020202020204" charset="0"/>
              </a:rPr>
              <a:t>)</a:t>
            </a:r>
            <a:endParaRPr lang="en-DE" sz="1400" dirty="0">
              <a:solidFill>
                <a:schemeClr val="tx1"/>
              </a:solidFill>
              <a:latin typeface="TheSans UHH" panose="020B0604020202020204" charset="0"/>
            </a:endParaRPr>
          </a:p>
        </p:txBody>
      </p:sp>
    </p:spTree>
    <p:extLst>
      <p:ext uri="{BB962C8B-B14F-4D97-AF65-F5344CB8AC3E}">
        <p14:creationId xmlns:p14="http://schemas.microsoft.com/office/powerpoint/2010/main" val="2058817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162C9-6258-4DFD-B6BF-926A4CC66104}"/>
              </a:ext>
            </a:extLst>
          </p:cNvPr>
          <p:cNvSpPr>
            <a:spLocks noGrp="1"/>
          </p:cNvSpPr>
          <p:nvPr>
            <p:ph type="title"/>
          </p:nvPr>
        </p:nvSpPr>
        <p:spPr/>
        <p:txBody>
          <a:bodyPr/>
          <a:lstStyle/>
          <a:p>
            <a:r>
              <a:rPr lang="en-DE" dirty="0"/>
              <a:t>KL-Divergence</a:t>
            </a:r>
            <a:endParaRPr lang="en-IN" dirty="0"/>
          </a:p>
        </p:txBody>
      </p:sp>
      <p:sp>
        <p:nvSpPr>
          <p:cNvPr id="3" name="Text Placeholder 2">
            <a:extLst>
              <a:ext uri="{FF2B5EF4-FFF2-40B4-BE49-F238E27FC236}">
                <a16:creationId xmlns:a16="http://schemas.microsoft.com/office/drawing/2014/main" id="{8795D2C0-1BD4-8517-79F8-AB3774321431}"/>
              </a:ext>
            </a:extLst>
          </p:cNvPr>
          <p:cNvSpPr>
            <a:spLocks noGrp="1"/>
          </p:cNvSpPr>
          <p:nvPr>
            <p:ph type="body" sz="quarter" idx="14"/>
          </p:nvPr>
        </p:nvSpPr>
        <p:spPr/>
        <p:txBody>
          <a:bodyPr/>
          <a:lstStyle/>
          <a:p>
            <a:pPr marL="342900" indent="-342900">
              <a:buFont typeface="Wingdings" panose="05000000000000000000" pitchFamily="2" charset="2"/>
              <a:buChar char="§"/>
            </a:pPr>
            <a:r>
              <a:rPr lang="en-GB" dirty="0"/>
              <a:t>From an information theory perspective, </a:t>
            </a:r>
          </a:p>
          <a:p>
            <a:pPr marL="342900" indent="-342900">
              <a:buFont typeface="Wingdings" panose="05000000000000000000" pitchFamily="2" charset="2"/>
              <a:buChar char="§"/>
            </a:pPr>
            <a:r>
              <a:rPr lang="en-GB" dirty="0"/>
              <a:t>… the </a:t>
            </a:r>
            <a:r>
              <a:rPr lang="en-GB" dirty="0" err="1"/>
              <a:t>Kullback-Leibler</a:t>
            </a:r>
            <a:r>
              <a:rPr lang="en-GB" dirty="0"/>
              <a:t> divergence indicates how much space per character is wasted on average </a:t>
            </a:r>
          </a:p>
          <a:p>
            <a:pPr marL="342900" indent="-342900">
              <a:buFont typeface="Wingdings" panose="05000000000000000000" pitchFamily="2" charset="2"/>
              <a:buChar char="§"/>
            </a:pPr>
            <a:r>
              <a:rPr lang="en-GB" dirty="0"/>
              <a:t>… when a character based on q-based coding is applied to an information source </a:t>
            </a:r>
          </a:p>
          <a:p>
            <a:pPr marL="342900" indent="-342900">
              <a:buFont typeface="Wingdings" panose="05000000000000000000" pitchFamily="2" charset="2"/>
              <a:buChar char="§"/>
            </a:pPr>
            <a:r>
              <a:rPr lang="en-GB" dirty="0"/>
              <a:t>… that follows the actual distribution p.</a:t>
            </a:r>
            <a:endParaRPr lang="en-DE" dirty="0"/>
          </a:p>
          <a:p>
            <a:pPr marL="342900" indent="-342900">
              <a:buFont typeface="Wingdings" panose="05000000000000000000" pitchFamily="2" charset="2"/>
              <a:buChar char="§"/>
            </a:pPr>
            <a:endParaRPr lang="en-IN" dirty="0"/>
          </a:p>
        </p:txBody>
      </p:sp>
      <p:sp>
        <p:nvSpPr>
          <p:cNvPr id="4" name="Date Placeholder 3">
            <a:extLst>
              <a:ext uri="{FF2B5EF4-FFF2-40B4-BE49-F238E27FC236}">
                <a16:creationId xmlns:a16="http://schemas.microsoft.com/office/drawing/2014/main" id="{85D1B906-FD47-6F5E-B7FE-A044A09EFF01}"/>
              </a:ext>
            </a:extLst>
          </p:cNvPr>
          <p:cNvSpPr>
            <a:spLocks noGrp="1"/>
          </p:cNvSpPr>
          <p:nvPr>
            <p:ph type="dt" sz="half" idx="15"/>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D05ED59F-F00B-F481-DED0-A34CF2792EF9}"/>
              </a:ext>
            </a:extLst>
          </p:cNvPr>
          <p:cNvSpPr>
            <a:spLocks noGrp="1"/>
          </p:cNvSpPr>
          <p:nvPr>
            <p:ph type="ftr" sz="quarter" idx="16"/>
          </p:nvPr>
        </p:nvSpPr>
        <p:spPr/>
        <p:txBody>
          <a:bodyPr/>
          <a:lstStyle/>
          <a:p>
            <a:r>
              <a:rPr lang="de-DE"/>
              <a:t>GenAI | Sylvia Melzer, Ralf Möller</a:t>
            </a:r>
          </a:p>
        </p:txBody>
      </p:sp>
      <p:sp>
        <p:nvSpPr>
          <p:cNvPr id="6" name="Slide Number Placeholder 5">
            <a:extLst>
              <a:ext uri="{FF2B5EF4-FFF2-40B4-BE49-F238E27FC236}">
                <a16:creationId xmlns:a16="http://schemas.microsoft.com/office/drawing/2014/main" id="{46DCE5E7-EA42-318D-4441-6B9425F86513}"/>
              </a:ext>
            </a:extLst>
          </p:cNvPr>
          <p:cNvSpPr>
            <a:spLocks noGrp="1"/>
          </p:cNvSpPr>
          <p:nvPr>
            <p:ph type="sldNum" sz="quarter" idx="17"/>
          </p:nvPr>
        </p:nvSpPr>
        <p:spPr/>
        <p:txBody>
          <a:bodyPr/>
          <a:lstStyle/>
          <a:p>
            <a:fld id="{3E01A2B2-10AD-754B-9B4C-E5B6FED423D0}" type="slidenum">
              <a:rPr lang="de-DE" smtClean="0"/>
              <a:pPr/>
              <a:t>13</a:t>
            </a:fld>
            <a:endParaRPr lang="de-DE" dirty="0"/>
          </a:p>
        </p:txBody>
      </p:sp>
      <p:pic>
        <p:nvPicPr>
          <p:cNvPr id="7" name="Picture 10">
            <a:extLst>
              <a:ext uri="{FF2B5EF4-FFF2-40B4-BE49-F238E27FC236}">
                <a16:creationId xmlns:a16="http://schemas.microsoft.com/office/drawing/2014/main" id="{68524178-EEC0-42F7-A918-F90B235A981A}"/>
              </a:ext>
            </a:extLst>
          </p:cNvPr>
          <p:cNvPicPr>
            <a:picLocks noChangeAspect="1"/>
          </p:cNvPicPr>
          <p:nvPr/>
        </p:nvPicPr>
        <p:blipFill>
          <a:blip r:embed="rId2"/>
          <a:stretch>
            <a:fillRect/>
          </a:stretch>
        </p:blipFill>
        <p:spPr>
          <a:xfrm>
            <a:off x="5004048" y="1131416"/>
            <a:ext cx="3997188" cy="440219"/>
          </a:xfrm>
          <a:prstGeom prst="rect">
            <a:avLst/>
          </a:prstGeom>
        </p:spPr>
      </p:pic>
    </p:spTree>
    <p:extLst>
      <p:ext uri="{BB962C8B-B14F-4D97-AF65-F5344CB8AC3E}">
        <p14:creationId xmlns:p14="http://schemas.microsoft.com/office/powerpoint/2010/main" val="3709413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41C36-C53C-4B89-8D3C-53AEDAC5FBF2}"/>
              </a:ext>
            </a:extLst>
          </p:cNvPr>
          <p:cNvSpPr>
            <a:spLocks noGrp="1"/>
          </p:cNvSpPr>
          <p:nvPr>
            <p:ph type="title"/>
          </p:nvPr>
        </p:nvSpPr>
        <p:spPr/>
        <p:txBody>
          <a:bodyPr/>
          <a:lstStyle/>
          <a:p>
            <a:pPr algn="ctr"/>
            <a:r>
              <a:rPr lang="de-DE" sz="2400" spc="-15" dirty="0">
                <a:solidFill>
                  <a:schemeClr val="tx1"/>
                </a:solidFill>
                <a:latin typeface="TheSans UHH" panose="020B0604020202020204" charset="0"/>
              </a:rPr>
              <a:t>Variational</a:t>
            </a:r>
            <a:r>
              <a:rPr lang="de-DE" sz="2400" spc="-204" dirty="0">
                <a:solidFill>
                  <a:schemeClr val="tx1"/>
                </a:solidFill>
                <a:latin typeface="TheSans UHH" panose="020B0604020202020204" charset="0"/>
              </a:rPr>
              <a:t> </a:t>
            </a:r>
            <a:r>
              <a:rPr lang="de-DE" sz="2400" spc="5" dirty="0">
                <a:solidFill>
                  <a:schemeClr val="tx1"/>
                </a:solidFill>
                <a:latin typeface="TheSans UHH" panose="020B0604020202020204" charset="0"/>
              </a:rPr>
              <a:t>Autoencoder as a Generator</a:t>
            </a:r>
            <a:endParaRPr lang="en-IN" sz="2400" dirty="0">
              <a:latin typeface="TheSans UHH" panose="020B0604020202020204" charset="0"/>
            </a:endParaRPr>
          </a:p>
        </p:txBody>
      </p:sp>
      <p:sp>
        <p:nvSpPr>
          <p:cNvPr id="4" name="Date Placeholder 3">
            <a:extLst>
              <a:ext uri="{FF2B5EF4-FFF2-40B4-BE49-F238E27FC236}">
                <a16:creationId xmlns:a16="http://schemas.microsoft.com/office/drawing/2014/main" id="{3943DF02-0446-4E29-90B8-A174FD8BCBC0}"/>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47FF9D97-4F58-0BA2-B5BE-A1957FA6F8CF}"/>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C451EFF6-4A2D-F80C-B007-1147071404DD}"/>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14</a:t>
            </a:fld>
            <a:endParaRPr lang="de-DE" dirty="0">
              <a:latin typeface="TheSans UHH" panose="020B0604020202020204" charset="0"/>
            </a:endParaRPr>
          </a:p>
        </p:txBody>
      </p:sp>
      <p:sp>
        <p:nvSpPr>
          <p:cNvPr id="10" name="object 3">
            <a:extLst>
              <a:ext uri="{FF2B5EF4-FFF2-40B4-BE49-F238E27FC236}">
                <a16:creationId xmlns:a16="http://schemas.microsoft.com/office/drawing/2014/main" id="{27C35945-AD29-8071-BBA9-BD059B9FA3B8}"/>
              </a:ext>
            </a:extLst>
          </p:cNvPr>
          <p:cNvSpPr/>
          <p:nvPr/>
        </p:nvSpPr>
        <p:spPr>
          <a:xfrm>
            <a:off x="1193344" y="1153688"/>
            <a:ext cx="6965276" cy="3680200"/>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1" name="object 4">
            <a:extLst>
              <a:ext uri="{FF2B5EF4-FFF2-40B4-BE49-F238E27FC236}">
                <a16:creationId xmlns:a16="http://schemas.microsoft.com/office/drawing/2014/main" id="{A29E5C80-A8BE-99EF-F0C7-45D5EC9799AE}"/>
              </a:ext>
            </a:extLst>
          </p:cNvPr>
          <p:cNvSpPr/>
          <p:nvPr/>
        </p:nvSpPr>
        <p:spPr>
          <a:xfrm>
            <a:off x="6326895" y="3437613"/>
            <a:ext cx="1657349" cy="1257299"/>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grpSp>
        <p:nvGrpSpPr>
          <p:cNvPr id="12" name="Group 11">
            <a:extLst>
              <a:ext uri="{FF2B5EF4-FFF2-40B4-BE49-F238E27FC236}">
                <a16:creationId xmlns:a16="http://schemas.microsoft.com/office/drawing/2014/main" id="{73847691-9169-FCED-0BFD-DFC86D0897A0}"/>
              </a:ext>
            </a:extLst>
          </p:cNvPr>
          <p:cNvGrpSpPr/>
          <p:nvPr/>
        </p:nvGrpSpPr>
        <p:grpSpPr>
          <a:xfrm>
            <a:off x="859570" y="1636859"/>
            <a:ext cx="2779048" cy="1800754"/>
            <a:chOff x="755576" y="2492896"/>
            <a:chExt cx="2779048" cy="1800754"/>
          </a:xfrm>
        </p:grpSpPr>
        <p:sp>
          <p:nvSpPr>
            <p:cNvPr id="13" name="Rectangle 12">
              <a:extLst>
                <a:ext uri="{FF2B5EF4-FFF2-40B4-BE49-F238E27FC236}">
                  <a16:creationId xmlns:a16="http://schemas.microsoft.com/office/drawing/2014/main" id="{227F080C-71BD-B6C8-DECB-98E8E0315B8D}"/>
                </a:ext>
              </a:extLst>
            </p:cNvPr>
            <p:cNvSpPr/>
            <p:nvPr/>
          </p:nvSpPr>
          <p:spPr>
            <a:xfrm>
              <a:off x="755576" y="2492896"/>
              <a:ext cx="936104" cy="180075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DE">
                <a:latin typeface="TheSans UHH" panose="020B0604020202020204" charset="0"/>
              </a:endParaRPr>
            </a:p>
          </p:txBody>
        </p:sp>
        <p:sp>
          <p:nvSpPr>
            <p:cNvPr id="14" name="Rectangle 13">
              <a:extLst>
                <a:ext uri="{FF2B5EF4-FFF2-40B4-BE49-F238E27FC236}">
                  <a16:creationId xmlns:a16="http://schemas.microsoft.com/office/drawing/2014/main" id="{AAA25FF0-07A7-F54D-8EA0-9622A23C0EF4}"/>
                </a:ext>
              </a:extLst>
            </p:cNvPr>
            <p:cNvSpPr/>
            <p:nvPr/>
          </p:nvSpPr>
          <p:spPr>
            <a:xfrm>
              <a:off x="1666112" y="2492896"/>
              <a:ext cx="1868512" cy="1584176"/>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DE">
                <a:latin typeface="TheSans UHH" panose="020B0604020202020204" charset="0"/>
              </a:endParaRPr>
            </a:p>
          </p:txBody>
        </p:sp>
        <p:sp>
          <p:nvSpPr>
            <p:cNvPr id="15" name="Rectangle 14">
              <a:extLst>
                <a:ext uri="{FF2B5EF4-FFF2-40B4-BE49-F238E27FC236}">
                  <a16:creationId xmlns:a16="http://schemas.microsoft.com/office/drawing/2014/main" id="{AC518470-6756-69D8-1278-42B4FC6F4A21}"/>
                </a:ext>
              </a:extLst>
            </p:cNvPr>
            <p:cNvSpPr/>
            <p:nvPr/>
          </p:nvSpPr>
          <p:spPr>
            <a:xfrm>
              <a:off x="1547664" y="3320988"/>
              <a:ext cx="708000" cy="87248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DE">
                <a:latin typeface="TheSans UHH" panose="020B0604020202020204" charset="0"/>
              </a:endParaRPr>
            </a:p>
          </p:txBody>
        </p:sp>
      </p:grpSp>
      <p:sp>
        <p:nvSpPr>
          <p:cNvPr id="7" name="Rechteck 6">
            <a:extLst>
              <a:ext uri="{FF2B5EF4-FFF2-40B4-BE49-F238E27FC236}">
                <a16:creationId xmlns:a16="http://schemas.microsoft.com/office/drawing/2014/main" id="{7ADF01AC-129E-40E6-A947-5977C2C817A5}"/>
              </a:ext>
            </a:extLst>
          </p:cNvPr>
          <p:cNvSpPr/>
          <p:nvPr/>
        </p:nvSpPr>
        <p:spPr>
          <a:xfrm>
            <a:off x="2389234" y="386803"/>
            <a:ext cx="4573496" cy="400110"/>
          </a:xfrm>
          <a:prstGeom prst="rect">
            <a:avLst/>
          </a:prstGeom>
        </p:spPr>
        <p:txBody>
          <a:bodyPr wrap="none">
            <a:spAutoFit/>
          </a:bodyPr>
          <a:lstStyle/>
          <a:p>
            <a:r>
              <a:rPr lang="de-DE" sz="2000" b="1" spc="-15" dirty="0" err="1">
                <a:latin typeface="TheSans UHH" panose="020B0502050302020203" pitchFamily="34" charset="0"/>
              </a:rPr>
              <a:t>Variational</a:t>
            </a:r>
            <a:r>
              <a:rPr lang="de-DE" sz="2000" b="1" spc="-204" dirty="0">
                <a:latin typeface="TheSans UHH" panose="020B0502050302020203" pitchFamily="34" charset="0"/>
              </a:rPr>
              <a:t> </a:t>
            </a:r>
            <a:r>
              <a:rPr lang="de-DE" sz="2000" b="1" spc="5" dirty="0">
                <a:latin typeface="TheSans UHH" panose="020B0502050302020203" pitchFamily="34" charset="0"/>
              </a:rPr>
              <a:t>Autoencoder </a:t>
            </a:r>
            <a:r>
              <a:rPr lang="de-DE" sz="2000" b="1" spc="5" dirty="0" err="1">
                <a:latin typeface="TheSans UHH" panose="020B0502050302020203" pitchFamily="34" charset="0"/>
              </a:rPr>
              <a:t>as</a:t>
            </a:r>
            <a:r>
              <a:rPr lang="de-DE" sz="2000" b="1" spc="5" dirty="0">
                <a:latin typeface="TheSans UHH" panose="020B0502050302020203" pitchFamily="34" charset="0"/>
              </a:rPr>
              <a:t> a Generator</a:t>
            </a:r>
            <a:endParaRPr lang="en-US" sz="2000" b="1" dirty="0">
              <a:latin typeface="TheSans UHH" panose="020B0502050302020203" pitchFamily="34" charset="0"/>
            </a:endParaRPr>
          </a:p>
        </p:txBody>
      </p:sp>
    </p:spTree>
    <p:extLst>
      <p:ext uri="{BB962C8B-B14F-4D97-AF65-F5344CB8AC3E}">
        <p14:creationId xmlns:p14="http://schemas.microsoft.com/office/powerpoint/2010/main" val="101261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496C3-97F6-7442-D3B5-15427F9E1018}"/>
              </a:ext>
            </a:extLst>
          </p:cNvPr>
          <p:cNvSpPr>
            <a:spLocks noGrp="1"/>
          </p:cNvSpPr>
          <p:nvPr>
            <p:ph type="title"/>
          </p:nvPr>
        </p:nvSpPr>
        <p:spPr>
          <a:xfrm>
            <a:off x="214768" y="1203598"/>
            <a:ext cx="8533695" cy="503882"/>
          </a:xfrm>
        </p:spPr>
        <p:txBody>
          <a:bodyPr/>
          <a:lstStyle/>
          <a:p>
            <a:r>
              <a:rPr lang="en-US" sz="2400" spc="5" dirty="0">
                <a:solidFill>
                  <a:schemeClr val="tx1"/>
                </a:solidFill>
                <a:latin typeface="TheSans UHH" panose="020B0604020202020204" charset="0"/>
              </a:rPr>
              <a:t>Related </a:t>
            </a:r>
            <a:r>
              <a:rPr lang="en-US" sz="2400" spc="-5" dirty="0">
                <a:solidFill>
                  <a:schemeClr val="tx1"/>
                </a:solidFill>
                <a:latin typeface="TheSans UHH" panose="020B0604020202020204" charset="0"/>
              </a:rPr>
              <a:t>Work </a:t>
            </a:r>
            <a:r>
              <a:rPr lang="en-US" sz="2400" spc="5" dirty="0">
                <a:solidFill>
                  <a:schemeClr val="tx1"/>
                </a:solidFill>
                <a:latin typeface="TheSans UHH" panose="020B0604020202020204" charset="0"/>
              </a:rPr>
              <a:t>- Autoencoder vs.</a:t>
            </a:r>
            <a:r>
              <a:rPr lang="en-US" sz="2400" spc="-220" dirty="0">
                <a:solidFill>
                  <a:schemeClr val="tx1"/>
                </a:solidFill>
                <a:latin typeface="TheSans UHH" panose="020B0604020202020204" charset="0"/>
              </a:rPr>
              <a:t> </a:t>
            </a:r>
            <a:r>
              <a:rPr lang="en-US" sz="2400" spc="-55" dirty="0">
                <a:solidFill>
                  <a:schemeClr val="tx1"/>
                </a:solidFill>
                <a:latin typeface="TheSans UHH" panose="020B0604020202020204" charset="0"/>
              </a:rPr>
              <a:t>VAE</a:t>
            </a:r>
            <a:endParaRPr lang="en-IN" sz="2400" dirty="0">
              <a:latin typeface="TheSans UHH" panose="020B0604020202020204" charset="0"/>
            </a:endParaRPr>
          </a:p>
        </p:txBody>
      </p:sp>
      <p:sp>
        <p:nvSpPr>
          <p:cNvPr id="4" name="Date Placeholder 3">
            <a:extLst>
              <a:ext uri="{FF2B5EF4-FFF2-40B4-BE49-F238E27FC236}">
                <a16:creationId xmlns:a16="http://schemas.microsoft.com/office/drawing/2014/main" id="{87465462-04C5-AFFE-0FD6-0DBBFD5A11D5}"/>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D38D81AD-349B-1433-43D0-0470C7250DFA}"/>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FF94570E-2850-3265-CE22-9C1AC76A5D62}"/>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15</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BD278BBF-068F-3C21-03B0-A80A02E47DDE}"/>
              </a:ext>
            </a:extLst>
          </p:cNvPr>
          <p:cNvSpPr/>
          <p:nvPr/>
        </p:nvSpPr>
        <p:spPr>
          <a:xfrm>
            <a:off x="323850" y="1672243"/>
            <a:ext cx="6840438" cy="3095020"/>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1211391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C32B4-B810-06BE-9FF3-17DA03EB78BB}"/>
              </a:ext>
            </a:extLst>
          </p:cNvPr>
          <p:cNvSpPr>
            <a:spLocks noGrp="1"/>
          </p:cNvSpPr>
          <p:nvPr>
            <p:ph type="title"/>
          </p:nvPr>
        </p:nvSpPr>
        <p:spPr/>
        <p:txBody>
          <a:bodyPr/>
          <a:lstStyle/>
          <a:p>
            <a:r>
              <a:rPr lang="de-DE" sz="2400" spc="-15" dirty="0">
                <a:solidFill>
                  <a:schemeClr val="tx1"/>
                </a:solidFill>
                <a:latin typeface="TheSans UHH" panose="020B0604020202020204" charset="0"/>
              </a:rPr>
              <a:t>Variational</a:t>
            </a:r>
            <a:r>
              <a:rPr lang="de-DE" sz="2400" spc="-204" dirty="0">
                <a:solidFill>
                  <a:schemeClr val="tx1"/>
                </a:solidFill>
                <a:latin typeface="TheSans UHH" panose="020B0604020202020204" charset="0"/>
              </a:rPr>
              <a:t> </a:t>
            </a:r>
            <a:r>
              <a:rPr lang="de-DE" sz="2400" spc="5" dirty="0">
                <a:solidFill>
                  <a:schemeClr val="tx1"/>
                </a:solidFill>
                <a:latin typeface="TheSans UHH" panose="020B0604020202020204" charset="0"/>
              </a:rPr>
              <a:t>Autoencoder as a Generator</a:t>
            </a:r>
            <a:endParaRPr lang="en-IN" sz="2400" dirty="0">
              <a:latin typeface="TheSans UHH" panose="020B0604020202020204" charset="0"/>
            </a:endParaRPr>
          </a:p>
        </p:txBody>
      </p:sp>
      <p:sp>
        <p:nvSpPr>
          <p:cNvPr id="4" name="Date Placeholder 3">
            <a:extLst>
              <a:ext uri="{FF2B5EF4-FFF2-40B4-BE49-F238E27FC236}">
                <a16:creationId xmlns:a16="http://schemas.microsoft.com/office/drawing/2014/main" id="{DB111875-1249-6DA6-C08A-5607187BE26E}"/>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D7A316B-4937-1BE3-C67B-78E844D0C181}"/>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DA7114A2-BE76-E022-3C37-B50661430ED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16</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70A76CAA-6C08-369C-D7B6-3A9A8A162541}"/>
              </a:ext>
            </a:extLst>
          </p:cNvPr>
          <p:cNvSpPr/>
          <p:nvPr/>
        </p:nvSpPr>
        <p:spPr>
          <a:xfrm>
            <a:off x="1025837" y="1769577"/>
            <a:ext cx="6911555" cy="2880320"/>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1268426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789EB-6F3C-01E3-1EA4-93265A17C22D}"/>
              </a:ext>
            </a:extLst>
          </p:cNvPr>
          <p:cNvSpPr>
            <a:spLocks noGrp="1"/>
          </p:cNvSpPr>
          <p:nvPr>
            <p:ph type="title"/>
          </p:nvPr>
        </p:nvSpPr>
        <p:spPr/>
        <p:txBody>
          <a:bodyPr/>
          <a:lstStyle/>
          <a:p>
            <a:r>
              <a:rPr lang="de-DE" sz="2400" spc="-15" dirty="0">
                <a:solidFill>
                  <a:schemeClr val="tx1"/>
                </a:solidFill>
                <a:latin typeface="TheSans UHH" panose="020B0604020202020204" charset="0"/>
              </a:rPr>
              <a:t>Variational</a:t>
            </a:r>
            <a:r>
              <a:rPr lang="de-DE" sz="2400" spc="-204" dirty="0">
                <a:solidFill>
                  <a:schemeClr val="tx1"/>
                </a:solidFill>
                <a:latin typeface="TheSans UHH" panose="020B0604020202020204" charset="0"/>
              </a:rPr>
              <a:t> </a:t>
            </a:r>
            <a:r>
              <a:rPr lang="de-DE" sz="2400" spc="5" dirty="0">
                <a:solidFill>
                  <a:schemeClr val="tx1"/>
                </a:solidFill>
                <a:latin typeface="TheSans UHH" panose="020B0604020202020204" charset="0"/>
              </a:rPr>
              <a:t>Autoencoder as a Generator</a:t>
            </a:r>
            <a:endParaRPr lang="en-IN" sz="2400" dirty="0">
              <a:latin typeface="TheSans UHH" panose="020B0604020202020204" charset="0"/>
            </a:endParaRPr>
          </a:p>
        </p:txBody>
      </p:sp>
      <p:sp>
        <p:nvSpPr>
          <p:cNvPr id="4" name="Date Placeholder 3">
            <a:extLst>
              <a:ext uri="{FF2B5EF4-FFF2-40B4-BE49-F238E27FC236}">
                <a16:creationId xmlns:a16="http://schemas.microsoft.com/office/drawing/2014/main" id="{0F4E5AFE-5748-5CD5-4853-51695A99DFA7}"/>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2F6778C-3904-265A-3C0A-9AD2B55BBADA}"/>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C84623F4-16D9-4C3E-022B-272CC3C35105}"/>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17</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CC7C161B-C9FC-36A6-4463-48915AA7BD74}"/>
              </a:ext>
            </a:extLst>
          </p:cNvPr>
          <p:cNvSpPr/>
          <p:nvPr/>
        </p:nvSpPr>
        <p:spPr>
          <a:xfrm>
            <a:off x="1187623" y="1786049"/>
            <a:ext cx="6804757" cy="2880320"/>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4107031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61D5E-C753-7295-8E39-36D76819D815}"/>
              </a:ext>
            </a:extLst>
          </p:cNvPr>
          <p:cNvSpPr>
            <a:spLocks noGrp="1"/>
          </p:cNvSpPr>
          <p:nvPr>
            <p:ph type="title"/>
          </p:nvPr>
        </p:nvSpPr>
        <p:spPr/>
        <p:txBody>
          <a:bodyPr/>
          <a:lstStyle/>
          <a:p>
            <a:r>
              <a:rPr lang="en-IN" sz="2800" spc="5" dirty="0">
                <a:solidFill>
                  <a:schemeClr val="tx1"/>
                </a:solidFill>
                <a:latin typeface="TheSans UHH" panose="020B0604020202020204" charset="0"/>
              </a:rPr>
              <a:t>Related </a:t>
            </a:r>
            <a:r>
              <a:rPr lang="en-IN" sz="2800" spc="-5" dirty="0">
                <a:solidFill>
                  <a:schemeClr val="tx1"/>
                </a:solidFill>
                <a:latin typeface="TheSans UHH" panose="020B0604020202020204" charset="0"/>
              </a:rPr>
              <a:t>Work </a:t>
            </a:r>
            <a:r>
              <a:rPr lang="en-IN" sz="2800" spc="5" dirty="0">
                <a:solidFill>
                  <a:schemeClr val="tx1"/>
                </a:solidFill>
                <a:latin typeface="TheSans UHH" panose="020B0604020202020204" charset="0"/>
              </a:rPr>
              <a:t>-</a:t>
            </a:r>
            <a:r>
              <a:rPr lang="en-IN" sz="2800" spc="-75" dirty="0">
                <a:solidFill>
                  <a:schemeClr val="tx1"/>
                </a:solidFill>
                <a:latin typeface="TheSans UHH" panose="020B0604020202020204" charset="0"/>
              </a:rPr>
              <a:t> </a:t>
            </a:r>
            <a:r>
              <a:rPr lang="en-IN" sz="2800" spc="-25" dirty="0">
                <a:solidFill>
                  <a:schemeClr val="tx1"/>
                </a:solidFill>
                <a:latin typeface="TheSans UHH" panose="020B0604020202020204" charset="0"/>
              </a:rPr>
              <a:t>VQ-VAE</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357E522-C897-76B2-6794-604A037C81B0}"/>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2B7F3F03-3084-1A6E-B2FE-3C9F6BCF51D7}"/>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18</a:t>
            </a:fld>
            <a:endParaRPr lang="de-DE" dirty="0">
              <a:latin typeface="TheSans UHH" panose="020B0604020202020204" charset="0"/>
            </a:endParaRPr>
          </a:p>
        </p:txBody>
      </p:sp>
      <p:pic>
        <p:nvPicPr>
          <p:cNvPr id="11" name="Grafik 10">
            <a:extLst>
              <a:ext uri="{FF2B5EF4-FFF2-40B4-BE49-F238E27FC236}">
                <a16:creationId xmlns:a16="http://schemas.microsoft.com/office/drawing/2014/main" id="{1B07A5AF-B533-46F8-A7EF-128D1D951827}"/>
              </a:ext>
            </a:extLst>
          </p:cNvPr>
          <p:cNvPicPr>
            <a:picLocks noChangeAspect="1"/>
          </p:cNvPicPr>
          <p:nvPr/>
        </p:nvPicPr>
        <p:blipFill rotWithShape="1">
          <a:blip r:embed="rId3"/>
          <a:srcRect b="19120"/>
          <a:stretch/>
        </p:blipFill>
        <p:spPr>
          <a:xfrm>
            <a:off x="323850" y="1888169"/>
            <a:ext cx="7957537" cy="2739341"/>
          </a:xfrm>
          <a:prstGeom prst="rect">
            <a:avLst/>
          </a:prstGeom>
        </p:spPr>
      </p:pic>
      <p:sp>
        <p:nvSpPr>
          <p:cNvPr id="8" name="Cloud Callout 5">
            <a:extLst>
              <a:ext uri="{FF2B5EF4-FFF2-40B4-BE49-F238E27FC236}">
                <a16:creationId xmlns:a16="http://schemas.microsoft.com/office/drawing/2014/main" id="{F1999FFB-04F3-19CA-1D7F-F4BD498FBD76}"/>
              </a:ext>
            </a:extLst>
          </p:cNvPr>
          <p:cNvSpPr/>
          <p:nvPr/>
        </p:nvSpPr>
        <p:spPr>
          <a:xfrm>
            <a:off x="4932040" y="380148"/>
            <a:ext cx="2798947" cy="1105542"/>
          </a:xfrm>
          <a:prstGeom prst="cloudCallout">
            <a:avLst>
              <a:gd name="adj1" fmla="val -42503"/>
              <a:gd name="adj2" fmla="val 92782"/>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sz="1400" dirty="0">
                <a:solidFill>
                  <a:schemeClr val="tx1"/>
                </a:solidFill>
                <a:latin typeface="TheSans UHH" panose="020B0604020202020204" charset="0"/>
              </a:rPr>
              <a:t>Want discrete latent space?</a:t>
            </a:r>
          </a:p>
          <a:p>
            <a:pPr algn="ctr"/>
            <a:r>
              <a:rPr lang="en-DE" sz="1400" dirty="0">
                <a:solidFill>
                  <a:schemeClr val="tx1"/>
                </a:solidFill>
                <a:latin typeface="TheSans UHH" panose="020B0604020202020204" charset="0"/>
              </a:rPr>
              <a:t>Vector Quantized VAE</a:t>
            </a:r>
          </a:p>
        </p:txBody>
      </p:sp>
      <p:sp>
        <p:nvSpPr>
          <p:cNvPr id="12" name="object 4">
            <a:extLst>
              <a:ext uri="{FF2B5EF4-FFF2-40B4-BE49-F238E27FC236}">
                <a16:creationId xmlns:a16="http://schemas.microsoft.com/office/drawing/2014/main" id="{FEEE9C66-F348-491B-856B-FD8B7D3CB50D}"/>
              </a:ext>
            </a:extLst>
          </p:cNvPr>
          <p:cNvSpPr/>
          <p:nvPr/>
        </p:nvSpPr>
        <p:spPr>
          <a:xfrm>
            <a:off x="1073475" y="2403190"/>
            <a:ext cx="726699" cy="740655"/>
          </a:xfrm>
          <a:prstGeom prst="rect">
            <a:avLst/>
          </a:prstGeom>
          <a:blipFill>
            <a:blip r:embed="rId4" cstate="print"/>
            <a:stretch>
              <a:fillRect/>
            </a:stretch>
          </a:blipFill>
        </p:spPr>
        <p:txBody>
          <a:bodyPr wrap="square" lIns="0" tIns="0" rIns="0" bIns="0" rtlCol="0"/>
          <a:lstStyle/>
          <a:p>
            <a:endParaRPr/>
          </a:p>
        </p:txBody>
      </p:sp>
      <p:sp>
        <p:nvSpPr>
          <p:cNvPr id="13" name="object 5">
            <a:extLst>
              <a:ext uri="{FF2B5EF4-FFF2-40B4-BE49-F238E27FC236}">
                <a16:creationId xmlns:a16="http://schemas.microsoft.com/office/drawing/2014/main" id="{8FCFA1A2-D38E-4785-A2D2-C64B3AC5EF97}"/>
              </a:ext>
            </a:extLst>
          </p:cNvPr>
          <p:cNvSpPr/>
          <p:nvPr/>
        </p:nvSpPr>
        <p:spPr>
          <a:xfrm>
            <a:off x="4932040" y="2324771"/>
            <a:ext cx="786124" cy="819074"/>
          </a:xfrm>
          <a:prstGeom prst="rect">
            <a:avLst/>
          </a:prstGeom>
          <a:blipFill>
            <a:blip r:embed="rId5" cstate="print"/>
            <a:stretch>
              <a:fillRect/>
            </a:stretch>
          </a:blipFill>
        </p:spPr>
        <p:txBody>
          <a:bodyPr wrap="square" lIns="0" tIns="0" rIns="0" bIns="0" rtlCol="0"/>
          <a:lstStyle/>
          <a:p>
            <a:endParaRPr/>
          </a:p>
        </p:txBody>
      </p:sp>
      <p:sp>
        <p:nvSpPr>
          <p:cNvPr id="14" name="Rechteck 13">
            <a:extLst>
              <a:ext uri="{FF2B5EF4-FFF2-40B4-BE49-F238E27FC236}">
                <a16:creationId xmlns:a16="http://schemas.microsoft.com/office/drawing/2014/main" id="{3F6589E6-C3C1-4831-BC8C-135A413C176C}"/>
              </a:ext>
            </a:extLst>
          </p:cNvPr>
          <p:cNvSpPr/>
          <p:nvPr/>
        </p:nvSpPr>
        <p:spPr>
          <a:xfrm>
            <a:off x="2789524" y="4763352"/>
            <a:ext cx="3493264" cy="307777"/>
          </a:xfrm>
          <a:prstGeom prst="rect">
            <a:avLst/>
          </a:prstGeom>
        </p:spPr>
        <p:txBody>
          <a:bodyPr wrap="none">
            <a:spAutoFit/>
          </a:bodyPr>
          <a:lstStyle/>
          <a:p>
            <a:r>
              <a:rPr lang="en-US" sz="1400" dirty="0">
                <a:latin typeface="TheSans UHH" panose="020B0502050302020203" pitchFamily="34" charset="0"/>
              </a:rPr>
              <a:t>https://mlberkeley.substack.com/p/dalle2</a:t>
            </a:r>
          </a:p>
        </p:txBody>
      </p:sp>
    </p:spTree>
    <p:extLst>
      <p:ext uri="{BB962C8B-B14F-4D97-AF65-F5344CB8AC3E}">
        <p14:creationId xmlns:p14="http://schemas.microsoft.com/office/powerpoint/2010/main" val="2047200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2607-49F7-D3C2-EBC7-24151B6EE62C}"/>
              </a:ext>
            </a:extLst>
          </p:cNvPr>
          <p:cNvSpPr>
            <a:spLocks noGrp="1"/>
          </p:cNvSpPr>
          <p:nvPr>
            <p:ph type="title"/>
          </p:nvPr>
        </p:nvSpPr>
        <p:spPr>
          <a:noFill/>
        </p:spPr>
        <p:txBody>
          <a:bodyPr/>
          <a:lstStyle/>
          <a:p>
            <a:r>
              <a:rPr lang="en-DE" dirty="0"/>
              <a:t>DALL-E – </a:t>
            </a:r>
            <a:br>
              <a:rPr lang="de-DE" dirty="0"/>
            </a:br>
            <a:r>
              <a:rPr lang="en-DE" dirty="0"/>
              <a:t>Central Idea</a:t>
            </a:r>
            <a:endParaRPr lang="en-IN" dirty="0"/>
          </a:p>
        </p:txBody>
      </p:sp>
      <p:sp>
        <p:nvSpPr>
          <p:cNvPr id="4" name="Date Placeholder 3">
            <a:extLst>
              <a:ext uri="{FF2B5EF4-FFF2-40B4-BE49-F238E27FC236}">
                <a16:creationId xmlns:a16="http://schemas.microsoft.com/office/drawing/2014/main" id="{A75EBD1C-1414-7592-B5B8-8358DE829301}"/>
              </a:ext>
            </a:extLst>
          </p:cNvPr>
          <p:cNvSpPr>
            <a:spLocks noGrp="1"/>
          </p:cNvSpPr>
          <p:nvPr>
            <p:ph type="dt" sz="half" idx="15"/>
          </p:nvPr>
        </p:nvSpPr>
        <p:spPr/>
        <p:txBody>
          <a:bodyPr/>
          <a:lstStyle/>
          <a:p>
            <a:r>
              <a:rPr lang="en-DE"/>
              <a:t>SoSe2024</a:t>
            </a:r>
            <a:endParaRPr lang="de-DE"/>
          </a:p>
        </p:txBody>
      </p:sp>
      <p:sp>
        <p:nvSpPr>
          <p:cNvPr id="6" name="Slide Number Placeholder 5">
            <a:extLst>
              <a:ext uri="{FF2B5EF4-FFF2-40B4-BE49-F238E27FC236}">
                <a16:creationId xmlns:a16="http://schemas.microsoft.com/office/drawing/2014/main" id="{0796AFA5-627C-288C-1EDA-98A85629BCC8}"/>
              </a:ext>
            </a:extLst>
          </p:cNvPr>
          <p:cNvSpPr>
            <a:spLocks noGrp="1"/>
          </p:cNvSpPr>
          <p:nvPr>
            <p:ph type="sldNum" sz="quarter" idx="17"/>
          </p:nvPr>
        </p:nvSpPr>
        <p:spPr/>
        <p:txBody>
          <a:bodyPr/>
          <a:lstStyle/>
          <a:p>
            <a:fld id="{3E01A2B2-10AD-754B-9B4C-E5B6FED423D0}" type="slidenum">
              <a:rPr lang="de-DE" smtClean="0"/>
              <a:pPr/>
              <a:t>19</a:t>
            </a:fld>
            <a:endParaRPr lang="de-DE" dirty="0"/>
          </a:p>
        </p:txBody>
      </p:sp>
      <p:pic>
        <p:nvPicPr>
          <p:cNvPr id="7" name="Content Placeholder 5">
            <a:extLst>
              <a:ext uri="{FF2B5EF4-FFF2-40B4-BE49-F238E27FC236}">
                <a16:creationId xmlns:a16="http://schemas.microsoft.com/office/drawing/2014/main" id="{3F7A5051-41F7-3246-93D5-A698B696C282}"/>
              </a:ext>
            </a:extLst>
          </p:cNvPr>
          <p:cNvPicPr>
            <a:picLocks noChangeAspect="1"/>
          </p:cNvPicPr>
          <p:nvPr/>
        </p:nvPicPr>
        <p:blipFill>
          <a:blip r:embed="rId3"/>
          <a:stretch>
            <a:fillRect/>
          </a:stretch>
        </p:blipFill>
        <p:spPr>
          <a:xfrm>
            <a:off x="2457450" y="1073232"/>
            <a:ext cx="6662269" cy="3709394"/>
          </a:xfrm>
          <a:prstGeom prst="rect">
            <a:avLst/>
          </a:prstGeom>
        </p:spPr>
      </p:pic>
      <p:sp>
        <p:nvSpPr>
          <p:cNvPr id="8" name="Rechteck 7">
            <a:extLst>
              <a:ext uri="{FF2B5EF4-FFF2-40B4-BE49-F238E27FC236}">
                <a16:creationId xmlns:a16="http://schemas.microsoft.com/office/drawing/2014/main" id="{67986C1A-8EFB-450D-8A0D-88986D835E65}"/>
              </a:ext>
            </a:extLst>
          </p:cNvPr>
          <p:cNvSpPr/>
          <p:nvPr/>
        </p:nvSpPr>
        <p:spPr>
          <a:xfrm>
            <a:off x="2789524" y="4763352"/>
            <a:ext cx="3493264" cy="307777"/>
          </a:xfrm>
          <a:prstGeom prst="rect">
            <a:avLst/>
          </a:prstGeom>
        </p:spPr>
        <p:txBody>
          <a:bodyPr wrap="none">
            <a:spAutoFit/>
          </a:bodyPr>
          <a:lstStyle/>
          <a:p>
            <a:r>
              <a:rPr lang="en-US" sz="1400" dirty="0">
                <a:latin typeface="TheSans UHH" panose="020B0502050302020203" pitchFamily="34" charset="0"/>
              </a:rPr>
              <a:t>https://mlberkeley.substack.com/p/dalle2</a:t>
            </a:r>
          </a:p>
        </p:txBody>
      </p:sp>
    </p:spTree>
    <p:extLst>
      <p:ext uri="{BB962C8B-B14F-4D97-AF65-F5344CB8AC3E}">
        <p14:creationId xmlns:p14="http://schemas.microsoft.com/office/powerpoint/2010/main" val="221925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a:extLst>
              <a:ext uri="{FF2B5EF4-FFF2-40B4-BE49-F238E27FC236}">
                <a16:creationId xmlns:a16="http://schemas.microsoft.com/office/drawing/2014/main" id="{C3B2BF7E-2720-A548-AC22-CA5EA2368AC9}"/>
              </a:ext>
            </a:extLst>
          </p:cNvPr>
          <p:cNvSpPr>
            <a:spLocks noGrp="1"/>
          </p:cNvSpPr>
          <p:nvPr>
            <p:ph type="title"/>
          </p:nvPr>
        </p:nvSpPr>
        <p:spPr>
          <a:xfrm>
            <a:off x="2460300" y="131314"/>
            <a:ext cx="4176464" cy="503882"/>
          </a:xfrm>
        </p:spPr>
        <p:txBody>
          <a:bodyPr/>
          <a:lstStyle/>
          <a:p>
            <a:pPr algn="ctr"/>
            <a:r>
              <a:rPr lang="en-US" dirty="0"/>
              <a:t>Generate Images from Text – Naïve Approach</a:t>
            </a:r>
            <a:endParaRPr lang="de-DE" dirty="0"/>
          </a:p>
        </p:txBody>
      </p:sp>
      <p:sp>
        <p:nvSpPr>
          <p:cNvPr id="2" name="Textinhalt">
            <a:extLst>
              <a:ext uri="{FF2B5EF4-FFF2-40B4-BE49-F238E27FC236}">
                <a16:creationId xmlns:a16="http://schemas.microsoft.com/office/drawing/2014/main" id="{913C839E-6BB8-F04C-B5DC-5F90A9B93A70}"/>
              </a:ext>
            </a:extLst>
          </p:cNvPr>
          <p:cNvSpPr>
            <a:spLocks noGrp="1"/>
          </p:cNvSpPr>
          <p:nvPr>
            <p:ph type="body" sz="quarter" idx="14"/>
          </p:nvPr>
        </p:nvSpPr>
        <p:spPr>
          <a:xfrm>
            <a:off x="214770" y="2571750"/>
            <a:ext cx="8533694" cy="2304256"/>
          </a:xfrm>
        </p:spPr>
        <p:txBody>
          <a:bodyPr>
            <a:normAutofit fontScale="92500" lnSpcReduction="10000"/>
          </a:bodyPr>
          <a:lstStyle/>
          <a:p>
            <a:pPr marL="457200" indent="-457200">
              <a:buFont typeface="+mj-lt"/>
              <a:buAutoNum type="arabicPeriod"/>
            </a:pPr>
            <a:r>
              <a:rPr lang="en-GB" sz="1600" dirty="0">
                <a:solidFill>
                  <a:srgbClr val="212121"/>
                </a:solidFill>
                <a:latin typeface="TheSans UHH" panose="020B0604020202020204" charset="0"/>
              </a:rPr>
              <a:t>Concatenate the set of text tokens with the unrolled set of pixel values in a corresponding image (typically unrolled top left to bottom right). </a:t>
            </a:r>
            <a:endParaRPr lang="en-GB" sz="1600" dirty="0">
              <a:latin typeface="TheSans UHH" panose="020B0604020202020204" charset="0"/>
            </a:endParaRPr>
          </a:p>
          <a:p>
            <a:pPr marL="457200" indent="-457200">
              <a:buFont typeface="+mj-lt"/>
              <a:buAutoNum type="arabicPeriod"/>
            </a:pPr>
            <a:r>
              <a:rPr lang="en-GB" sz="1600" dirty="0">
                <a:solidFill>
                  <a:schemeClr val="bg1">
                    <a:lumMod val="65000"/>
                  </a:schemeClr>
                </a:solidFill>
                <a:latin typeface="TheSans UHH" panose="020B0604020202020204" charset="0"/>
              </a:rPr>
              <a:t>Given this sequence of text and pixel values, we can factor the distribution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err="1">
                <a:solidFill>
                  <a:schemeClr val="bg1">
                    <a:lumMod val="65000"/>
                  </a:schemeClr>
                </a:solidFill>
                <a:latin typeface="TheSans UHH" panose="020B0604020202020204" charset="0"/>
              </a:rPr>
              <a:t>x</a:t>
            </a:r>
            <a:r>
              <a:rPr lang="en-GB" sz="1600" dirty="0" err="1">
                <a:solidFill>
                  <a:schemeClr val="bg1">
                    <a:lumMod val="65000"/>
                  </a:schemeClr>
                </a:solidFill>
                <a:latin typeface="TheSans UHH" panose="020B0604020202020204" charset="0"/>
                <a:cs typeface="AppleSymbols" panose="02000000000000000000" pitchFamily="2" charset="-79"/>
              </a:rPr>
              <a:t>∣</a:t>
            </a:r>
            <a:r>
              <a:rPr lang="en-GB" sz="1600" i="1" dirty="0" err="1">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autoregressively: </a:t>
            </a:r>
            <a:br>
              <a:rPr lang="en-GB" sz="1600" dirty="0">
                <a:solidFill>
                  <a:schemeClr val="bg1">
                    <a:lumMod val="65000"/>
                  </a:schemeClr>
                </a:solidFill>
                <a:latin typeface="TheSans UHH" panose="020B0604020202020204" charset="0"/>
              </a:rPr>
            </a:b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err="1">
                <a:solidFill>
                  <a:schemeClr val="bg1">
                    <a:lumMod val="65000"/>
                  </a:schemeClr>
                </a:solidFill>
                <a:latin typeface="TheSans UHH" panose="020B0604020202020204" charset="0"/>
              </a:rPr>
              <a:t>x</a:t>
            </a:r>
            <a:r>
              <a:rPr lang="en-GB" sz="1600" dirty="0" err="1">
                <a:solidFill>
                  <a:schemeClr val="bg1">
                    <a:lumMod val="65000"/>
                  </a:schemeClr>
                </a:solidFill>
                <a:latin typeface="TheSans UHH" panose="020B0604020202020204" charset="0"/>
                <a:cs typeface="AppleSymbols" panose="02000000000000000000" pitchFamily="2" charset="-79"/>
              </a:rPr>
              <a:t>∣</a:t>
            </a:r>
            <a:r>
              <a:rPr lang="en-GB" sz="1600" i="1" dirty="0" err="1">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2</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3</a:t>
            </a:r>
            <a:r>
              <a:rPr lang="en-GB" sz="1600" dirty="0">
                <a:solidFill>
                  <a:schemeClr val="bg1">
                    <a:lumMod val="65000"/>
                  </a:schemeClr>
                </a:solidFill>
                <a:latin typeface="TheSans UHH" panose="020B0604020202020204" charset="0"/>
              </a:rPr>
              <a:t>, ...</a:t>
            </a:r>
            <a:r>
              <a:rPr lang="en-GB" sz="1600" dirty="0">
                <a:solidFill>
                  <a:schemeClr val="bg1">
                    <a:lumMod val="65000"/>
                  </a:schemeClr>
                </a:solidFill>
                <a:latin typeface="TheSans UHH" panose="020B0604020202020204" charset="0"/>
                <a:cs typeface="AppleSymbols" panose="02000000000000000000" pitchFamily="2" charset="-79"/>
              </a:rPr>
              <a:t>∣</a:t>
            </a:r>
            <a:r>
              <a:rPr lang="en-GB" sz="1600" i="1" dirty="0">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cs typeface="AppleSymbols" panose="02000000000000000000" pitchFamily="2" charset="-79"/>
              </a:rPr>
              <a:t>∣</a:t>
            </a:r>
            <a:r>
              <a:rPr lang="en-GB" sz="1600" i="1" dirty="0">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2</a:t>
            </a:r>
            <a:r>
              <a:rPr lang="en-GB" sz="1600" dirty="0">
                <a:solidFill>
                  <a:schemeClr val="bg1">
                    <a:lumMod val="65000"/>
                  </a:schemeClr>
                </a:solidFill>
                <a:latin typeface="TheSans UHH" panose="020B0604020202020204" charset="0"/>
                <a:cs typeface="AppleSymbols" panose="02000000000000000000" pitchFamily="2" charset="-79"/>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3</a:t>
            </a:r>
            <a:r>
              <a:rPr lang="en-GB" sz="1600" dirty="0">
                <a:solidFill>
                  <a:schemeClr val="bg1">
                    <a:lumMod val="65000"/>
                  </a:schemeClr>
                </a:solidFill>
                <a:latin typeface="TheSans UHH" panose="020B0604020202020204" charset="0"/>
                <a:cs typeface="AppleSymbols" panose="02000000000000000000" pitchFamily="2" charset="-79"/>
              </a:rPr>
              <a:t>∣</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2</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a:t>
            </a:r>
            <a:br>
              <a:rPr lang="en-GB" sz="1600" dirty="0">
                <a:solidFill>
                  <a:schemeClr val="bg1">
                    <a:lumMod val="65000"/>
                  </a:schemeClr>
                </a:solidFill>
                <a:latin typeface="TheSans UHH" panose="020B0604020202020204" charset="0"/>
              </a:rPr>
            </a:br>
            <a:r>
              <a:rPr lang="en-GB" sz="1600" dirty="0">
                <a:solidFill>
                  <a:schemeClr val="bg1">
                    <a:lumMod val="65000"/>
                  </a:schemeClr>
                </a:solidFill>
                <a:latin typeface="TheSans UHH" panose="020B0604020202020204" charset="0"/>
              </a:rPr>
              <a:t>Here </a:t>
            </a:r>
            <a:r>
              <a:rPr lang="en-GB" sz="1600" i="1" dirty="0">
                <a:solidFill>
                  <a:schemeClr val="bg1">
                    <a:lumMod val="65000"/>
                  </a:schemeClr>
                </a:solidFill>
                <a:latin typeface="TheSans UHH" panose="020B0604020202020204" charset="0"/>
              </a:rPr>
              <a:t>x</a:t>
            </a:r>
            <a:r>
              <a:rPr lang="en-GB" sz="1600" i="1" baseline="-25000" dirty="0">
                <a:solidFill>
                  <a:schemeClr val="bg1">
                    <a:lumMod val="65000"/>
                  </a:schemeClr>
                </a:solidFill>
                <a:latin typeface="TheSans UHH" panose="020B0604020202020204" charset="0"/>
              </a:rPr>
              <a:t>i</a:t>
            </a:r>
            <a:r>
              <a:rPr lang="en-GB" sz="1600" i="1" dirty="0">
                <a:solidFill>
                  <a:schemeClr val="bg1">
                    <a:lumMod val="65000"/>
                  </a:schemeClr>
                </a:solidFill>
                <a:latin typeface="TheSans UHH" panose="020B0604020202020204" charset="0"/>
              </a:rPr>
              <a:t> </a:t>
            </a:r>
            <a:r>
              <a:rPr lang="en-GB" sz="1600" dirty="0">
                <a:solidFill>
                  <a:schemeClr val="bg1">
                    <a:lumMod val="65000"/>
                  </a:schemeClr>
                </a:solidFill>
                <a:latin typeface="TheSans UHH" panose="020B0604020202020204" charset="0"/>
              </a:rPr>
              <a:t>is the </a:t>
            </a:r>
            <a:r>
              <a:rPr lang="en-GB" sz="1600" i="1" dirty="0" err="1">
                <a:solidFill>
                  <a:schemeClr val="bg1">
                    <a:lumMod val="65000"/>
                  </a:schemeClr>
                </a:solidFill>
                <a:latin typeface="TheSans UHH" panose="020B0604020202020204" charset="0"/>
              </a:rPr>
              <a:t>i</a:t>
            </a:r>
            <a:r>
              <a:rPr lang="en-GB" sz="1600" dirty="0" err="1">
                <a:solidFill>
                  <a:schemeClr val="bg1">
                    <a:lumMod val="65000"/>
                  </a:schemeClr>
                </a:solidFill>
                <a:latin typeface="TheSans UHH" panose="020B0604020202020204" charset="0"/>
              </a:rPr>
              <a:t>th</a:t>
            </a:r>
            <a:r>
              <a:rPr lang="en-GB" sz="1600" dirty="0">
                <a:solidFill>
                  <a:schemeClr val="bg1">
                    <a:lumMod val="65000"/>
                  </a:schemeClr>
                </a:solidFill>
                <a:latin typeface="TheSans UHH" panose="020B0604020202020204" charset="0"/>
              </a:rPr>
              <a:t> pixel value in the unrolled image. </a:t>
            </a:r>
          </a:p>
          <a:p>
            <a:pPr marL="457200" indent="-457200">
              <a:buFont typeface="+mj-lt"/>
              <a:buAutoNum type="arabicPeriod"/>
            </a:pPr>
            <a:r>
              <a:rPr lang="en-GB" sz="1600" dirty="0">
                <a:solidFill>
                  <a:schemeClr val="bg1">
                    <a:lumMod val="65000"/>
                  </a:schemeClr>
                </a:solidFill>
                <a:latin typeface="TheSans UHH" panose="020B0604020202020204" charset="0"/>
              </a:rPr>
              <a:t>We now estimate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err="1">
                <a:solidFill>
                  <a:schemeClr val="bg1">
                    <a:lumMod val="65000"/>
                  </a:schemeClr>
                </a:solidFill>
                <a:latin typeface="TheSans UHH" panose="020B0604020202020204" charset="0"/>
              </a:rPr>
              <a:t>x</a:t>
            </a:r>
            <a:r>
              <a:rPr lang="en-GB" sz="1600" dirty="0" err="1">
                <a:solidFill>
                  <a:schemeClr val="bg1">
                    <a:lumMod val="65000"/>
                  </a:schemeClr>
                </a:solidFill>
                <a:latin typeface="TheSans UHH" panose="020B0604020202020204" charset="0"/>
                <a:cs typeface="AppleSymbols" panose="02000000000000000000" pitchFamily="2" charset="-79"/>
              </a:rPr>
              <a:t>∣</a:t>
            </a:r>
            <a:r>
              <a:rPr lang="en-GB" sz="1600" i="1" dirty="0" err="1">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by running maximum likelihood estimation on any autoregressive sequence model (e.g. LSTM or Transformer) over each of these </a:t>
            </a:r>
            <a:r>
              <a:rPr lang="en-GB" sz="1600" i="1" dirty="0">
                <a:solidFill>
                  <a:schemeClr val="bg1">
                    <a:lumMod val="65000"/>
                  </a:schemeClr>
                </a:solidFill>
                <a:latin typeface="TheSans UHH" panose="020B0604020202020204" charset="0"/>
              </a:rPr>
              <a:t>p</a:t>
            </a:r>
            <a:r>
              <a:rPr lang="en-GB" sz="1600" dirty="0">
                <a:solidFill>
                  <a:schemeClr val="bg1">
                    <a:lumMod val="65000"/>
                  </a:schemeClr>
                </a:solidFill>
                <a:latin typeface="TheSans UHH" panose="020B0604020202020204" charset="0"/>
              </a:rPr>
              <a:t>(</a:t>
            </a:r>
            <a:r>
              <a:rPr lang="en-GB" sz="1600" i="1" dirty="0">
                <a:solidFill>
                  <a:schemeClr val="bg1">
                    <a:lumMod val="65000"/>
                  </a:schemeClr>
                </a:solidFill>
                <a:latin typeface="TheSans UHH" panose="020B0604020202020204" charset="0"/>
              </a:rPr>
              <a:t>x</a:t>
            </a:r>
            <a:r>
              <a:rPr lang="en-GB" sz="1600" i="1" baseline="-25000" dirty="0">
                <a:solidFill>
                  <a:schemeClr val="bg1">
                    <a:lumMod val="65000"/>
                  </a:schemeClr>
                </a:solidFill>
                <a:latin typeface="TheSans UHH" panose="020B0604020202020204" charset="0"/>
              </a:rPr>
              <a:t>i</a:t>
            </a:r>
            <a:r>
              <a:rPr lang="en-GB" sz="1600" dirty="0">
                <a:solidFill>
                  <a:schemeClr val="bg1">
                    <a:lumMod val="65000"/>
                  </a:schemeClr>
                </a:solidFill>
                <a:latin typeface="TheSans UHH" panose="020B0604020202020204" charset="0"/>
                <a:cs typeface="AppleSymbols" panose="02000000000000000000" pitchFamily="2" charset="-79"/>
              </a:rPr>
              <a:t>∣</a:t>
            </a:r>
            <a:r>
              <a:rPr lang="en-GB" sz="1600" i="1" dirty="0">
                <a:solidFill>
                  <a:schemeClr val="bg1">
                    <a:lumMod val="65000"/>
                  </a:schemeClr>
                </a:solidFill>
                <a:latin typeface="TheSans UHH" panose="020B0604020202020204" charset="0"/>
              </a:rPr>
              <a:t>x</a:t>
            </a:r>
            <a:r>
              <a:rPr lang="en-GB" sz="1600" i="1" baseline="-25000" dirty="0">
                <a:solidFill>
                  <a:schemeClr val="bg1">
                    <a:lumMod val="65000"/>
                  </a:schemeClr>
                </a:solidFill>
                <a:latin typeface="TheSans UHH" panose="020B0604020202020204" charset="0"/>
              </a:rPr>
              <a:t>i</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x</a:t>
            </a:r>
            <a:r>
              <a:rPr lang="en-GB" sz="1600" i="1" baseline="-25000" dirty="0">
                <a:solidFill>
                  <a:schemeClr val="bg1">
                    <a:lumMod val="65000"/>
                  </a:schemeClr>
                </a:solidFill>
                <a:latin typeface="TheSans UHH" panose="020B0604020202020204" charset="0"/>
              </a:rPr>
              <a:t>i</a:t>
            </a:r>
            <a:r>
              <a:rPr lang="en-GB" sz="1600" baseline="-25000" dirty="0">
                <a:solidFill>
                  <a:schemeClr val="bg1">
                    <a:lumMod val="65000"/>
                  </a:schemeClr>
                </a:solidFill>
                <a:latin typeface="TheSans UHH" panose="020B0604020202020204" charset="0"/>
              </a:rPr>
              <a:t>−2</a:t>
            </a:r>
            <a:r>
              <a:rPr lang="en-GB" sz="1600" dirty="0">
                <a:solidFill>
                  <a:schemeClr val="bg1">
                    <a:lumMod val="65000"/>
                  </a:schemeClr>
                </a:solidFill>
                <a:latin typeface="TheSans UHH" panose="020B0604020202020204" charset="0"/>
              </a:rPr>
              <a:t>, ..., </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2</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x</a:t>
            </a:r>
            <a:r>
              <a:rPr lang="en-GB" sz="1600" baseline="-25000" dirty="0">
                <a:solidFill>
                  <a:schemeClr val="bg1">
                    <a:lumMod val="65000"/>
                  </a:schemeClr>
                </a:solidFill>
                <a:latin typeface="TheSans UHH" panose="020B0604020202020204" charset="0"/>
              </a:rPr>
              <a:t>1</a:t>
            </a:r>
            <a:r>
              <a:rPr lang="en-GB" sz="1600" dirty="0">
                <a:solidFill>
                  <a:schemeClr val="bg1">
                    <a:lumMod val="65000"/>
                  </a:schemeClr>
                </a:solidFill>
                <a:latin typeface="TheSans UHH" panose="020B0604020202020204" charset="0"/>
              </a:rPr>
              <a:t>, </a:t>
            </a:r>
            <a:r>
              <a:rPr lang="en-GB" sz="1600" i="1" dirty="0">
                <a:solidFill>
                  <a:schemeClr val="bg1">
                    <a:lumMod val="65000"/>
                  </a:schemeClr>
                </a:solidFill>
                <a:latin typeface="TheSans UHH" panose="020B0604020202020204" charset="0"/>
              </a:rPr>
              <a:t>y</a:t>
            </a:r>
            <a:r>
              <a:rPr lang="en-GB" sz="1600" dirty="0">
                <a:solidFill>
                  <a:schemeClr val="bg1">
                    <a:lumMod val="65000"/>
                  </a:schemeClr>
                </a:solidFill>
                <a:latin typeface="TheSans UHH" panose="020B0604020202020204" charset="0"/>
              </a:rPr>
              <a:t>) factors. </a:t>
            </a:r>
            <a:br>
              <a:rPr lang="en-GB" sz="1600" dirty="0">
                <a:solidFill>
                  <a:schemeClr val="bg1">
                    <a:lumMod val="65000"/>
                  </a:schemeClr>
                </a:solidFill>
                <a:latin typeface="TheSans UHH" panose="020B0604020202020204" charset="0"/>
              </a:rPr>
            </a:br>
            <a:r>
              <a:rPr lang="en-GB" sz="1600" dirty="0">
                <a:solidFill>
                  <a:schemeClr val="bg1">
                    <a:lumMod val="65000"/>
                  </a:schemeClr>
                </a:solidFill>
                <a:latin typeface="TheSans UHH" panose="020B0604020202020204" charset="0"/>
              </a:rPr>
              <a:t>That is to say, we want to train a model to predict the next pixel value in an image, given some text and all previous pixel values. </a:t>
            </a:r>
            <a:endParaRPr lang="en-GB" sz="1600" dirty="0">
              <a:solidFill>
                <a:srgbClr val="212121"/>
              </a:solidFill>
              <a:latin typeface="TheSans UHH" panose="020B0604020202020204" charset="0"/>
            </a:endParaRPr>
          </a:p>
        </p:txBody>
      </p:sp>
      <p:sp>
        <p:nvSpPr>
          <p:cNvPr id="7" name="Datumsplatzhalter 6">
            <a:extLst>
              <a:ext uri="{FF2B5EF4-FFF2-40B4-BE49-F238E27FC236}">
                <a16:creationId xmlns:a16="http://schemas.microsoft.com/office/drawing/2014/main" id="{0E60F361-9D64-403B-80FF-66EBB6FBD687}"/>
              </a:ext>
            </a:extLst>
          </p:cNvPr>
          <p:cNvSpPr>
            <a:spLocks noGrp="1"/>
          </p:cNvSpPr>
          <p:nvPr>
            <p:ph type="dt" sz="half" idx="15"/>
          </p:nvPr>
        </p:nvSpPr>
        <p:spPr/>
        <p:txBody>
          <a:bodyPr/>
          <a:lstStyle/>
          <a:p>
            <a:r>
              <a:rPr lang="en-DE"/>
              <a:t>SoSe2024</a:t>
            </a:r>
            <a:endParaRPr lang="de-DE"/>
          </a:p>
        </p:txBody>
      </p:sp>
      <p:sp>
        <p:nvSpPr>
          <p:cNvPr id="9" name="Foliennummernplatzhalter 8">
            <a:extLst>
              <a:ext uri="{FF2B5EF4-FFF2-40B4-BE49-F238E27FC236}">
                <a16:creationId xmlns:a16="http://schemas.microsoft.com/office/drawing/2014/main" id="{2134577E-0EA8-457B-A9B0-19638D7B9898}"/>
              </a:ext>
            </a:extLst>
          </p:cNvPr>
          <p:cNvSpPr>
            <a:spLocks noGrp="1"/>
          </p:cNvSpPr>
          <p:nvPr>
            <p:ph type="sldNum" sz="quarter" idx="17"/>
          </p:nvPr>
        </p:nvSpPr>
        <p:spPr/>
        <p:txBody>
          <a:bodyPr/>
          <a:lstStyle/>
          <a:p>
            <a:fld id="{3E01A2B2-10AD-754B-9B4C-E5B6FED423D0}" type="slidenum">
              <a:rPr lang="de-DE" smtClean="0"/>
              <a:pPr/>
              <a:t>2</a:t>
            </a:fld>
            <a:endParaRPr lang="de-DE" dirty="0"/>
          </a:p>
        </p:txBody>
      </p:sp>
      <p:sp>
        <p:nvSpPr>
          <p:cNvPr id="12" name="TextBox 9">
            <a:extLst>
              <a:ext uri="{FF2B5EF4-FFF2-40B4-BE49-F238E27FC236}">
                <a16:creationId xmlns:a16="http://schemas.microsoft.com/office/drawing/2014/main" id="{4A368948-BAF9-4FA2-9B2C-BC409D1741BE}"/>
              </a:ext>
            </a:extLst>
          </p:cNvPr>
          <p:cNvSpPr txBox="1"/>
          <p:nvPr/>
        </p:nvSpPr>
        <p:spPr>
          <a:xfrm>
            <a:off x="321733" y="4760953"/>
            <a:ext cx="8426730" cy="276999"/>
          </a:xfrm>
          <a:prstGeom prst="rect">
            <a:avLst/>
          </a:prstGeom>
          <a:noFill/>
        </p:spPr>
        <p:txBody>
          <a:bodyPr wrap="square">
            <a:spAutoFit/>
          </a:bodyPr>
          <a:lstStyle/>
          <a:p>
            <a:pPr algn="ctr"/>
            <a:r>
              <a:rPr lang="en-GB" sz="1200" dirty="0">
                <a:effectLst/>
                <a:latin typeface="TheSans UHH" panose="020B0604020202020204" charset="0"/>
              </a:rPr>
              <a:t>How is it so good ? (DALL-E Explained Pt. 2). Charlie </a:t>
            </a:r>
            <a:r>
              <a:rPr lang="en-GB" sz="1200" dirty="0">
                <a:latin typeface="TheSans UHH" panose="020B0604020202020204" charset="0"/>
              </a:rPr>
              <a:t>Snell, </a:t>
            </a:r>
            <a:r>
              <a:rPr lang="en-GB" sz="1200" dirty="0">
                <a:latin typeface="TheSans UHH" panose="020B0604020202020204" charset="0"/>
                <a:hlinkClick r:id="rId3"/>
              </a:rPr>
              <a:t>https://mlberkeley.substack.com/p/dalle2</a:t>
            </a:r>
            <a:r>
              <a:rPr lang="en-GB" sz="1200" dirty="0">
                <a:latin typeface="TheSans UHH" panose="020B0604020202020204" charset="0"/>
              </a:rPr>
              <a:t> </a:t>
            </a:r>
            <a:endParaRPr lang="en-GB" sz="1200" dirty="0">
              <a:effectLst/>
              <a:latin typeface="TheSans UHH" panose="020B0604020202020204" charset="0"/>
            </a:endParaRPr>
          </a:p>
        </p:txBody>
      </p:sp>
      <p:pic>
        <p:nvPicPr>
          <p:cNvPr id="4" name="Grafik 3">
            <a:extLst>
              <a:ext uri="{FF2B5EF4-FFF2-40B4-BE49-F238E27FC236}">
                <a16:creationId xmlns:a16="http://schemas.microsoft.com/office/drawing/2014/main" id="{558A192F-ED4F-412F-BF06-065EAF127651}"/>
              </a:ext>
            </a:extLst>
          </p:cNvPr>
          <p:cNvPicPr>
            <a:picLocks noChangeAspect="1"/>
          </p:cNvPicPr>
          <p:nvPr/>
        </p:nvPicPr>
        <p:blipFill>
          <a:blip r:embed="rId4"/>
          <a:stretch>
            <a:fillRect/>
          </a:stretch>
        </p:blipFill>
        <p:spPr>
          <a:xfrm>
            <a:off x="2092347" y="1087266"/>
            <a:ext cx="4959306" cy="1484484"/>
          </a:xfrm>
          <a:prstGeom prst="rect">
            <a:avLst/>
          </a:prstGeom>
        </p:spPr>
      </p:pic>
      <p:sp>
        <p:nvSpPr>
          <p:cNvPr id="5" name="Rechteck 4">
            <a:extLst>
              <a:ext uri="{FF2B5EF4-FFF2-40B4-BE49-F238E27FC236}">
                <a16:creationId xmlns:a16="http://schemas.microsoft.com/office/drawing/2014/main" id="{5102C598-C022-484D-8EC2-950020CAC360}"/>
              </a:ext>
            </a:extLst>
          </p:cNvPr>
          <p:cNvSpPr/>
          <p:nvPr/>
        </p:nvSpPr>
        <p:spPr>
          <a:xfrm>
            <a:off x="5508104" y="4556178"/>
            <a:ext cx="2481770" cy="276999"/>
          </a:xfrm>
          <a:prstGeom prst="rect">
            <a:avLst/>
          </a:prstGeom>
        </p:spPr>
        <p:txBody>
          <a:bodyPr wrap="none">
            <a:spAutoFit/>
          </a:bodyPr>
          <a:lstStyle/>
          <a:p>
            <a:r>
              <a:rPr lang="en-US" sz="1200" dirty="0">
                <a:latin typeface="TheSans UHH" panose="020B0502050302020203" pitchFamily="34" charset="0"/>
                <a:hlinkClick r:id="rId5"/>
              </a:rPr>
              <a:t>https://openai.com/index/dall-e/</a:t>
            </a:r>
            <a:r>
              <a:rPr lang="en-US" sz="1200" dirty="0">
                <a:latin typeface="TheSans UHH" panose="020B0502050302020203" pitchFamily="34" charset="0"/>
              </a:rPr>
              <a:t> </a:t>
            </a:r>
          </a:p>
        </p:txBody>
      </p:sp>
    </p:spTree>
    <p:extLst>
      <p:ext uri="{BB962C8B-B14F-4D97-AF65-F5344CB8AC3E}">
        <p14:creationId xmlns:p14="http://schemas.microsoft.com/office/powerpoint/2010/main" val="17863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A3FB7CA6-F7FF-47C7-931D-0F33EF9DC4DB}"/>
              </a:ext>
            </a:extLst>
          </p:cNvPr>
          <p:cNvSpPr>
            <a:spLocks noGrp="1"/>
          </p:cNvSpPr>
          <p:nvPr>
            <p:ph type="dt" sz="half" idx="15"/>
          </p:nvPr>
        </p:nvSpPr>
        <p:spPr/>
        <p:txBody>
          <a:bodyPr/>
          <a:lstStyle/>
          <a:p>
            <a:r>
              <a:rPr lang="en-DE"/>
              <a:t>SoSe2024</a:t>
            </a:r>
            <a:endParaRPr lang="de-DE"/>
          </a:p>
        </p:txBody>
      </p:sp>
      <p:sp>
        <p:nvSpPr>
          <p:cNvPr id="6" name="Foliennummernplatzhalter 5">
            <a:extLst>
              <a:ext uri="{FF2B5EF4-FFF2-40B4-BE49-F238E27FC236}">
                <a16:creationId xmlns:a16="http://schemas.microsoft.com/office/drawing/2014/main" id="{DCCE96F6-CFEB-43BD-BD29-486467D45A87}"/>
              </a:ext>
            </a:extLst>
          </p:cNvPr>
          <p:cNvSpPr>
            <a:spLocks noGrp="1"/>
          </p:cNvSpPr>
          <p:nvPr>
            <p:ph type="sldNum" sz="quarter" idx="17"/>
          </p:nvPr>
        </p:nvSpPr>
        <p:spPr/>
        <p:txBody>
          <a:bodyPr/>
          <a:lstStyle/>
          <a:p>
            <a:fld id="{3E01A2B2-10AD-754B-9B4C-E5B6FED423D0}" type="slidenum">
              <a:rPr lang="de-DE" smtClean="0"/>
              <a:pPr/>
              <a:t>20</a:t>
            </a:fld>
            <a:endParaRPr lang="de-DE" dirty="0"/>
          </a:p>
        </p:txBody>
      </p:sp>
      <p:sp>
        <p:nvSpPr>
          <p:cNvPr id="7" name="Title 1">
            <a:extLst>
              <a:ext uri="{FF2B5EF4-FFF2-40B4-BE49-F238E27FC236}">
                <a16:creationId xmlns:a16="http://schemas.microsoft.com/office/drawing/2014/main" id="{05A2ABAE-2F73-48AD-8E8D-843A19EE40CD}"/>
              </a:ext>
            </a:extLst>
          </p:cNvPr>
          <p:cNvSpPr>
            <a:spLocks noGrp="1"/>
          </p:cNvSpPr>
          <p:nvPr>
            <p:ph type="title"/>
          </p:nvPr>
        </p:nvSpPr>
        <p:spPr>
          <a:xfrm>
            <a:off x="214313" y="1203325"/>
            <a:ext cx="8534400" cy="504825"/>
          </a:xfrm>
          <a:noFill/>
        </p:spPr>
        <p:txBody>
          <a:bodyPr/>
          <a:lstStyle/>
          <a:p>
            <a:r>
              <a:rPr lang="en-DE" dirty="0"/>
              <a:t>DALL-E – Central Idea</a:t>
            </a:r>
            <a:endParaRPr lang="en-IN" dirty="0"/>
          </a:p>
        </p:txBody>
      </p:sp>
      <p:pic>
        <p:nvPicPr>
          <p:cNvPr id="10" name="Grafik 9">
            <a:extLst>
              <a:ext uri="{FF2B5EF4-FFF2-40B4-BE49-F238E27FC236}">
                <a16:creationId xmlns:a16="http://schemas.microsoft.com/office/drawing/2014/main" id="{5077E2FD-ACC0-4DD0-8801-F0EFCE122752}"/>
              </a:ext>
            </a:extLst>
          </p:cNvPr>
          <p:cNvPicPr>
            <a:picLocks noChangeAspect="1"/>
          </p:cNvPicPr>
          <p:nvPr/>
        </p:nvPicPr>
        <p:blipFill>
          <a:blip r:embed="rId3"/>
          <a:stretch>
            <a:fillRect/>
          </a:stretch>
        </p:blipFill>
        <p:spPr>
          <a:xfrm>
            <a:off x="5148063" y="1137624"/>
            <a:ext cx="3600400" cy="3503582"/>
          </a:xfrm>
          <a:prstGeom prst="rect">
            <a:avLst/>
          </a:prstGeom>
        </p:spPr>
      </p:pic>
      <p:sp>
        <p:nvSpPr>
          <p:cNvPr id="11" name="Rechteck 10">
            <a:extLst>
              <a:ext uri="{FF2B5EF4-FFF2-40B4-BE49-F238E27FC236}">
                <a16:creationId xmlns:a16="http://schemas.microsoft.com/office/drawing/2014/main" id="{64E7B2A9-0140-4394-AB22-A19AD4E3A749}"/>
              </a:ext>
            </a:extLst>
          </p:cNvPr>
          <p:cNvSpPr/>
          <p:nvPr/>
        </p:nvSpPr>
        <p:spPr>
          <a:xfrm>
            <a:off x="2789524" y="4763352"/>
            <a:ext cx="3493264" cy="307777"/>
          </a:xfrm>
          <a:prstGeom prst="rect">
            <a:avLst/>
          </a:prstGeom>
        </p:spPr>
        <p:txBody>
          <a:bodyPr wrap="none">
            <a:spAutoFit/>
          </a:bodyPr>
          <a:lstStyle/>
          <a:p>
            <a:r>
              <a:rPr lang="en-US" sz="1400" dirty="0">
                <a:latin typeface="TheSans UHH" panose="020B0502050302020203" pitchFamily="34" charset="0"/>
              </a:rPr>
              <a:t>https://mlberkeley.substack.com/p/dalle2</a:t>
            </a:r>
          </a:p>
        </p:txBody>
      </p:sp>
    </p:spTree>
    <p:extLst>
      <p:ext uri="{BB962C8B-B14F-4D97-AF65-F5344CB8AC3E}">
        <p14:creationId xmlns:p14="http://schemas.microsoft.com/office/powerpoint/2010/main" val="2417084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1A7B5-A483-030C-9B73-D19A171C5D70}"/>
              </a:ext>
            </a:extLst>
          </p:cNvPr>
          <p:cNvSpPr>
            <a:spLocks noGrp="1"/>
          </p:cNvSpPr>
          <p:nvPr>
            <p:ph type="title"/>
          </p:nvPr>
        </p:nvSpPr>
        <p:spPr/>
        <p:txBody>
          <a:bodyPr/>
          <a:lstStyle/>
          <a:p>
            <a:r>
              <a:rPr lang="de-DE" spc="10" dirty="0">
                <a:latin typeface="TheSans UHH" panose="020B0604020202020204" charset="0"/>
              </a:rPr>
              <a:t>Training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B288B44A-7653-4130-8CCB-13136B3F3D13}"/>
              </a:ext>
            </a:extLst>
          </p:cNvPr>
          <p:cNvSpPr>
            <a:spLocks noGrp="1"/>
          </p:cNvSpPr>
          <p:nvPr>
            <p:ph type="body" sz="quarter" idx="14"/>
          </p:nvPr>
        </p:nvSpPr>
        <p:spPr/>
        <p:txBody>
          <a:bodyPr/>
          <a:lstStyle/>
          <a:p>
            <a:r>
              <a:rPr lang="de-DE" b="1" spc="-5" dirty="0">
                <a:latin typeface="TheSans UHH" panose="020B0604020202020204" charset="0"/>
                <a:cs typeface="Arial"/>
              </a:rPr>
              <a:t>1. Stage: Visual </a:t>
            </a:r>
            <a:r>
              <a:rPr lang="de-DE" b="1" spc="-5" dirty="0" err="1">
                <a:latin typeface="TheSans UHH" panose="020B0604020202020204" charset="0"/>
                <a:cs typeface="Arial"/>
              </a:rPr>
              <a:t>Codebook</a:t>
            </a:r>
            <a:endParaRPr lang="de-DE" dirty="0">
              <a:latin typeface="TheSans UHH" panose="020B0604020202020204" charset="0"/>
              <a:cs typeface="Arial"/>
            </a:endParaRPr>
          </a:p>
          <a:p>
            <a:endParaRPr lang="en-US" dirty="0"/>
          </a:p>
        </p:txBody>
      </p:sp>
      <p:sp>
        <p:nvSpPr>
          <p:cNvPr id="4" name="Date Placeholder 3">
            <a:extLst>
              <a:ext uri="{FF2B5EF4-FFF2-40B4-BE49-F238E27FC236}">
                <a16:creationId xmlns:a16="http://schemas.microsoft.com/office/drawing/2014/main" id="{95102471-E839-EB5C-59DC-DD8BA96FD63C}"/>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C99150C2-1BF1-08F1-3FB3-6F8722A29F99}"/>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DDBC156A-7960-8102-45D4-8E54C2A8B307}"/>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21</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F4C866A8-0AE7-D56E-27B0-2C16012BD750}"/>
              </a:ext>
            </a:extLst>
          </p:cNvPr>
          <p:cNvSpPr/>
          <p:nvPr/>
        </p:nvSpPr>
        <p:spPr>
          <a:xfrm>
            <a:off x="135685" y="2139702"/>
            <a:ext cx="8691859" cy="2221443"/>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7" name="Rechteck 6">
            <a:extLst>
              <a:ext uri="{FF2B5EF4-FFF2-40B4-BE49-F238E27FC236}">
                <a16:creationId xmlns:a16="http://schemas.microsoft.com/office/drawing/2014/main" id="{0727C385-7B66-4337-9A6C-298ED8D34BB2}"/>
              </a:ext>
            </a:extLst>
          </p:cNvPr>
          <p:cNvSpPr/>
          <p:nvPr/>
        </p:nvSpPr>
        <p:spPr>
          <a:xfrm>
            <a:off x="3044870" y="4492822"/>
            <a:ext cx="3159839" cy="307777"/>
          </a:xfrm>
          <a:prstGeom prst="rect">
            <a:avLst/>
          </a:prstGeom>
        </p:spPr>
        <p:txBody>
          <a:bodyPr wrap="none">
            <a:spAutoFit/>
          </a:bodyPr>
          <a:lstStyle/>
          <a:p>
            <a:r>
              <a:rPr lang="en-GB" sz="1400" b="1" dirty="0" err="1">
                <a:solidFill>
                  <a:srgbClr val="5F6368"/>
                </a:solidFill>
                <a:latin typeface="TheSans UHH" panose="020B0502050302020203" pitchFamily="34" charset="0"/>
              </a:rPr>
              <a:t>dVAE</a:t>
            </a:r>
            <a:r>
              <a:rPr lang="en-GB" sz="1400" b="1" dirty="0">
                <a:solidFill>
                  <a:srgbClr val="5F6368"/>
                </a:solidFill>
                <a:latin typeface="TheSans UHH" panose="020B0502050302020203" pitchFamily="34" charset="0"/>
              </a:rPr>
              <a:t> </a:t>
            </a:r>
            <a:r>
              <a:rPr lang="en-GB" sz="1400" dirty="0">
                <a:solidFill>
                  <a:srgbClr val="4D5156"/>
                </a:solidFill>
                <a:latin typeface="TheSans UHH" panose="020B0502050302020203" pitchFamily="34" charset="0"/>
              </a:rPr>
              <a:t>discrete variational autoencoder</a:t>
            </a:r>
            <a:endParaRPr lang="en-DE" sz="1400" dirty="0">
              <a:latin typeface="TheSans UHH" panose="020B0502050302020203" pitchFamily="34" charset="0"/>
            </a:endParaRPr>
          </a:p>
        </p:txBody>
      </p:sp>
    </p:spTree>
    <p:extLst>
      <p:ext uri="{BB962C8B-B14F-4D97-AF65-F5344CB8AC3E}">
        <p14:creationId xmlns:p14="http://schemas.microsoft.com/office/powerpoint/2010/main" val="714451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D3606-0391-C081-673C-6BEBEF2349E7}"/>
              </a:ext>
            </a:extLst>
          </p:cNvPr>
          <p:cNvSpPr>
            <a:spLocks noGrp="1"/>
          </p:cNvSpPr>
          <p:nvPr>
            <p:ph type="title"/>
          </p:nvPr>
        </p:nvSpPr>
        <p:spPr/>
        <p:txBody>
          <a:bodyPr/>
          <a:lstStyle/>
          <a:p>
            <a:r>
              <a:rPr lang="de-DE" spc="10" dirty="0"/>
              <a:t>Training</a:t>
            </a:r>
            <a:endParaRPr lang="en-IN" dirty="0"/>
          </a:p>
        </p:txBody>
      </p:sp>
      <p:sp>
        <p:nvSpPr>
          <p:cNvPr id="3" name="Textplatzhalter 2">
            <a:extLst>
              <a:ext uri="{FF2B5EF4-FFF2-40B4-BE49-F238E27FC236}">
                <a16:creationId xmlns:a16="http://schemas.microsoft.com/office/drawing/2014/main" id="{FBE071DF-4E31-43EA-B579-F59C0030B681}"/>
              </a:ext>
            </a:extLst>
          </p:cNvPr>
          <p:cNvSpPr>
            <a:spLocks noGrp="1"/>
          </p:cNvSpPr>
          <p:nvPr>
            <p:ph type="body" sz="quarter" idx="14"/>
          </p:nvPr>
        </p:nvSpPr>
        <p:spPr/>
        <p:txBody>
          <a:bodyPr/>
          <a:lstStyle/>
          <a:p>
            <a:r>
              <a:rPr lang="en-US" b="1" spc="-5" dirty="0">
                <a:latin typeface="Arial"/>
                <a:cs typeface="Arial"/>
              </a:rPr>
              <a:t>2. Stage: Learning of autoregressive generation of image codes</a:t>
            </a:r>
            <a:endParaRPr lang="en-US" dirty="0">
              <a:latin typeface="Arial"/>
              <a:cs typeface="Arial"/>
            </a:endParaRPr>
          </a:p>
          <a:p>
            <a:endParaRPr lang="en-US" dirty="0"/>
          </a:p>
        </p:txBody>
      </p:sp>
      <p:sp>
        <p:nvSpPr>
          <p:cNvPr id="4" name="Date Placeholder 3">
            <a:extLst>
              <a:ext uri="{FF2B5EF4-FFF2-40B4-BE49-F238E27FC236}">
                <a16:creationId xmlns:a16="http://schemas.microsoft.com/office/drawing/2014/main" id="{4474078B-0A2D-DF8F-498C-98758F726C4E}"/>
              </a:ext>
            </a:extLst>
          </p:cNvPr>
          <p:cNvSpPr>
            <a:spLocks noGrp="1"/>
          </p:cNvSpPr>
          <p:nvPr>
            <p:ph type="dt" sz="half" idx="15"/>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51014E41-9069-3B87-D26A-48072D5CB2EE}"/>
              </a:ext>
            </a:extLst>
          </p:cNvPr>
          <p:cNvSpPr>
            <a:spLocks noGrp="1"/>
          </p:cNvSpPr>
          <p:nvPr>
            <p:ph type="ftr" sz="quarter" idx="16"/>
          </p:nvPr>
        </p:nvSpPr>
        <p:spPr/>
        <p:txBody>
          <a:bodyPr/>
          <a:lstStyle/>
          <a:p>
            <a:r>
              <a:rPr lang="de-DE"/>
              <a:t>GenAI | Sylvia Melzer, Ralf Möller</a:t>
            </a:r>
          </a:p>
        </p:txBody>
      </p:sp>
      <p:sp>
        <p:nvSpPr>
          <p:cNvPr id="6" name="Slide Number Placeholder 5">
            <a:extLst>
              <a:ext uri="{FF2B5EF4-FFF2-40B4-BE49-F238E27FC236}">
                <a16:creationId xmlns:a16="http://schemas.microsoft.com/office/drawing/2014/main" id="{A65C549B-F728-427A-611F-F02CBF8FE2B6}"/>
              </a:ext>
            </a:extLst>
          </p:cNvPr>
          <p:cNvSpPr>
            <a:spLocks noGrp="1"/>
          </p:cNvSpPr>
          <p:nvPr>
            <p:ph type="sldNum" sz="quarter" idx="17"/>
          </p:nvPr>
        </p:nvSpPr>
        <p:spPr/>
        <p:txBody>
          <a:bodyPr/>
          <a:lstStyle/>
          <a:p>
            <a:fld id="{3E01A2B2-10AD-754B-9B4C-E5B6FED423D0}" type="slidenum">
              <a:rPr lang="de-DE" smtClean="0"/>
              <a:pPr/>
              <a:t>22</a:t>
            </a:fld>
            <a:endParaRPr lang="de-DE" dirty="0"/>
          </a:p>
        </p:txBody>
      </p:sp>
      <p:sp>
        <p:nvSpPr>
          <p:cNvPr id="7" name="object 6">
            <a:extLst>
              <a:ext uri="{FF2B5EF4-FFF2-40B4-BE49-F238E27FC236}">
                <a16:creationId xmlns:a16="http://schemas.microsoft.com/office/drawing/2014/main" id="{833B0BC5-BE55-39C8-7110-924AE22372CE}"/>
              </a:ext>
            </a:extLst>
          </p:cNvPr>
          <p:cNvSpPr/>
          <p:nvPr/>
        </p:nvSpPr>
        <p:spPr>
          <a:xfrm>
            <a:off x="1709307" y="2139702"/>
            <a:ext cx="5544616" cy="2404271"/>
          </a:xfrm>
          <a:prstGeom prst="rect">
            <a:avLst/>
          </a:prstGeom>
          <a:blipFill>
            <a:blip r:embed="rId2"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295383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12EA5-EB59-D6AC-95ED-A235007F53AE}"/>
              </a:ext>
            </a:extLst>
          </p:cNvPr>
          <p:cNvSpPr>
            <a:spLocks noGrp="1"/>
          </p:cNvSpPr>
          <p:nvPr>
            <p:ph type="title"/>
          </p:nvPr>
        </p:nvSpPr>
        <p:spPr/>
        <p:txBody>
          <a:bodyPr/>
          <a:lstStyle/>
          <a:p>
            <a:r>
              <a:rPr lang="en-DE" dirty="0">
                <a:latin typeface="TheSans UHH" panose="020B0604020202020204" charset="0"/>
              </a:rPr>
              <a:t>Nice Applications. But…</a:t>
            </a:r>
            <a:endParaRPr lang="en-IN" dirty="0">
              <a:latin typeface="TheSans UHH" panose="020B0604020202020204" charset="0"/>
            </a:endParaRPr>
          </a:p>
        </p:txBody>
      </p:sp>
      <p:sp>
        <p:nvSpPr>
          <p:cNvPr id="3" name="Text Placeholder 2">
            <a:extLst>
              <a:ext uri="{FF2B5EF4-FFF2-40B4-BE49-F238E27FC236}">
                <a16:creationId xmlns:a16="http://schemas.microsoft.com/office/drawing/2014/main" id="{14E34CB0-AA51-3179-B42C-D0E55830A6CD}"/>
              </a:ext>
            </a:extLst>
          </p:cNvPr>
          <p:cNvSpPr>
            <a:spLocks noGrp="1"/>
          </p:cNvSpPr>
          <p:nvPr>
            <p:ph type="body" sz="quarter" idx="16"/>
          </p:nvPr>
        </p:nvSpPr>
        <p:spPr/>
        <p:txBody>
          <a:bodyPr>
            <a:normAutofit fontScale="85000" lnSpcReduction="10000"/>
          </a:bodyPr>
          <a:lstStyle/>
          <a:p>
            <a:r>
              <a:rPr lang="en-DE" dirty="0">
                <a:latin typeface="TheSans UHH" panose="020B0604020202020204" charset="0"/>
              </a:rPr>
              <a:t>How can agents use text-descriptive image generation?</a:t>
            </a:r>
          </a:p>
          <a:p>
            <a:r>
              <a:rPr lang="en-DE" dirty="0">
                <a:latin typeface="TheSans UHH" panose="020B0604020202020204" charset="0"/>
              </a:rPr>
              <a:t>Agent could generate “internal images” and interpret them to optimally carry out tasks</a:t>
            </a:r>
          </a:p>
          <a:p>
            <a:pPr lvl="1"/>
            <a:r>
              <a:rPr lang="en-DE" dirty="0">
                <a:latin typeface="TheSans UHH" panose="020B0604020202020204" charset="0"/>
              </a:rPr>
              <a:t>Planning might get easier with “mental imagery”</a:t>
            </a:r>
          </a:p>
          <a:p>
            <a:r>
              <a:rPr lang="en-DE" dirty="0">
                <a:latin typeface="TheSans UHH" panose="020B0604020202020204" charset="0"/>
              </a:rPr>
              <a:t>Mental imagery (aka visual imagery) has a long tradition in cognitive psychology</a:t>
            </a:r>
          </a:p>
          <a:p>
            <a:r>
              <a:rPr lang="en-DE" dirty="0">
                <a:latin typeface="TheSans UHH" panose="020B0604020202020204" charset="0"/>
                <a:sym typeface="Wingdings" pitchFamily="2" charset="2"/>
              </a:rPr>
              <a:t> Imagery Debate</a:t>
            </a:r>
          </a:p>
          <a:p>
            <a:pPr lvl="1"/>
            <a:r>
              <a:rPr lang="en-DE" dirty="0">
                <a:latin typeface="TheSans UHH" panose="020B0604020202020204" charset="0"/>
                <a:sym typeface="Wingdings" pitchFamily="2" charset="2"/>
              </a:rPr>
              <a:t>Propositional or visual/”perceptive” reasoning</a:t>
            </a:r>
          </a:p>
          <a:p>
            <a:pPr lvl="1"/>
            <a:r>
              <a:rPr lang="en-DE" dirty="0">
                <a:latin typeface="TheSans UHH" panose="020B0604020202020204" charset="0"/>
                <a:sym typeface="Wingdings" pitchFamily="2" charset="2"/>
              </a:rPr>
              <a:t>”Pylyshyn vs. Kosslyn”</a:t>
            </a:r>
          </a:p>
          <a:p>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E1E35331-752B-A074-7921-ADDEA650B202}"/>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AD399121-C43A-7591-1288-F9C154C68940}"/>
              </a:ext>
            </a:extLst>
          </p:cNvPr>
          <p:cNvSpPr>
            <a:spLocks noGrp="1"/>
          </p:cNvSpPr>
          <p:nvPr>
            <p:ph type="ftr" sz="quarter" idx="18"/>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6EB2402C-BF53-E199-3DB0-549F6955DF5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23</a:t>
            </a:fld>
            <a:endParaRPr lang="de-DE" dirty="0">
              <a:latin typeface="TheSans UHH" panose="020B0604020202020204" charset="0"/>
            </a:endParaRPr>
          </a:p>
        </p:txBody>
      </p:sp>
    </p:spTree>
    <p:extLst>
      <p:ext uri="{BB962C8B-B14F-4D97-AF65-F5344CB8AC3E}">
        <p14:creationId xmlns:p14="http://schemas.microsoft.com/office/powerpoint/2010/main" val="1621248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LIB09F17.jpg">
            <a:extLst>
              <a:ext uri="{FF2B5EF4-FFF2-40B4-BE49-F238E27FC236}">
                <a16:creationId xmlns:a16="http://schemas.microsoft.com/office/drawing/2014/main" id="{2A284838-6463-1D11-02F3-30AA11CFCF0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4375" y="1347614"/>
            <a:ext cx="6236085" cy="3648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a:extLst>
              <a:ext uri="{FF2B5EF4-FFF2-40B4-BE49-F238E27FC236}">
                <a16:creationId xmlns:a16="http://schemas.microsoft.com/office/drawing/2014/main" id="{9AF168BA-F9FF-F0F3-087A-1AB60F6E752C}"/>
              </a:ext>
            </a:extLst>
          </p:cNvPr>
          <p:cNvSpPr>
            <a:spLocks noGrp="1"/>
          </p:cNvSpPr>
          <p:nvPr>
            <p:ph type="title"/>
          </p:nvPr>
        </p:nvSpPr>
        <p:spPr/>
        <p:txBody>
          <a:bodyPr/>
          <a:lstStyle/>
          <a:p>
            <a:r>
              <a:rPr lang="en-DE" dirty="0"/>
              <a:t>Mental Rotation</a:t>
            </a:r>
            <a:endParaRPr lang="en-IN" dirty="0"/>
          </a:p>
        </p:txBody>
      </p:sp>
      <p:sp>
        <p:nvSpPr>
          <p:cNvPr id="4" name="Date Placeholder 3">
            <a:extLst>
              <a:ext uri="{FF2B5EF4-FFF2-40B4-BE49-F238E27FC236}">
                <a16:creationId xmlns:a16="http://schemas.microsoft.com/office/drawing/2014/main" id="{00A35D11-56C1-04B2-519D-FF6C7F7FC164}"/>
              </a:ext>
            </a:extLst>
          </p:cNvPr>
          <p:cNvSpPr>
            <a:spLocks noGrp="1"/>
          </p:cNvSpPr>
          <p:nvPr>
            <p:ph type="dt" sz="half" idx="15"/>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FA342EC1-2F00-7D4F-E665-53486B78C31C}"/>
              </a:ext>
            </a:extLst>
          </p:cNvPr>
          <p:cNvSpPr>
            <a:spLocks noGrp="1"/>
          </p:cNvSpPr>
          <p:nvPr>
            <p:ph type="ftr" sz="quarter" idx="16"/>
          </p:nvPr>
        </p:nvSpPr>
        <p:spPr/>
        <p:txBody>
          <a:bodyPr/>
          <a:lstStyle/>
          <a:p>
            <a:r>
              <a:rPr lang="de-DE" dirty="0" err="1"/>
              <a:t>GenAI</a:t>
            </a:r>
            <a:r>
              <a:rPr lang="de-DE" dirty="0"/>
              <a:t> | Sylvia Melzer, Ralf Möller</a:t>
            </a:r>
          </a:p>
        </p:txBody>
      </p:sp>
      <p:sp>
        <p:nvSpPr>
          <p:cNvPr id="6" name="Slide Number Placeholder 5">
            <a:extLst>
              <a:ext uri="{FF2B5EF4-FFF2-40B4-BE49-F238E27FC236}">
                <a16:creationId xmlns:a16="http://schemas.microsoft.com/office/drawing/2014/main" id="{8E583D73-0D6E-741A-9EBE-64F20C1E970A}"/>
              </a:ext>
            </a:extLst>
          </p:cNvPr>
          <p:cNvSpPr>
            <a:spLocks noGrp="1"/>
          </p:cNvSpPr>
          <p:nvPr>
            <p:ph type="sldNum" sz="quarter" idx="17"/>
          </p:nvPr>
        </p:nvSpPr>
        <p:spPr/>
        <p:txBody>
          <a:bodyPr/>
          <a:lstStyle/>
          <a:p>
            <a:fld id="{3E01A2B2-10AD-754B-9B4C-E5B6FED423D0}" type="slidenum">
              <a:rPr lang="de-DE" smtClean="0"/>
              <a:pPr/>
              <a:t>24</a:t>
            </a:fld>
            <a:endParaRPr lang="de-DE" dirty="0"/>
          </a:p>
        </p:txBody>
      </p:sp>
    </p:spTree>
    <p:extLst>
      <p:ext uri="{BB962C8B-B14F-4D97-AF65-F5344CB8AC3E}">
        <p14:creationId xmlns:p14="http://schemas.microsoft.com/office/powerpoint/2010/main" val="163450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F10D3-2430-716B-7EA3-385A662B9791}"/>
              </a:ext>
            </a:extLst>
          </p:cNvPr>
          <p:cNvSpPr>
            <a:spLocks noGrp="1"/>
          </p:cNvSpPr>
          <p:nvPr>
            <p:ph type="title"/>
          </p:nvPr>
        </p:nvSpPr>
        <p:spPr/>
        <p:txBody>
          <a:bodyPr/>
          <a:lstStyle/>
          <a:p>
            <a:r>
              <a:rPr lang="en-DE" dirty="0">
                <a:latin typeface="TheSans UHH" panose="020B0604020202020204" charset="0"/>
              </a:rPr>
              <a:t>Mental Scanning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7AB6A151-7E17-44AF-B5F6-07A48F4744CA}"/>
              </a:ext>
            </a:extLst>
          </p:cNvPr>
          <p:cNvSpPr>
            <a:spLocks noGrp="1"/>
          </p:cNvSpPr>
          <p:nvPr>
            <p:ph type="body" sz="quarter" idx="14"/>
          </p:nvPr>
        </p:nvSpPr>
        <p:spPr>
          <a:xfrm>
            <a:off x="3491880" y="1779662"/>
            <a:ext cx="5256584" cy="2880320"/>
          </a:xfrm>
        </p:spPr>
        <p:txBody>
          <a:bodyPr/>
          <a:lstStyle/>
          <a:p>
            <a:r>
              <a:rPr lang="en-GB" dirty="0">
                <a:solidFill>
                  <a:srgbClr val="111111"/>
                </a:solidFill>
                <a:latin typeface="TheSans UHH" panose="020B0604020202020204" charset="0"/>
              </a:rPr>
              <a:t>Island stimulus for mental scanning used in (</a:t>
            </a:r>
            <a:r>
              <a:rPr lang="en-GB" dirty="0" err="1">
                <a:solidFill>
                  <a:srgbClr val="111111"/>
                </a:solidFill>
                <a:latin typeface="TheSans UHH" panose="020B0604020202020204" charset="0"/>
              </a:rPr>
              <a:t>Kosslyn</a:t>
            </a:r>
            <a:r>
              <a:rPr lang="en-GB" dirty="0">
                <a:solidFill>
                  <a:srgbClr val="111111"/>
                </a:solidFill>
                <a:latin typeface="TheSans UHH" panose="020B0604020202020204" charset="0"/>
              </a:rPr>
              <a:t>, Ball, &amp; Reiser, 1978). The island contains different locations that differ in their distance to each other. In the lower left corner a hut, a well, a lake, and a tree are visible. On the top is a rock and further locations include grass and a beach. </a:t>
            </a:r>
          </a:p>
          <a:p>
            <a:endParaRPr lang="en-US" dirty="0"/>
          </a:p>
        </p:txBody>
      </p:sp>
      <p:sp>
        <p:nvSpPr>
          <p:cNvPr id="4" name="Date Placeholder 3">
            <a:extLst>
              <a:ext uri="{FF2B5EF4-FFF2-40B4-BE49-F238E27FC236}">
                <a16:creationId xmlns:a16="http://schemas.microsoft.com/office/drawing/2014/main" id="{BC5D71EE-D584-36DE-6E91-9E404C9B11F4}"/>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CB1CB61-41C9-759A-10CF-3BD9A443D222}"/>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CD1558FD-8C13-A98C-7045-0AEE9CAEDA70}"/>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25</a:t>
            </a:fld>
            <a:endParaRPr lang="de-DE" dirty="0">
              <a:latin typeface="TheSans UHH" panose="020B0604020202020204" charset="0"/>
            </a:endParaRPr>
          </a:p>
        </p:txBody>
      </p:sp>
      <p:pic>
        <p:nvPicPr>
          <p:cNvPr id="7" name="Content Placeholder 9">
            <a:extLst>
              <a:ext uri="{FF2B5EF4-FFF2-40B4-BE49-F238E27FC236}">
                <a16:creationId xmlns:a16="http://schemas.microsoft.com/office/drawing/2014/main" id="{8609A1F7-7514-9D32-FE72-F79E2375B1B6}"/>
              </a:ext>
            </a:extLst>
          </p:cNvPr>
          <p:cNvPicPr>
            <a:picLocks noChangeAspect="1"/>
          </p:cNvPicPr>
          <p:nvPr/>
        </p:nvPicPr>
        <p:blipFill>
          <a:blip r:embed="rId3"/>
          <a:stretch>
            <a:fillRect/>
          </a:stretch>
        </p:blipFill>
        <p:spPr bwMode="auto">
          <a:xfrm>
            <a:off x="188259" y="1739138"/>
            <a:ext cx="2825609" cy="29613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C23377D-25BC-3D17-4B4D-B6FC862887AC}"/>
              </a:ext>
            </a:extLst>
          </p:cNvPr>
          <p:cNvSpPr txBox="1"/>
          <p:nvPr/>
        </p:nvSpPr>
        <p:spPr>
          <a:xfrm>
            <a:off x="4233260" y="1203598"/>
            <a:ext cx="4616686" cy="369332"/>
          </a:xfrm>
          <a:prstGeom prst="rect">
            <a:avLst/>
          </a:prstGeom>
          <a:noFill/>
        </p:spPr>
        <p:txBody>
          <a:bodyPr wrap="square">
            <a:spAutoFit/>
          </a:bodyPr>
          <a:lstStyle/>
          <a:p>
            <a:pPr algn="l"/>
            <a:endParaRPr lang="en-GB" b="0" i="0" u="none" strike="noStrike" dirty="0">
              <a:solidFill>
                <a:srgbClr val="111111"/>
              </a:solidFill>
              <a:effectLst/>
              <a:latin typeface="TheSans UHH" panose="020B0604020202020204" charset="0"/>
            </a:endParaRPr>
          </a:p>
        </p:txBody>
      </p:sp>
      <p:sp>
        <p:nvSpPr>
          <p:cNvPr id="9" name="TextBox 8">
            <a:extLst>
              <a:ext uri="{FF2B5EF4-FFF2-40B4-BE49-F238E27FC236}">
                <a16:creationId xmlns:a16="http://schemas.microsoft.com/office/drawing/2014/main" id="{CAAD4674-2566-8DEF-0244-50D29E81BC5C}"/>
              </a:ext>
            </a:extLst>
          </p:cNvPr>
          <p:cNvSpPr txBox="1"/>
          <p:nvPr/>
        </p:nvSpPr>
        <p:spPr>
          <a:xfrm>
            <a:off x="3491879" y="4067291"/>
            <a:ext cx="5256584" cy="646331"/>
          </a:xfrm>
          <a:prstGeom prst="rect">
            <a:avLst/>
          </a:prstGeom>
          <a:noFill/>
        </p:spPr>
        <p:txBody>
          <a:bodyPr wrap="square">
            <a:spAutoFit/>
          </a:bodyPr>
          <a:lstStyle/>
          <a:p>
            <a:r>
              <a:rPr lang="en-GB" sz="1200" b="0" i="0" u="none" strike="noStrike" dirty="0" err="1">
                <a:solidFill>
                  <a:srgbClr val="0305FF"/>
                </a:solidFill>
                <a:effectLst/>
                <a:latin typeface="TheSans UHH" panose="020B0604020202020204" charset="0"/>
              </a:rPr>
              <a:t>Kosslyn</a:t>
            </a:r>
            <a:r>
              <a:rPr lang="en-GB" sz="1200" b="0" i="0" u="none" strike="noStrike" dirty="0">
                <a:solidFill>
                  <a:srgbClr val="0305FF"/>
                </a:solidFill>
                <a:effectLst/>
                <a:latin typeface="TheSans UHH" panose="020B0604020202020204" charset="0"/>
              </a:rPr>
              <a:t>, S. M., Ball, T. M., &amp; Reiser, B. J., Visual images preserve metric spatial information: evidence from studies of image scanning. Journal of experimental psychology: Human Perception and Performance, 4(1), 47</a:t>
            </a:r>
            <a:r>
              <a:rPr lang="en-GB" sz="1200" dirty="0">
                <a:solidFill>
                  <a:srgbClr val="0305FF"/>
                </a:solidFill>
                <a:latin typeface="TheSans UHH" panose="020B0604020202020204" charset="0"/>
              </a:rPr>
              <a:t>, </a:t>
            </a:r>
            <a:r>
              <a:rPr lang="en-GB" sz="1200" b="0" i="0" u="none" strike="noStrike" dirty="0">
                <a:solidFill>
                  <a:srgbClr val="0305FF"/>
                </a:solidFill>
                <a:effectLst/>
                <a:latin typeface="TheSans UHH" panose="020B0604020202020204" charset="0"/>
              </a:rPr>
              <a:t>1978. </a:t>
            </a:r>
            <a:endParaRPr lang="en-DE" sz="1200" dirty="0">
              <a:solidFill>
                <a:srgbClr val="0305FF"/>
              </a:solidFill>
              <a:latin typeface="TheSans UHH" panose="020B0604020202020204" charset="0"/>
            </a:endParaRPr>
          </a:p>
        </p:txBody>
      </p:sp>
    </p:spTree>
    <p:extLst>
      <p:ext uri="{BB962C8B-B14F-4D97-AF65-F5344CB8AC3E}">
        <p14:creationId xmlns:p14="http://schemas.microsoft.com/office/powerpoint/2010/main" val="33079186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45118-49B8-B929-05DB-59D4AFD338DA}"/>
              </a:ext>
            </a:extLst>
          </p:cNvPr>
          <p:cNvSpPr>
            <a:spLocks noGrp="1"/>
          </p:cNvSpPr>
          <p:nvPr>
            <p:ph type="title"/>
          </p:nvPr>
        </p:nvSpPr>
        <p:spPr/>
        <p:txBody>
          <a:bodyPr/>
          <a:lstStyle/>
          <a:p>
            <a:r>
              <a:rPr lang="en-DE" dirty="0">
                <a:latin typeface="TheSans UHH" panose="020B0604020202020204" charset="0"/>
              </a:rPr>
              <a:t>Mental Scanning</a:t>
            </a:r>
            <a:endParaRPr lang="en-IN" dirty="0">
              <a:latin typeface="TheSans UHH" panose="020B0604020202020204" charset="0"/>
            </a:endParaRPr>
          </a:p>
        </p:txBody>
      </p:sp>
      <p:sp>
        <p:nvSpPr>
          <p:cNvPr id="3" name="Text Placeholder 2">
            <a:extLst>
              <a:ext uri="{FF2B5EF4-FFF2-40B4-BE49-F238E27FC236}">
                <a16:creationId xmlns:a16="http://schemas.microsoft.com/office/drawing/2014/main" id="{F63DED2C-5A59-18CF-2806-1586AABBF04C}"/>
              </a:ext>
            </a:extLst>
          </p:cNvPr>
          <p:cNvSpPr>
            <a:spLocks noGrp="1"/>
          </p:cNvSpPr>
          <p:nvPr>
            <p:ph type="body" sz="quarter" idx="14"/>
          </p:nvPr>
        </p:nvSpPr>
        <p:spPr/>
        <p:txBody>
          <a:bodyPr>
            <a:normAutofit lnSpcReduction="10000"/>
          </a:bodyPr>
          <a:lstStyle/>
          <a:p>
            <a:pPr marL="342900" indent="-342900">
              <a:buFont typeface="Wingdings" panose="05000000000000000000" pitchFamily="2" charset="2"/>
              <a:buChar char="§"/>
            </a:pPr>
            <a:r>
              <a:rPr lang="en-GB" sz="2000" dirty="0">
                <a:effectLst/>
                <a:latin typeface="TheSans UHH" panose="020B0604020202020204" charset="0"/>
              </a:rPr>
              <a:t>Using their mental image, participants are asked to shift their attention from one entity in the image to another entity. </a:t>
            </a:r>
          </a:p>
          <a:p>
            <a:pPr marL="342900" indent="-342900">
              <a:buFont typeface="Wingdings" panose="05000000000000000000" pitchFamily="2" charset="2"/>
              <a:buChar char="§"/>
            </a:pPr>
            <a:r>
              <a:rPr lang="en-GB" sz="2000" dirty="0">
                <a:effectLst/>
                <a:latin typeface="TheSans UHH" panose="020B0604020202020204" charset="0"/>
              </a:rPr>
              <a:t>It turned out that participants take significantly longer for attention shift between, for example, the hut and the rock, …</a:t>
            </a:r>
          </a:p>
          <a:p>
            <a:pPr marL="342900" indent="-342900">
              <a:buFont typeface="Wingdings" panose="05000000000000000000" pitchFamily="2" charset="2"/>
              <a:buChar char="§"/>
            </a:pPr>
            <a:r>
              <a:rPr lang="en-GB" sz="2000" dirty="0">
                <a:latin typeface="TheSans UHH" panose="020B0604020202020204" charset="0"/>
              </a:rPr>
              <a:t>… </a:t>
            </a:r>
            <a:r>
              <a:rPr lang="en-GB" sz="2000" dirty="0">
                <a:effectLst/>
                <a:latin typeface="TheSans UHH" panose="020B0604020202020204" charset="0"/>
              </a:rPr>
              <a:t>than they do for a shift between the hut and the well</a:t>
            </a:r>
          </a:p>
          <a:p>
            <a:pPr marL="342900" indent="-342900">
              <a:buFont typeface="Wingdings" panose="05000000000000000000" pitchFamily="2" charset="2"/>
              <a:buChar char="§"/>
            </a:pPr>
            <a:endParaRPr lang="en-GB" sz="2000" dirty="0">
              <a:latin typeface="TheSans UHH" panose="020B0604020202020204" charset="0"/>
            </a:endParaRPr>
          </a:p>
          <a:p>
            <a:pPr marL="342900" indent="-342900">
              <a:buFont typeface="Wingdings" panose="05000000000000000000" pitchFamily="2" charset="2"/>
              <a:buChar char="§"/>
            </a:pPr>
            <a:r>
              <a:rPr lang="en-GB" sz="2000" dirty="0">
                <a:effectLst/>
                <a:latin typeface="TheSans UHH" panose="020B0604020202020204" charset="0"/>
              </a:rPr>
              <a:t>Strong linear correlation between the time it takes to scan between two entities in the mental image and the distance between these two entities in the original stimulus </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A1E7771A-4268-942E-0C75-47C4DB254BBA}"/>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A68CEDE-9943-986B-9D08-6F7DAA4D15F9}"/>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F254ACF5-BD87-B935-22F7-DA2E206DEBEC}"/>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26</a:t>
            </a:fld>
            <a:endParaRPr lang="de-DE" dirty="0">
              <a:latin typeface="TheSans UHH" panose="020B0604020202020204" charset="0"/>
            </a:endParaRPr>
          </a:p>
        </p:txBody>
      </p:sp>
    </p:spTree>
    <p:extLst>
      <p:ext uri="{BB962C8B-B14F-4D97-AF65-F5344CB8AC3E}">
        <p14:creationId xmlns:p14="http://schemas.microsoft.com/office/powerpoint/2010/main" val="14476008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7F89F-B714-B3C4-27D1-2F7F617601E7}"/>
              </a:ext>
            </a:extLst>
          </p:cNvPr>
          <p:cNvSpPr>
            <a:spLocks noGrp="1"/>
          </p:cNvSpPr>
          <p:nvPr>
            <p:ph type="title"/>
          </p:nvPr>
        </p:nvSpPr>
        <p:spPr/>
        <p:txBody>
          <a:bodyPr/>
          <a:lstStyle/>
          <a:p>
            <a:r>
              <a:rPr lang="en-DE" dirty="0">
                <a:latin typeface="TheSans UHH" panose="020B0604020202020204" charset="0"/>
              </a:rPr>
              <a:t>Mental Reinterpretation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7B3F65EB-8725-3879-9D30-651B7732B153}"/>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113031A-E457-A7EA-03EE-CED01215DF59}"/>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C56518A7-47CF-6353-AC9F-A3A8ECBED126}"/>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27</a:t>
            </a:fld>
            <a:endParaRPr lang="de-DE" dirty="0">
              <a:latin typeface="TheSans UHH" panose="020B0604020202020204" charset="0"/>
            </a:endParaRPr>
          </a:p>
        </p:txBody>
      </p:sp>
      <p:pic>
        <p:nvPicPr>
          <p:cNvPr id="7" name="Content Placeholder 5" descr="A diagram of symbols and numbers&#10;&#10;Description automatically generated">
            <a:extLst>
              <a:ext uri="{FF2B5EF4-FFF2-40B4-BE49-F238E27FC236}">
                <a16:creationId xmlns:a16="http://schemas.microsoft.com/office/drawing/2014/main" id="{73EC05D1-EDFC-19A9-5E6B-5DDF370DC907}"/>
              </a:ext>
            </a:extLst>
          </p:cNvPr>
          <p:cNvPicPr>
            <a:picLocks noChangeAspect="1"/>
          </p:cNvPicPr>
          <p:nvPr/>
        </p:nvPicPr>
        <p:blipFill>
          <a:blip r:embed="rId3"/>
          <a:stretch>
            <a:fillRect/>
          </a:stretch>
        </p:blipFill>
        <p:spPr>
          <a:xfrm>
            <a:off x="214768" y="1744022"/>
            <a:ext cx="3552410" cy="2999341"/>
          </a:xfrm>
          <a:prstGeom prst="rect">
            <a:avLst/>
          </a:prstGeom>
        </p:spPr>
      </p:pic>
      <p:sp>
        <p:nvSpPr>
          <p:cNvPr id="8" name="TextBox 7">
            <a:extLst>
              <a:ext uri="{FF2B5EF4-FFF2-40B4-BE49-F238E27FC236}">
                <a16:creationId xmlns:a16="http://schemas.microsoft.com/office/drawing/2014/main" id="{62564CE3-B9C1-D37A-20AD-DDE5669C7AA9}"/>
              </a:ext>
            </a:extLst>
          </p:cNvPr>
          <p:cNvSpPr txBox="1"/>
          <p:nvPr/>
        </p:nvSpPr>
        <p:spPr>
          <a:xfrm>
            <a:off x="4640561" y="1261447"/>
            <a:ext cx="4323927" cy="1754326"/>
          </a:xfrm>
          <a:prstGeom prst="rect">
            <a:avLst/>
          </a:prstGeom>
          <a:noFill/>
        </p:spPr>
        <p:txBody>
          <a:bodyPr wrap="square">
            <a:spAutoFit/>
          </a:bodyPr>
          <a:lstStyle/>
          <a:p>
            <a:r>
              <a:rPr lang="en-GB" sz="1800" dirty="0">
                <a:effectLst/>
                <a:latin typeface="TheSans UHH" panose="020B0604020202020204" charset="0"/>
              </a:rPr>
              <a:t>(a) The first figure in each line is described to the participants verbally who then mentally transform their mental images according to verbal instructions so that the depicted intermediate figures should result. </a:t>
            </a:r>
            <a:endParaRPr lang="en-GB" dirty="0">
              <a:latin typeface="TheSans UHH" panose="020B0604020202020204" charset="0"/>
            </a:endParaRPr>
          </a:p>
        </p:txBody>
      </p:sp>
      <p:sp>
        <p:nvSpPr>
          <p:cNvPr id="9" name="TextBox 8">
            <a:extLst>
              <a:ext uri="{FF2B5EF4-FFF2-40B4-BE49-F238E27FC236}">
                <a16:creationId xmlns:a16="http://schemas.microsoft.com/office/drawing/2014/main" id="{81594715-3D07-9189-A5F8-877A45127CC9}"/>
              </a:ext>
            </a:extLst>
          </p:cNvPr>
          <p:cNvSpPr txBox="1"/>
          <p:nvPr/>
        </p:nvSpPr>
        <p:spPr>
          <a:xfrm>
            <a:off x="4638684" y="2989037"/>
            <a:ext cx="3952357" cy="1754326"/>
          </a:xfrm>
          <a:prstGeom prst="rect">
            <a:avLst/>
          </a:prstGeom>
          <a:noFill/>
        </p:spPr>
        <p:txBody>
          <a:bodyPr wrap="square">
            <a:spAutoFit/>
          </a:bodyPr>
          <a:lstStyle/>
          <a:p>
            <a:r>
              <a:rPr lang="en-GB" sz="1800" dirty="0">
                <a:effectLst/>
                <a:latin typeface="TheSans UHH" panose="020B0604020202020204" charset="0"/>
              </a:rPr>
              <a:t>(b) The respectively left one is briefly shown to the participants who then have to find an alternative interpretation of just the right side of the stimulus using their mental image. </a:t>
            </a:r>
            <a:endParaRPr lang="en-GB" dirty="0">
              <a:latin typeface="TheSans UHH" panose="020B0604020202020204" charset="0"/>
            </a:endParaRPr>
          </a:p>
        </p:txBody>
      </p:sp>
    </p:spTree>
    <p:extLst>
      <p:ext uri="{BB962C8B-B14F-4D97-AF65-F5344CB8AC3E}">
        <p14:creationId xmlns:p14="http://schemas.microsoft.com/office/powerpoint/2010/main" val="3780584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FB3A9-8352-D660-607F-2A9E37D49D80}"/>
              </a:ext>
            </a:extLst>
          </p:cNvPr>
          <p:cNvSpPr>
            <a:spLocks noGrp="1"/>
          </p:cNvSpPr>
          <p:nvPr>
            <p:ph type="title"/>
          </p:nvPr>
        </p:nvSpPr>
        <p:spPr/>
        <p:txBody>
          <a:bodyPr/>
          <a:lstStyle/>
          <a:p>
            <a:r>
              <a:rPr lang="en-DE" dirty="0">
                <a:latin typeface="TheSans UHH" panose="020B0604020202020204" charset="0"/>
                <a:sym typeface="Wingdings" pitchFamily="2" charset="2"/>
              </a:rPr>
              <a:t>Dual coding theory</a:t>
            </a:r>
            <a:endParaRPr lang="en-IN" dirty="0">
              <a:latin typeface="TheSans UHH" panose="020B0604020202020204" charset="0"/>
            </a:endParaRPr>
          </a:p>
        </p:txBody>
      </p:sp>
      <p:sp>
        <p:nvSpPr>
          <p:cNvPr id="3" name="Text Placeholder 2">
            <a:extLst>
              <a:ext uri="{FF2B5EF4-FFF2-40B4-BE49-F238E27FC236}">
                <a16:creationId xmlns:a16="http://schemas.microsoft.com/office/drawing/2014/main" id="{65CAFF5E-4983-0B63-9C12-048D9EDD433E}"/>
              </a:ext>
            </a:extLst>
          </p:cNvPr>
          <p:cNvSpPr>
            <a:spLocks noGrp="1"/>
          </p:cNvSpPr>
          <p:nvPr>
            <p:ph type="body" sz="quarter" idx="14"/>
          </p:nvPr>
        </p:nvSpPr>
        <p:spPr/>
        <p:txBody>
          <a:bodyPr>
            <a:normAutofit fontScale="85000" lnSpcReduction="10000"/>
          </a:bodyPr>
          <a:lstStyle/>
          <a:p>
            <a:pPr marL="342900" indent="-342900">
              <a:buFont typeface="Wingdings" panose="05000000000000000000" pitchFamily="2" charset="2"/>
              <a:buChar char="§"/>
            </a:pPr>
            <a:r>
              <a:rPr lang="en-GB" sz="2400" b="0" i="0" u="none" strike="noStrike" dirty="0">
                <a:solidFill>
                  <a:srgbClr val="040C28"/>
                </a:solidFill>
                <a:effectLst/>
                <a:latin typeface="TheSans UHH" panose="020B0604020202020204" charset="0"/>
              </a:rPr>
              <a:t>Human cognition divided into two processing systems: visual and verbal</a:t>
            </a:r>
            <a:r>
              <a:rPr lang="en-GB" sz="2400" b="0" i="0" u="none" strike="noStrike" dirty="0">
                <a:solidFill>
                  <a:srgbClr val="202124"/>
                </a:solidFill>
                <a:effectLst/>
                <a:latin typeface="TheSans UHH" panose="020B0604020202020204" charset="0"/>
              </a:rPr>
              <a:t>. </a:t>
            </a:r>
          </a:p>
          <a:p>
            <a:pPr lvl="1">
              <a:buFont typeface="Wingdings" panose="05000000000000000000" pitchFamily="2" charset="2"/>
              <a:buChar char="§"/>
            </a:pPr>
            <a:r>
              <a:rPr lang="en-GB" sz="2000" b="0" i="0" u="none" strike="noStrike" dirty="0">
                <a:solidFill>
                  <a:srgbClr val="202124"/>
                </a:solidFill>
                <a:effectLst/>
                <a:latin typeface="TheSans UHH" panose="020B0604020202020204" charset="0"/>
              </a:rPr>
              <a:t>The visual system deals with graphical information processing and the verbal system deals with linguistic processing</a:t>
            </a:r>
          </a:p>
          <a:p>
            <a:pPr lvl="1">
              <a:buFont typeface="Wingdings" panose="05000000000000000000" pitchFamily="2" charset="2"/>
              <a:buChar char="§"/>
            </a:pPr>
            <a:r>
              <a:rPr lang="en-GB" sz="2000" b="0" i="0" u="none" strike="noStrike" dirty="0">
                <a:solidFill>
                  <a:srgbClr val="202124"/>
                </a:solidFill>
                <a:effectLst/>
                <a:latin typeface="TheSans UHH" panose="020B0604020202020204" charset="0"/>
              </a:rPr>
              <a:t>These two systems are separate and are activated by different information</a:t>
            </a:r>
          </a:p>
          <a:p>
            <a:pPr marL="342900" indent="-342900">
              <a:buFont typeface="Wingdings" panose="05000000000000000000" pitchFamily="2" charset="2"/>
              <a:buChar char="§"/>
            </a:pPr>
            <a:r>
              <a:rPr lang="en-GB" sz="2400" dirty="0" err="1">
                <a:solidFill>
                  <a:srgbClr val="202124"/>
                </a:solidFill>
                <a:latin typeface="TheSans UHH" panose="020B0604020202020204" charset="0"/>
                <a:sym typeface="Wingdings" pitchFamily="2" charset="2"/>
              </a:rPr>
              <a:t>GenAI</a:t>
            </a:r>
            <a:r>
              <a:rPr lang="en-GB" sz="2400" dirty="0">
                <a:solidFill>
                  <a:srgbClr val="202124"/>
                </a:solidFill>
                <a:latin typeface="TheSans UHH" panose="020B0604020202020204" charset="0"/>
                <a:sym typeface="Wingdings" pitchFamily="2" charset="2"/>
              </a:rPr>
              <a:t>: </a:t>
            </a:r>
            <a:r>
              <a:rPr lang="en-GB" sz="2400" dirty="0" err="1">
                <a:solidFill>
                  <a:srgbClr val="202124"/>
                </a:solidFill>
                <a:latin typeface="TheSans UHH" panose="020B0604020202020204" charset="0"/>
                <a:sym typeface="Wingdings" pitchFamily="2" charset="2"/>
              </a:rPr>
              <a:t>TextImage</a:t>
            </a:r>
            <a:r>
              <a:rPr lang="en-GB" sz="2400" dirty="0">
                <a:solidFill>
                  <a:srgbClr val="202124"/>
                </a:solidFill>
                <a:latin typeface="TheSans UHH" panose="020B0604020202020204" charset="0"/>
                <a:sym typeface="Wingdings" pitchFamily="2" charset="2"/>
              </a:rPr>
              <a:t>/Video</a:t>
            </a:r>
          </a:p>
          <a:p>
            <a:pPr marL="342900" indent="-342900">
              <a:buFont typeface="Wingdings" panose="05000000000000000000" pitchFamily="2" charset="2"/>
              <a:buChar char="§"/>
            </a:pPr>
            <a:r>
              <a:rPr lang="en-GB" sz="2400" dirty="0" err="1">
                <a:solidFill>
                  <a:srgbClr val="202124"/>
                </a:solidFill>
                <a:latin typeface="TheSans UHH" panose="020B0604020202020204" charset="0"/>
                <a:sym typeface="Wingdings" pitchFamily="2" charset="2"/>
              </a:rPr>
              <a:t>GenAI</a:t>
            </a:r>
            <a:r>
              <a:rPr lang="en-GB" sz="2400" dirty="0">
                <a:solidFill>
                  <a:srgbClr val="202124"/>
                </a:solidFill>
                <a:latin typeface="TheSans UHH" panose="020B0604020202020204" charset="0"/>
                <a:sym typeface="Wingdings" pitchFamily="2" charset="2"/>
              </a:rPr>
              <a:t>: Image/</a:t>
            </a:r>
            <a:r>
              <a:rPr lang="en-GB" sz="2400" dirty="0" err="1">
                <a:solidFill>
                  <a:srgbClr val="202124"/>
                </a:solidFill>
                <a:latin typeface="TheSans UHH" panose="020B0604020202020204" charset="0"/>
                <a:sym typeface="Wingdings" pitchFamily="2" charset="2"/>
              </a:rPr>
              <a:t>VideoCaption</a:t>
            </a:r>
            <a:r>
              <a:rPr lang="en-GB" sz="2400" dirty="0">
                <a:solidFill>
                  <a:srgbClr val="202124"/>
                </a:solidFill>
                <a:latin typeface="TheSans UHH" panose="020B0604020202020204" charset="0"/>
                <a:sym typeface="Wingdings" pitchFamily="2" charset="2"/>
              </a:rPr>
              <a:t> as text</a:t>
            </a:r>
          </a:p>
          <a:p>
            <a:pPr marL="342900" indent="-342900">
              <a:buFont typeface="Wingdings" panose="05000000000000000000" pitchFamily="2" charset="2"/>
              <a:buChar char="§"/>
            </a:pPr>
            <a:r>
              <a:rPr lang="en-GB" sz="2400" dirty="0">
                <a:solidFill>
                  <a:srgbClr val="202124"/>
                </a:solidFill>
                <a:latin typeface="TheSans UHH" panose="020B0604020202020204" charset="0"/>
                <a:sym typeface="Wingdings" pitchFamily="2" charset="2"/>
              </a:rPr>
              <a:t>Use CLIP principles for mental images?</a:t>
            </a:r>
          </a:p>
          <a:p>
            <a:pPr marL="342900" indent="-342900">
              <a:buFont typeface="Wingdings" panose="05000000000000000000" pitchFamily="2" charset="2"/>
              <a:buChar char="§"/>
            </a:pPr>
            <a:r>
              <a:rPr lang="en-GB" sz="2400" dirty="0">
                <a:solidFill>
                  <a:srgbClr val="202124"/>
                </a:solidFill>
                <a:latin typeface="TheSans UHH" panose="020B0604020202020204" charset="0"/>
                <a:sym typeface="Wingdings" pitchFamily="2" charset="2"/>
              </a:rPr>
              <a:t>YOLO for mental videos?</a:t>
            </a:r>
            <a:endParaRPr lang="en-DE" sz="2400" dirty="0">
              <a:latin typeface="TheSans UHH" panose="020B0604020202020204" charset="0"/>
              <a:sym typeface="Wingdings" pitchFamily="2" charset="2"/>
            </a:endParaRPr>
          </a:p>
        </p:txBody>
      </p:sp>
      <p:sp>
        <p:nvSpPr>
          <p:cNvPr id="4" name="Date Placeholder 3">
            <a:extLst>
              <a:ext uri="{FF2B5EF4-FFF2-40B4-BE49-F238E27FC236}">
                <a16:creationId xmlns:a16="http://schemas.microsoft.com/office/drawing/2014/main" id="{A47DDBBA-DB68-921B-2C5A-8924D1871C3A}"/>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70A8106-79F6-D11D-E707-9A493E2E0E9D}"/>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822EF39E-3A05-E194-A637-57386EA8096D}"/>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28</a:t>
            </a:fld>
            <a:endParaRPr lang="de-DE" dirty="0">
              <a:latin typeface="TheSans UHH" panose="020B0604020202020204" charset="0"/>
            </a:endParaRPr>
          </a:p>
        </p:txBody>
      </p:sp>
      <p:sp>
        <p:nvSpPr>
          <p:cNvPr id="7" name="TextBox 6">
            <a:extLst>
              <a:ext uri="{FF2B5EF4-FFF2-40B4-BE49-F238E27FC236}">
                <a16:creationId xmlns:a16="http://schemas.microsoft.com/office/drawing/2014/main" id="{072A02B5-A9CA-D9BB-5B8E-6CC801D73A2C}"/>
              </a:ext>
            </a:extLst>
          </p:cNvPr>
          <p:cNvSpPr txBox="1"/>
          <p:nvPr/>
        </p:nvSpPr>
        <p:spPr>
          <a:xfrm>
            <a:off x="3672647" y="4054947"/>
            <a:ext cx="5256584" cy="646331"/>
          </a:xfrm>
          <a:prstGeom prst="rect">
            <a:avLst/>
          </a:prstGeom>
          <a:noFill/>
        </p:spPr>
        <p:txBody>
          <a:bodyPr wrap="square">
            <a:spAutoFit/>
          </a:bodyPr>
          <a:lstStyle/>
          <a:p>
            <a:r>
              <a:rPr lang="en-DE" sz="1200" dirty="0">
                <a:solidFill>
                  <a:srgbClr val="0305FF"/>
                </a:solidFill>
                <a:latin typeface="TheSans UHH" panose="020B0604020202020204" charset="0"/>
              </a:rPr>
              <a:t>Sadoski, Mark; Paivio, Allan, "A Dual Coding Theoretical Model of Reading", Theoretical Models and Processes of Reading, DE: International Reading Association, </a:t>
            </a:r>
            <a:r>
              <a:rPr lang="en-GB" sz="1200" b="0" i="1" u="none" strike="noStrike" dirty="0">
                <a:solidFill>
                  <a:srgbClr val="0305FF"/>
                </a:solidFill>
                <a:effectLst/>
                <a:latin typeface="TheSans UHH" panose="020B0604020202020204" charset="0"/>
              </a:rPr>
              <a:t>Cognitive psychology</a:t>
            </a:r>
            <a:r>
              <a:rPr lang="en-GB" sz="1200" b="0" i="0" u="none" strike="noStrike" dirty="0">
                <a:solidFill>
                  <a:srgbClr val="0305FF"/>
                </a:solidFill>
                <a:effectLst/>
                <a:latin typeface="TheSans UHH" panose="020B0604020202020204" charset="0"/>
              </a:rPr>
              <a:t>. Cengage Learning. </a:t>
            </a:r>
            <a:r>
              <a:rPr lang="en-DE" sz="1200" dirty="0">
                <a:solidFill>
                  <a:srgbClr val="0305FF"/>
                </a:solidFill>
                <a:latin typeface="TheSans UHH" panose="020B0604020202020204" charset="0"/>
              </a:rPr>
              <a:t>pp. 1329–1362, </a:t>
            </a:r>
            <a:r>
              <a:rPr lang="en-GB" sz="1200" b="1" i="0" u="none" strike="noStrike" dirty="0">
                <a:solidFill>
                  <a:srgbClr val="FF0000"/>
                </a:solidFill>
                <a:effectLst/>
                <a:latin typeface="TheSans UHH" panose="020B0604020202020204" charset="0"/>
              </a:rPr>
              <a:t>2016</a:t>
            </a:r>
            <a:r>
              <a:rPr lang="en-GB" sz="1200" b="0" i="0" u="none" strike="noStrike" dirty="0">
                <a:solidFill>
                  <a:srgbClr val="0305FF"/>
                </a:solidFill>
                <a:effectLst/>
                <a:latin typeface="TheSans UHH" panose="020B0604020202020204" charset="0"/>
              </a:rPr>
              <a:t>. </a:t>
            </a:r>
            <a:endParaRPr lang="en-DE" sz="1200" dirty="0">
              <a:solidFill>
                <a:srgbClr val="0305FF"/>
              </a:solidFill>
              <a:latin typeface="TheSans UHH" panose="020B0604020202020204" charset="0"/>
            </a:endParaRPr>
          </a:p>
        </p:txBody>
      </p:sp>
    </p:spTree>
    <p:extLst>
      <p:ext uri="{BB962C8B-B14F-4D97-AF65-F5344CB8AC3E}">
        <p14:creationId xmlns:p14="http://schemas.microsoft.com/office/powerpoint/2010/main" val="376771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23FBDEE-5690-E92C-8668-2AEC0BC02A4D}"/>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8CABCDAC-AD6B-6237-39D5-D70CDE03F6E3}"/>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96D03766-07AE-4F4C-0835-93509AE4E6C0}"/>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29</a:t>
            </a:fld>
            <a:endParaRPr lang="de-DE" dirty="0">
              <a:latin typeface="TheSans UHH" panose="020B0604020202020204" charset="0"/>
            </a:endParaRPr>
          </a:p>
        </p:txBody>
      </p:sp>
      <p:grpSp>
        <p:nvGrpSpPr>
          <p:cNvPr id="13" name="Gruppieren 12">
            <a:extLst>
              <a:ext uri="{FF2B5EF4-FFF2-40B4-BE49-F238E27FC236}">
                <a16:creationId xmlns:a16="http://schemas.microsoft.com/office/drawing/2014/main" id="{9C90AA1D-06F0-4478-88F0-A044872A06E9}"/>
              </a:ext>
            </a:extLst>
          </p:cNvPr>
          <p:cNvGrpSpPr/>
          <p:nvPr/>
        </p:nvGrpSpPr>
        <p:grpSpPr>
          <a:xfrm>
            <a:off x="214768" y="1545459"/>
            <a:ext cx="5092891" cy="3170812"/>
            <a:chOff x="847261" y="1119282"/>
            <a:chExt cx="5536630" cy="3615168"/>
          </a:xfrm>
        </p:grpSpPr>
        <p:pic>
          <p:nvPicPr>
            <p:cNvPr id="7" name="Picture 2" descr="Pearl's Ladder of Causation. The first rung, associations, only allows... |  Download Scientific Diagram">
              <a:extLst>
                <a:ext uri="{FF2B5EF4-FFF2-40B4-BE49-F238E27FC236}">
                  <a16:creationId xmlns:a16="http://schemas.microsoft.com/office/drawing/2014/main" id="{E7713574-8812-E0BD-FE62-136D52C0A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261" y="1119282"/>
              <a:ext cx="5337887" cy="244286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icture containing text, indoor&#10;&#10;Description automatically generated">
              <a:extLst>
                <a:ext uri="{FF2B5EF4-FFF2-40B4-BE49-F238E27FC236}">
                  <a16:creationId xmlns:a16="http://schemas.microsoft.com/office/drawing/2014/main" id="{3D277CC6-4D82-2255-5B1B-DC9B96015530}"/>
                </a:ext>
              </a:extLst>
            </p:cNvPr>
            <p:cNvPicPr>
              <a:picLocks noChangeAspect="1"/>
            </p:cNvPicPr>
            <p:nvPr/>
          </p:nvPicPr>
          <p:blipFill>
            <a:blip r:embed="rId4"/>
            <a:stretch>
              <a:fillRect/>
            </a:stretch>
          </p:blipFill>
          <p:spPr>
            <a:xfrm>
              <a:off x="1306125" y="3695847"/>
              <a:ext cx="1463940" cy="995856"/>
            </a:xfrm>
            <a:prstGeom prst="rect">
              <a:avLst/>
            </a:prstGeom>
          </p:spPr>
        </p:pic>
        <p:pic>
          <p:nvPicPr>
            <p:cNvPr id="9" name="Picture 4" descr="Unsupervised robotic sorting: Towards autonomous decision making robots">
              <a:extLst>
                <a:ext uri="{FF2B5EF4-FFF2-40B4-BE49-F238E27FC236}">
                  <a16:creationId xmlns:a16="http://schemas.microsoft.com/office/drawing/2014/main" id="{39DC4B3C-3EC2-466E-02A1-ED151DBA10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2953" y="3410391"/>
              <a:ext cx="1511847" cy="124865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8A32BF98-696F-ACF7-848A-4FA6139D36B3}"/>
                </a:ext>
              </a:extLst>
            </p:cNvPr>
            <p:cNvSpPr/>
            <p:nvPr/>
          </p:nvSpPr>
          <p:spPr>
            <a:xfrm>
              <a:off x="4170590" y="1119282"/>
              <a:ext cx="2213301" cy="2215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latin typeface="TheSans UHH" panose="020B0604020202020204" charset="0"/>
              </a:endParaRPr>
            </a:p>
          </p:txBody>
        </p:sp>
        <p:pic>
          <p:nvPicPr>
            <p:cNvPr id="11" name="Content Placeholder 5">
              <a:extLst>
                <a:ext uri="{FF2B5EF4-FFF2-40B4-BE49-F238E27FC236}">
                  <a16:creationId xmlns:a16="http://schemas.microsoft.com/office/drawing/2014/main" id="{58E29068-213E-7490-81B7-C25978BFF183}"/>
                </a:ext>
              </a:extLst>
            </p:cNvPr>
            <p:cNvPicPr>
              <a:picLocks noChangeAspect="1"/>
            </p:cNvPicPr>
            <p:nvPr/>
          </p:nvPicPr>
          <p:blipFill>
            <a:blip r:embed="rId6"/>
            <a:stretch>
              <a:fillRect/>
            </a:stretch>
          </p:blipFill>
          <p:spPr>
            <a:xfrm>
              <a:off x="3282953" y="3410391"/>
              <a:ext cx="1723955" cy="1324059"/>
            </a:xfrm>
            <a:prstGeom prst="rect">
              <a:avLst/>
            </a:prstGeom>
          </p:spPr>
        </p:pic>
      </p:grpSp>
      <p:pic>
        <p:nvPicPr>
          <p:cNvPr id="12" name="Picture 2">
            <a:extLst>
              <a:ext uri="{FF2B5EF4-FFF2-40B4-BE49-F238E27FC236}">
                <a16:creationId xmlns:a16="http://schemas.microsoft.com/office/drawing/2014/main" id="{E0493F6C-D80C-8184-F4B8-7492B7C814E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194716">
            <a:off x="5840050" y="1464754"/>
            <a:ext cx="2125708" cy="31885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BCDAFEF-064E-CEAF-D672-EED425A0138C}"/>
              </a:ext>
            </a:extLst>
          </p:cNvPr>
          <p:cNvSpPr>
            <a:spLocks noGrp="1"/>
          </p:cNvSpPr>
          <p:nvPr>
            <p:ph type="title"/>
          </p:nvPr>
        </p:nvSpPr>
        <p:spPr/>
        <p:txBody>
          <a:bodyPr/>
          <a:lstStyle/>
          <a:p>
            <a:r>
              <a:rPr lang="en-DE" sz="2800" dirty="0">
                <a:latin typeface="TheSans UHH" panose="020B0604020202020204" charset="0"/>
              </a:rPr>
              <a:t>Counterfactuals and Causality</a:t>
            </a:r>
            <a:endParaRPr lang="en-IN" dirty="0">
              <a:latin typeface="TheSans UHH" panose="020B0604020202020204" charset="0"/>
            </a:endParaRPr>
          </a:p>
        </p:txBody>
      </p:sp>
    </p:spTree>
    <p:extLst>
      <p:ext uri="{BB962C8B-B14F-4D97-AF65-F5344CB8AC3E}">
        <p14:creationId xmlns:p14="http://schemas.microsoft.com/office/powerpoint/2010/main" val="316204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4FCD32-23AC-4460-8A5D-63DADA5C9F7E}"/>
              </a:ext>
            </a:extLst>
          </p:cNvPr>
          <p:cNvSpPr>
            <a:spLocks noGrp="1"/>
          </p:cNvSpPr>
          <p:nvPr>
            <p:ph type="title"/>
          </p:nvPr>
        </p:nvSpPr>
        <p:spPr/>
        <p:txBody>
          <a:bodyPr/>
          <a:lstStyle/>
          <a:p>
            <a:r>
              <a:rPr lang="en-DE" dirty="0">
                <a:latin typeface="TheSans UHH" panose="020B0604020202020204" charset="0"/>
              </a:rPr>
              <a:t>Use RN decoder to generate images??</a:t>
            </a:r>
            <a:endParaRPr lang="en-US" dirty="0"/>
          </a:p>
        </p:txBody>
      </p:sp>
      <p:sp>
        <p:nvSpPr>
          <p:cNvPr id="3" name="Textplatzhalter 2">
            <a:extLst>
              <a:ext uri="{FF2B5EF4-FFF2-40B4-BE49-F238E27FC236}">
                <a16:creationId xmlns:a16="http://schemas.microsoft.com/office/drawing/2014/main" id="{F619CA0F-3B7A-4574-9E15-B4B2497E5004}"/>
              </a:ext>
            </a:extLst>
          </p:cNvPr>
          <p:cNvSpPr>
            <a:spLocks noGrp="1"/>
          </p:cNvSpPr>
          <p:nvPr>
            <p:ph type="body" sz="quarter" idx="14"/>
          </p:nvPr>
        </p:nvSpPr>
        <p:spPr/>
        <p:txBody>
          <a:bodyPr/>
          <a:lstStyle/>
          <a:p>
            <a:r>
              <a:rPr lang="en-GB" dirty="0">
                <a:latin typeface="TheSans UHH" panose="020B0604020202020204" charset="0"/>
              </a:rPr>
              <a:t>A</a:t>
            </a:r>
            <a:r>
              <a:rPr lang="en-DE" dirty="0">
                <a:latin typeface="TheSans UHH" panose="020B0604020202020204" charset="0"/>
              </a:rPr>
              <a:t>n armchair in the shape of […]</a:t>
            </a:r>
          </a:p>
          <a:p>
            <a:endParaRPr lang="en-US" dirty="0"/>
          </a:p>
        </p:txBody>
      </p:sp>
      <p:sp>
        <p:nvSpPr>
          <p:cNvPr id="4" name="Datumsplatzhalter 3">
            <a:extLst>
              <a:ext uri="{FF2B5EF4-FFF2-40B4-BE49-F238E27FC236}">
                <a16:creationId xmlns:a16="http://schemas.microsoft.com/office/drawing/2014/main" id="{22118EEE-AA48-4641-B986-9504F90D984C}"/>
              </a:ext>
            </a:extLst>
          </p:cNvPr>
          <p:cNvSpPr>
            <a:spLocks noGrp="1"/>
          </p:cNvSpPr>
          <p:nvPr>
            <p:ph type="dt" sz="half" idx="15"/>
          </p:nvPr>
        </p:nvSpPr>
        <p:spPr/>
        <p:txBody>
          <a:bodyPr/>
          <a:lstStyle/>
          <a:p>
            <a:r>
              <a:rPr lang="en-DE"/>
              <a:t>SoSe2024</a:t>
            </a:r>
            <a:endParaRPr lang="de-DE"/>
          </a:p>
        </p:txBody>
      </p:sp>
      <p:sp>
        <p:nvSpPr>
          <p:cNvPr id="6" name="Foliennummernplatzhalter 5">
            <a:extLst>
              <a:ext uri="{FF2B5EF4-FFF2-40B4-BE49-F238E27FC236}">
                <a16:creationId xmlns:a16="http://schemas.microsoft.com/office/drawing/2014/main" id="{D1FF281E-F1F5-454A-8483-C663AD5D24AE}"/>
              </a:ext>
            </a:extLst>
          </p:cNvPr>
          <p:cNvSpPr>
            <a:spLocks noGrp="1"/>
          </p:cNvSpPr>
          <p:nvPr>
            <p:ph type="sldNum" sz="quarter" idx="17"/>
          </p:nvPr>
        </p:nvSpPr>
        <p:spPr/>
        <p:txBody>
          <a:bodyPr/>
          <a:lstStyle/>
          <a:p>
            <a:fld id="{3E01A2B2-10AD-754B-9B4C-E5B6FED423D0}" type="slidenum">
              <a:rPr lang="de-DE" smtClean="0"/>
              <a:pPr/>
              <a:t>3</a:t>
            </a:fld>
            <a:endParaRPr lang="de-DE" dirty="0"/>
          </a:p>
        </p:txBody>
      </p:sp>
      <p:sp>
        <p:nvSpPr>
          <p:cNvPr id="11" name="TextBox 9">
            <a:extLst>
              <a:ext uri="{FF2B5EF4-FFF2-40B4-BE49-F238E27FC236}">
                <a16:creationId xmlns:a16="http://schemas.microsoft.com/office/drawing/2014/main" id="{F55D9F79-8997-4CC4-A006-3E24C405D92A}"/>
              </a:ext>
            </a:extLst>
          </p:cNvPr>
          <p:cNvSpPr txBox="1"/>
          <p:nvPr/>
        </p:nvSpPr>
        <p:spPr>
          <a:xfrm>
            <a:off x="321733" y="4760953"/>
            <a:ext cx="8426730" cy="276999"/>
          </a:xfrm>
          <a:prstGeom prst="rect">
            <a:avLst/>
          </a:prstGeom>
          <a:noFill/>
        </p:spPr>
        <p:txBody>
          <a:bodyPr wrap="square">
            <a:spAutoFit/>
          </a:bodyPr>
          <a:lstStyle/>
          <a:p>
            <a:pPr algn="ctr"/>
            <a:r>
              <a:rPr lang="en-GB" sz="1200" dirty="0">
                <a:effectLst/>
                <a:latin typeface="TheSans UHH" panose="020B0604020202020204" charset="0"/>
              </a:rPr>
              <a:t>How is it so good ? (DALL-E Explained Pt. 2). Charlie </a:t>
            </a:r>
            <a:r>
              <a:rPr lang="en-GB" sz="1200" dirty="0">
                <a:latin typeface="TheSans UHH" panose="020B0604020202020204" charset="0"/>
              </a:rPr>
              <a:t>Snell, https://mlberkeley.substack.com/p/dalle2</a:t>
            </a:r>
            <a:endParaRPr lang="en-GB" sz="1200" dirty="0">
              <a:effectLst/>
              <a:latin typeface="TheSans UHH" panose="020B0604020202020204" charset="0"/>
            </a:endParaRPr>
          </a:p>
        </p:txBody>
      </p:sp>
      <p:pic>
        <p:nvPicPr>
          <p:cNvPr id="7" name="Grafik 6">
            <a:extLst>
              <a:ext uri="{FF2B5EF4-FFF2-40B4-BE49-F238E27FC236}">
                <a16:creationId xmlns:a16="http://schemas.microsoft.com/office/drawing/2014/main" id="{69004A33-B123-400C-8438-103F8CA6E194}"/>
              </a:ext>
            </a:extLst>
          </p:cNvPr>
          <p:cNvPicPr>
            <a:picLocks noChangeAspect="1"/>
          </p:cNvPicPr>
          <p:nvPr/>
        </p:nvPicPr>
        <p:blipFill>
          <a:blip r:embed="rId2"/>
          <a:stretch>
            <a:fillRect/>
          </a:stretch>
        </p:blipFill>
        <p:spPr>
          <a:xfrm>
            <a:off x="5652120" y="1556240"/>
            <a:ext cx="3277111" cy="3234551"/>
          </a:xfrm>
          <a:prstGeom prst="rect">
            <a:avLst/>
          </a:prstGeom>
        </p:spPr>
      </p:pic>
      <p:sp>
        <p:nvSpPr>
          <p:cNvPr id="8" name="Rechteck 7">
            <a:extLst>
              <a:ext uri="{FF2B5EF4-FFF2-40B4-BE49-F238E27FC236}">
                <a16:creationId xmlns:a16="http://schemas.microsoft.com/office/drawing/2014/main" id="{59BD173F-2B9C-4668-A4D8-F5AEFD3E9D52}"/>
              </a:ext>
            </a:extLst>
          </p:cNvPr>
          <p:cNvSpPr/>
          <p:nvPr/>
        </p:nvSpPr>
        <p:spPr>
          <a:xfrm>
            <a:off x="1125881" y="4571968"/>
            <a:ext cx="6818433" cy="276999"/>
          </a:xfrm>
          <a:prstGeom prst="rect">
            <a:avLst/>
          </a:prstGeom>
        </p:spPr>
        <p:txBody>
          <a:bodyPr wrap="square">
            <a:spAutoFit/>
          </a:bodyPr>
          <a:lstStyle/>
          <a:p>
            <a:pPr algn="r"/>
            <a:r>
              <a:rPr lang="en-US" sz="1200" dirty="0">
                <a:latin typeface="TheSans UHH" panose="020B0502050302020203" pitchFamily="34" charset="0"/>
              </a:rPr>
              <a:t>https://www.oreilly.com/content/using-tensorflow-to-generate-images-with-pixelrnns/</a:t>
            </a:r>
          </a:p>
        </p:txBody>
      </p:sp>
    </p:spTree>
    <p:extLst>
      <p:ext uri="{BB962C8B-B14F-4D97-AF65-F5344CB8AC3E}">
        <p14:creationId xmlns:p14="http://schemas.microsoft.com/office/powerpoint/2010/main" val="1330975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a:extLst>
              <a:ext uri="{FF2B5EF4-FFF2-40B4-BE49-F238E27FC236}">
                <a16:creationId xmlns:a16="http://schemas.microsoft.com/office/drawing/2014/main" id="{F32AD354-3479-493F-9982-CC6C294ABACB}"/>
              </a:ext>
            </a:extLst>
          </p:cNvPr>
          <p:cNvPicPr>
            <a:picLocks noChangeAspect="1"/>
          </p:cNvPicPr>
          <p:nvPr/>
        </p:nvPicPr>
        <p:blipFill>
          <a:blip r:embed="rId2"/>
          <a:stretch>
            <a:fillRect/>
          </a:stretch>
        </p:blipFill>
        <p:spPr>
          <a:xfrm>
            <a:off x="2055208" y="1088959"/>
            <a:ext cx="4986647" cy="1482791"/>
          </a:xfrm>
          <a:prstGeom prst="rect">
            <a:avLst/>
          </a:prstGeom>
        </p:spPr>
      </p:pic>
      <p:sp>
        <p:nvSpPr>
          <p:cNvPr id="4" name="Date Placeholder 3">
            <a:extLst>
              <a:ext uri="{FF2B5EF4-FFF2-40B4-BE49-F238E27FC236}">
                <a16:creationId xmlns:a16="http://schemas.microsoft.com/office/drawing/2014/main" id="{323E3E6D-2FD1-A02A-1F58-E74489BA47AA}"/>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CDD27943-6A65-08B2-87E1-A4E1A162D96B}"/>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4</a:t>
            </a:fld>
            <a:endParaRPr lang="de-DE" dirty="0">
              <a:latin typeface="TheSans UHH" panose="020B0604020202020204" charset="0"/>
            </a:endParaRPr>
          </a:p>
        </p:txBody>
      </p:sp>
      <p:sp>
        <p:nvSpPr>
          <p:cNvPr id="9" name="TextBox 8">
            <a:extLst>
              <a:ext uri="{FF2B5EF4-FFF2-40B4-BE49-F238E27FC236}">
                <a16:creationId xmlns:a16="http://schemas.microsoft.com/office/drawing/2014/main" id="{554E79EC-43DA-B028-D7CB-D8E235AE0E15}"/>
              </a:ext>
            </a:extLst>
          </p:cNvPr>
          <p:cNvSpPr txBox="1"/>
          <p:nvPr/>
        </p:nvSpPr>
        <p:spPr>
          <a:xfrm>
            <a:off x="1979167" y="1523705"/>
            <a:ext cx="5004896" cy="1200329"/>
          </a:xfrm>
          <a:prstGeom prst="rect">
            <a:avLst/>
          </a:prstGeom>
          <a:noFill/>
        </p:spPr>
        <p:txBody>
          <a:bodyPr wrap="none" rtlCol="0">
            <a:spAutoFit/>
          </a:bodyPr>
          <a:lstStyle/>
          <a:p>
            <a:r>
              <a:rPr lang="en-DE" sz="7200" dirty="0">
                <a:solidFill>
                  <a:srgbClr val="FF0000"/>
                </a:solidFill>
                <a:effectLst>
                  <a:glow rad="228600">
                    <a:schemeClr val="accent4">
                      <a:satMod val="175000"/>
                      <a:alpha val="40000"/>
                    </a:schemeClr>
                  </a:glow>
                </a:effectLst>
                <a:latin typeface="TheSans UHH" panose="020B0604020202020204" charset="0"/>
              </a:rPr>
              <a:t>Not realistic</a:t>
            </a:r>
          </a:p>
        </p:txBody>
      </p:sp>
      <p:sp>
        <p:nvSpPr>
          <p:cNvPr id="12" name="TextBox 9">
            <a:extLst>
              <a:ext uri="{FF2B5EF4-FFF2-40B4-BE49-F238E27FC236}">
                <a16:creationId xmlns:a16="http://schemas.microsoft.com/office/drawing/2014/main" id="{B9F37D55-A1C7-4873-8C1F-C1B37604A03A}"/>
              </a:ext>
            </a:extLst>
          </p:cNvPr>
          <p:cNvSpPr txBox="1"/>
          <p:nvPr/>
        </p:nvSpPr>
        <p:spPr>
          <a:xfrm>
            <a:off x="321733" y="4760953"/>
            <a:ext cx="8426730" cy="276999"/>
          </a:xfrm>
          <a:prstGeom prst="rect">
            <a:avLst/>
          </a:prstGeom>
          <a:noFill/>
        </p:spPr>
        <p:txBody>
          <a:bodyPr wrap="square">
            <a:spAutoFit/>
          </a:bodyPr>
          <a:lstStyle/>
          <a:p>
            <a:pPr algn="ctr"/>
            <a:r>
              <a:rPr lang="en-GB" sz="1200" dirty="0">
                <a:effectLst/>
                <a:latin typeface="TheSans UHH" panose="020B0604020202020204" charset="0"/>
              </a:rPr>
              <a:t>How is it so good ? (DALL-E Explained Pt. 2). Charlie </a:t>
            </a:r>
            <a:r>
              <a:rPr lang="en-GB" sz="1200" dirty="0">
                <a:latin typeface="TheSans UHH" panose="020B0604020202020204" charset="0"/>
              </a:rPr>
              <a:t>Snell, https://mlberkeley.substack.com/p/dalle2</a:t>
            </a:r>
            <a:endParaRPr lang="en-GB" sz="1200" dirty="0">
              <a:effectLst/>
              <a:latin typeface="TheSans UHH" panose="020B0604020202020204" charset="0"/>
            </a:endParaRPr>
          </a:p>
        </p:txBody>
      </p:sp>
      <p:sp>
        <p:nvSpPr>
          <p:cNvPr id="13" name="Titel">
            <a:extLst>
              <a:ext uri="{FF2B5EF4-FFF2-40B4-BE49-F238E27FC236}">
                <a16:creationId xmlns:a16="http://schemas.microsoft.com/office/drawing/2014/main" id="{9D8C8EA8-C85D-419E-BBF1-21A10AE27249}"/>
              </a:ext>
            </a:extLst>
          </p:cNvPr>
          <p:cNvSpPr txBox="1">
            <a:spLocks/>
          </p:cNvSpPr>
          <p:nvPr/>
        </p:nvSpPr>
        <p:spPr>
          <a:xfrm>
            <a:off x="2460300" y="131314"/>
            <a:ext cx="4176464"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algn="ctr"/>
            <a:r>
              <a:rPr lang="en-US"/>
              <a:t>Generate Images from Text – Naïve Approach</a:t>
            </a:r>
            <a:endParaRPr lang="de-DE" dirty="0"/>
          </a:p>
        </p:txBody>
      </p:sp>
      <p:sp>
        <p:nvSpPr>
          <p:cNvPr id="15" name="Textinhalt">
            <a:extLst>
              <a:ext uri="{FF2B5EF4-FFF2-40B4-BE49-F238E27FC236}">
                <a16:creationId xmlns:a16="http://schemas.microsoft.com/office/drawing/2014/main" id="{9DD901ED-070F-45DA-9823-6B6E83292478}"/>
              </a:ext>
            </a:extLst>
          </p:cNvPr>
          <p:cNvSpPr>
            <a:spLocks noGrp="1"/>
          </p:cNvSpPr>
          <p:nvPr>
            <p:ph type="body" sz="quarter" idx="14"/>
          </p:nvPr>
        </p:nvSpPr>
        <p:spPr>
          <a:xfrm>
            <a:off x="214770" y="2571750"/>
            <a:ext cx="8533694" cy="2304256"/>
          </a:xfrm>
        </p:spPr>
        <p:txBody>
          <a:bodyPr>
            <a:normAutofit fontScale="92500" lnSpcReduction="10000"/>
          </a:bodyPr>
          <a:lstStyle/>
          <a:p>
            <a:pPr marL="457200" indent="-457200">
              <a:buFont typeface="+mj-lt"/>
              <a:buAutoNum type="arabicPeriod"/>
            </a:pPr>
            <a:r>
              <a:rPr lang="en-GB" sz="1600" dirty="0">
                <a:solidFill>
                  <a:srgbClr val="212121"/>
                </a:solidFill>
                <a:latin typeface="TheSans UHH" panose="020B0604020202020204" charset="0"/>
              </a:rPr>
              <a:t>Concatenate the set of text tokens with the unrolled set of pixel values in a corresponding image (typically unrolled top left to bottom right). </a:t>
            </a:r>
            <a:endParaRPr lang="en-GB" sz="1600" dirty="0">
              <a:latin typeface="TheSans UHH" panose="020B0604020202020204" charset="0"/>
            </a:endParaRPr>
          </a:p>
          <a:p>
            <a:pPr marL="457200" indent="-457200">
              <a:buFont typeface="+mj-lt"/>
              <a:buAutoNum type="arabicPeriod"/>
            </a:pPr>
            <a:r>
              <a:rPr lang="en-GB" sz="1600" dirty="0">
                <a:latin typeface="TheSans UHH" panose="020B0604020202020204" charset="0"/>
              </a:rPr>
              <a:t>Given this sequence of text and pixel values, we can factor the distribution </a:t>
            </a:r>
            <a:r>
              <a:rPr lang="en-GB" sz="1600" i="1" dirty="0">
                <a:latin typeface="TheSans UHH" panose="020B0604020202020204" charset="0"/>
              </a:rPr>
              <a:t>p</a:t>
            </a:r>
            <a:r>
              <a:rPr lang="en-GB" sz="1600" dirty="0">
                <a:latin typeface="TheSans UHH" panose="020B0604020202020204" charset="0"/>
              </a:rPr>
              <a:t>(</a:t>
            </a:r>
            <a:r>
              <a:rPr lang="en-GB" sz="1600" i="1" dirty="0" err="1">
                <a:latin typeface="TheSans UHH" panose="020B0604020202020204" charset="0"/>
              </a:rPr>
              <a:t>x</a:t>
            </a:r>
            <a:r>
              <a:rPr lang="en-GB" sz="1600" dirty="0" err="1">
                <a:latin typeface="TheSans UHH" panose="020B0604020202020204" charset="0"/>
                <a:cs typeface="AppleSymbols" panose="02000000000000000000" pitchFamily="2" charset="-79"/>
              </a:rPr>
              <a:t>∣</a:t>
            </a:r>
            <a:r>
              <a:rPr lang="en-GB" sz="1600" i="1" dirty="0" err="1">
                <a:latin typeface="TheSans UHH" panose="020B0604020202020204" charset="0"/>
              </a:rPr>
              <a:t>y</a:t>
            </a:r>
            <a:r>
              <a:rPr lang="en-GB" sz="1600" dirty="0">
                <a:latin typeface="TheSans UHH" panose="020B0604020202020204" charset="0"/>
              </a:rPr>
              <a:t>) autoregressively: </a:t>
            </a:r>
            <a:br>
              <a:rPr lang="en-GB" sz="1600" dirty="0">
                <a:latin typeface="TheSans UHH" panose="020B0604020202020204" charset="0"/>
              </a:rPr>
            </a:br>
            <a:r>
              <a:rPr lang="en-GB" sz="1600" dirty="0">
                <a:latin typeface="TheSans UHH" panose="020B0604020202020204" charset="0"/>
              </a:rPr>
              <a:t>	</a:t>
            </a:r>
            <a:r>
              <a:rPr lang="en-GB" sz="1600" i="1" dirty="0">
                <a:latin typeface="TheSans UHH" panose="020B0604020202020204" charset="0"/>
              </a:rPr>
              <a:t>p</a:t>
            </a:r>
            <a:r>
              <a:rPr lang="en-GB" sz="1600" dirty="0">
                <a:latin typeface="TheSans UHH" panose="020B0604020202020204" charset="0"/>
              </a:rPr>
              <a:t>(</a:t>
            </a:r>
            <a:r>
              <a:rPr lang="en-GB" sz="1600" i="1" dirty="0" err="1">
                <a:latin typeface="TheSans UHH" panose="020B0604020202020204" charset="0"/>
              </a:rPr>
              <a:t>x</a:t>
            </a:r>
            <a:r>
              <a:rPr lang="en-GB" sz="1600" dirty="0" err="1">
                <a:latin typeface="TheSans UHH" panose="020B0604020202020204" charset="0"/>
                <a:cs typeface="AppleSymbols" panose="02000000000000000000" pitchFamily="2" charset="-79"/>
              </a:rPr>
              <a:t>∣</a:t>
            </a:r>
            <a:r>
              <a:rPr lang="en-GB" sz="1600" i="1" dirty="0" err="1">
                <a:latin typeface="TheSans UHH" panose="020B0604020202020204" charset="0"/>
              </a:rPr>
              <a:t>y</a:t>
            </a:r>
            <a:r>
              <a:rPr lang="en-GB" sz="1600" dirty="0">
                <a:latin typeface="TheSans UHH" panose="020B0604020202020204" charset="0"/>
              </a:rPr>
              <a:t>) = </a:t>
            </a:r>
            <a:r>
              <a:rPr lang="en-GB" sz="1600" i="1" dirty="0">
                <a:latin typeface="TheSans UHH" panose="020B0604020202020204" charset="0"/>
              </a:rPr>
              <a:t>p</a:t>
            </a:r>
            <a:r>
              <a:rPr lang="en-GB" sz="1600" dirty="0">
                <a:latin typeface="TheSans UHH" panose="020B0604020202020204" charset="0"/>
              </a:rPr>
              <a:t>(</a:t>
            </a:r>
            <a:r>
              <a:rPr lang="en-GB" sz="1600" i="1" dirty="0">
                <a:latin typeface="TheSans UHH" panose="020B0604020202020204" charset="0"/>
              </a:rPr>
              <a:t>x</a:t>
            </a:r>
            <a:r>
              <a:rPr lang="en-GB" sz="1600" baseline="-25000" dirty="0">
                <a:latin typeface="TheSans UHH" panose="020B0604020202020204" charset="0"/>
              </a:rPr>
              <a:t>1</a:t>
            </a:r>
            <a:r>
              <a:rPr lang="en-GB" sz="1600" dirty="0">
                <a:latin typeface="TheSans UHH" panose="020B0604020202020204" charset="0"/>
              </a:rPr>
              <a:t>, </a:t>
            </a:r>
            <a:r>
              <a:rPr lang="en-GB" sz="1600" i="1" dirty="0">
                <a:latin typeface="TheSans UHH" panose="020B0604020202020204" charset="0"/>
              </a:rPr>
              <a:t>x</a:t>
            </a:r>
            <a:r>
              <a:rPr lang="en-GB" sz="1600" baseline="-25000" dirty="0">
                <a:latin typeface="TheSans UHH" panose="020B0604020202020204" charset="0"/>
              </a:rPr>
              <a:t>2</a:t>
            </a:r>
            <a:r>
              <a:rPr lang="en-GB" sz="1600" dirty="0">
                <a:latin typeface="TheSans UHH" panose="020B0604020202020204" charset="0"/>
              </a:rPr>
              <a:t>, </a:t>
            </a:r>
            <a:r>
              <a:rPr lang="en-GB" sz="1600" i="1" dirty="0">
                <a:latin typeface="TheSans UHH" panose="020B0604020202020204" charset="0"/>
              </a:rPr>
              <a:t>x</a:t>
            </a:r>
            <a:r>
              <a:rPr lang="en-GB" sz="1600" baseline="-25000" dirty="0">
                <a:latin typeface="TheSans UHH" panose="020B0604020202020204" charset="0"/>
              </a:rPr>
              <a:t>3</a:t>
            </a:r>
            <a:r>
              <a:rPr lang="en-GB" sz="1600" dirty="0">
                <a:latin typeface="TheSans UHH" panose="020B0604020202020204" charset="0"/>
              </a:rPr>
              <a:t>, ...</a:t>
            </a:r>
            <a:r>
              <a:rPr lang="en-GB" sz="1600" dirty="0">
                <a:latin typeface="TheSans UHH" panose="020B0604020202020204" charset="0"/>
                <a:cs typeface="AppleSymbols" panose="02000000000000000000" pitchFamily="2" charset="-79"/>
              </a:rPr>
              <a:t>∣</a:t>
            </a:r>
            <a:r>
              <a:rPr lang="en-GB" sz="1600" i="1" dirty="0">
                <a:latin typeface="TheSans UHH" panose="020B0604020202020204" charset="0"/>
              </a:rPr>
              <a:t>y</a:t>
            </a:r>
            <a:r>
              <a:rPr lang="en-GB" sz="1600" dirty="0">
                <a:latin typeface="TheSans UHH" panose="020B0604020202020204" charset="0"/>
              </a:rPr>
              <a:t>) = </a:t>
            </a:r>
            <a:r>
              <a:rPr lang="en-GB" sz="1600" i="1" dirty="0">
                <a:latin typeface="TheSans UHH" panose="020B0604020202020204" charset="0"/>
              </a:rPr>
              <a:t>p</a:t>
            </a:r>
            <a:r>
              <a:rPr lang="en-GB" sz="1600" dirty="0">
                <a:latin typeface="TheSans UHH" panose="020B0604020202020204" charset="0"/>
              </a:rPr>
              <a:t>(</a:t>
            </a:r>
            <a:r>
              <a:rPr lang="en-GB" sz="1600" i="1" dirty="0">
                <a:latin typeface="TheSans UHH" panose="020B0604020202020204" charset="0"/>
              </a:rPr>
              <a:t>x</a:t>
            </a:r>
            <a:r>
              <a:rPr lang="en-GB" sz="1600" baseline="-25000" dirty="0">
                <a:latin typeface="TheSans UHH" panose="020B0604020202020204" charset="0"/>
              </a:rPr>
              <a:t>1</a:t>
            </a:r>
            <a:r>
              <a:rPr lang="en-GB" sz="1600" dirty="0">
                <a:latin typeface="TheSans UHH" panose="020B0604020202020204" charset="0"/>
                <a:cs typeface="AppleSymbols" panose="02000000000000000000" pitchFamily="2" charset="-79"/>
              </a:rPr>
              <a:t>∣</a:t>
            </a:r>
            <a:r>
              <a:rPr lang="en-GB" sz="1600" i="1" dirty="0">
                <a:latin typeface="TheSans UHH" panose="020B0604020202020204" charset="0"/>
              </a:rPr>
              <a:t>y</a:t>
            </a:r>
            <a:r>
              <a:rPr lang="en-GB" sz="1600" dirty="0">
                <a:latin typeface="TheSans UHH" panose="020B0604020202020204" charset="0"/>
              </a:rPr>
              <a:t>)</a:t>
            </a:r>
            <a:r>
              <a:rPr lang="en-GB" sz="1600" i="1" dirty="0">
                <a:latin typeface="TheSans UHH" panose="020B0604020202020204" charset="0"/>
              </a:rPr>
              <a:t>p</a:t>
            </a:r>
            <a:r>
              <a:rPr lang="en-GB" sz="1600" dirty="0">
                <a:latin typeface="TheSans UHH" panose="020B0604020202020204" charset="0"/>
              </a:rPr>
              <a:t>(</a:t>
            </a:r>
            <a:r>
              <a:rPr lang="en-GB" sz="1600" i="1" dirty="0">
                <a:latin typeface="TheSans UHH" panose="020B0604020202020204" charset="0"/>
              </a:rPr>
              <a:t>x</a:t>
            </a:r>
            <a:r>
              <a:rPr lang="en-GB" sz="1600" baseline="-25000" dirty="0">
                <a:latin typeface="TheSans UHH" panose="020B0604020202020204" charset="0"/>
              </a:rPr>
              <a:t>2</a:t>
            </a:r>
            <a:r>
              <a:rPr lang="en-GB" sz="1600" dirty="0">
                <a:latin typeface="TheSans UHH" panose="020B0604020202020204" charset="0"/>
                <a:cs typeface="AppleSymbols" panose="02000000000000000000" pitchFamily="2" charset="-79"/>
              </a:rPr>
              <a:t>∣</a:t>
            </a:r>
            <a:r>
              <a:rPr lang="en-GB" sz="1600" i="1" dirty="0">
                <a:latin typeface="TheSans UHH" panose="020B0604020202020204" charset="0"/>
              </a:rPr>
              <a:t>x</a:t>
            </a:r>
            <a:r>
              <a:rPr lang="en-GB" sz="1600" baseline="-25000" dirty="0">
                <a:latin typeface="TheSans UHH" panose="020B0604020202020204" charset="0"/>
              </a:rPr>
              <a:t>1</a:t>
            </a:r>
            <a:r>
              <a:rPr lang="en-GB" sz="1600" dirty="0">
                <a:latin typeface="TheSans UHH" panose="020B0604020202020204" charset="0"/>
              </a:rPr>
              <a:t>, </a:t>
            </a:r>
            <a:r>
              <a:rPr lang="en-GB" sz="1600" i="1" dirty="0">
                <a:latin typeface="TheSans UHH" panose="020B0604020202020204" charset="0"/>
              </a:rPr>
              <a:t>y</a:t>
            </a:r>
            <a:r>
              <a:rPr lang="en-GB" sz="1600" dirty="0">
                <a:latin typeface="TheSans UHH" panose="020B0604020202020204" charset="0"/>
              </a:rPr>
              <a:t>)</a:t>
            </a:r>
            <a:r>
              <a:rPr lang="en-GB" sz="1600" i="1" dirty="0">
                <a:latin typeface="TheSans UHH" panose="020B0604020202020204" charset="0"/>
              </a:rPr>
              <a:t>p</a:t>
            </a:r>
            <a:r>
              <a:rPr lang="en-GB" sz="1600" dirty="0">
                <a:latin typeface="TheSans UHH" panose="020B0604020202020204" charset="0"/>
              </a:rPr>
              <a:t>(</a:t>
            </a:r>
            <a:r>
              <a:rPr lang="en-GB" sz="1600" i="1" dirty="0">
                <a:latin typeface="TheSans UHH" panose="020B0604020202020204" charset="0"/>
              </a:rPr>
              <a:t>x</a:t>
            </a:r>
            <a:r>
              <a:rPr lang="en-GB" sz="1600" baseline="-25000" dirty="0">
                <a:latin typeface="TheSans UHH" panose="020B0604020202020204" charset="0"/>
              </a:rPr>
              <a:t>3</a:t>
            </a:r>
            <a:r>
              <a:rPr lang="en-GB" sz="1600" dirty="0">
                <a:latin typeface="TheSans UHH" panose="020B0604020202020204" charset="0"/>
                <a:cs typeface="AppleSymbols" panose="02000000000000000000" pitchFamily="2" charset="-79"/>
              </a:rPr>
              <a:t>∣</a:t>
            </a:r>
            <a:r>
              <a:rPr lang="en-GB" sz="1600" i="1" dirty="0">
                <a:latin typeface="TheSans UHH" panose="020B0604020202020204" charset="0"/>
              </a:rPr>
              <a:t>x</a:t>
            </a:r>
            <a:r>
              <a:rPr lang="en-GB" sz="1600" baseline="-25000" dirty="0">
                <a:latin typeface="TheSans UHH" panose="020B0604020202020204" charset="0"/>
              </a:rPr>
              <a:t>1</a:t>
            </a:r>
            <a:r>
              <a:rPr lang="en-GB" sz="1600" dirty="0">
                <a:latin typeface="TheSans UHH" panose="020B0604020202020204" charset="0"/>
              </a:rPr>
              <a:t>, </a:t>
            </a:r>
            <a:r>
              <a:rPr lang="en-GB" sz="1600" i="1" dirty="0">
                <a:latin typeface="TheSans UHH" panose="020B0604020202020204" charset="0"/>
              </a:rPr>
              <a:t>x</a:t>
            </a:r>
            <a:r>
              <a:rPr lang="en-GB" sz="1600" baseline="-25000" dirty="0">
                <a:latin typeface="TheSans UHH" panose="020B0604020202020204" charset="0"/>
              </a:rPr>
              <a:t>2</a:t>
            </a:r>
            <a:r>
              <a:rPr lang="en-GB" sz="1600" dirty="0">
                <a:latin typeface="TheSans UHH" panose="020B0604020202020204" charset="0"/>
              </a:rPr>
              <a:t>, </a:t>
            </a:r>
            <a:r>
              <a:rPr lang="en-GB" sz="1600" i="1" dirty="0">
                <a:latin typeface="TheSans UHH" panose="020B0604020202020204" charset="0"/>
              </a:rPr>
              <a:t>y</a:t>
            </a:r>
            <a:r>
              <a:rPr lang="en-GB" sz="1600" dirty="0">
                <a:latin typeface="TheSans UHH" panose="020B0604020202020204" charset="0"/>
              </a:rPr>
              <a:t>)... </a:t>
            </a:r>
            <a:br>
              <a:rPr lang="en-GB" sz="1600" dirty="0">
                <a:latin typeface="TheSans UHH" panose="020B0604020202020204" charset="0"/>
              </a:rPr>
            </a:br>
            <a:r>
              <a:rPr lang="en-GB" sz="1600" dirty="0">
                <a:latin typeface="TheSans UHH" panose="020B0604020202020204" charset="0"/>
              </a:rPr>
              <a:t>Here </a:t>
            </a:r>
            <a:r>
              <a:rPr lang="en-GB" sz="1600" i="1" dirty="0">
                <a:latin typeface="TheSans UHH" panose="020B0604020202020204" charset="0"/>
              </a:rPr>
              <a:t>x</a:t>
            </a:r>
            <a:r>
              <a:rPr lang="en-GB" sz="1600" i="1" baseline="-25000" dirty="0">
                <a:latin typeface="TheSans UHH" panose="020B0604020202020204" charset="0"/>
              </a:rPr>
              <a:t>i</a:t>
            </a:r>
            <a:r>
              <a:rPr lang="en-GB" sz="1600" i="1" dirty="0">
                <a:latin typeface="TheSans UHH" panose="020B0604020202020204" charset="0"/>
              </a:rPr>
              <a:t> </a:t>
            </a:r>
            <a:r>
              <a:rPr lang="en-GB" sz="1600" dirty="0">
                <a:latin typeface="TheSans UHH" panose="020B0604020202020204" charset="0"/>
              </a:rPr>
              <a:t>is the </a:t>
            </a:r>
            <a:r>
              <a:rPr lang="en-GB" sz="1600" i="1" dirty="0" err="1">
                <a:latin typeface="TheSans UHH" panose="020B0604020202020204" charset="0"/>
              </a:rPr>
              <a:t>i</a:t>
            </a:r>
            <a:r>
              <a:rPr lang="en-GB" sz="1600" dirty="0" err="1">
                <a:latin typeface="TheSans UHH" panose="020B0604020202020204" charset="0"/>
              </a:rPr>
              <a:t>th</a:t>
            </a:r>
            <a:r>
              <a:rPr lang="en-GB" sz="1600" dirty="0">
                <a:latin typeface="TheSans UHH" panose="020B0604020202020204" charset="0"/>
              </a:rPr>
              <a:t> pixel value in the unrolled image. </a:t>
            </a:r>
          </a:p>
          <a:p>
            <a:pPr marL="457200" indent="-457200">
              <a:buFont typeface="+mj-lt"/>
              <a:buAutoNum type="arabicPeriod"/>
            </a:pPr>
            <a:r>
              <a:rPr lang="en-GB" sz="1600" dirty="0">
                <a:latin typeface="TheSans UHH" panose="020B0604020202020204" charset="0"/>
              </a:rPr>
              <a:t>We now estimate </a:t>
            </a:r>
            <a:r>
              <a:rPr lang="en-GB" sz="1600" i="1" dirty="0">
                <a:latin typeface="TheSans UHH" panose="020B0604020202020204" charset="0"/>
              </a:rPr>
              <a:t>p</a:t>
            </a:r>
            <a:r>
              <a:rPr lang="en-GB" sz="1600" dirty="0">
                <a:latin typeface="TheSans UHH" panose="020B0604020202020204" charset="0"/>
              </a:rPr>
              <a:t>(</a:t>
            </a:r>
            <a:r>
              <a:rPr lang="en-GB" sz="1600" i="1" dirty="0" err="1">
                <a:latin typeface="TheSans UHH" panose="020B0604020202020204" charset="0"/>
              </a:rPr>
              <a:t>x</a:t>
            </a:r>
            <a:r>
              <a:rPr lang="en-GB" sz="1600" dirty="0" err="1">
                <a:latin typeface="TheSans UHH" panose="020B0604020202020204" charset="0"/>
                <a:cs typeface="AppleSymbols" panose="02000000000000000000" pitchFamily="2" charset="-79"/>
              </a:rPr>
              <a:t>∣</a:t>
            </a:r>
            <a:r>
              <a:rPr lang="en-GB" sz="1600" i="1" dirty="0" err="1">
                <a:latin typeface="TheSans UHH" panose="020B0604020202020204" charset="0"/>
              </a:rPr>
              <a:t>y</a:t>
            </a:r>
            <a:r>
              <a:rPr lang="en-GB" sz="1600" dirty="0">
                <a:latin typeface="TheSans UHH" panose="020B0604020202020204" charset="0"/>
              </a:rPr>
              <a:t>) by running maximum likelihood estimation on any autoregressive sequence model (e.g. LSTM or Transformer) over each of these </a:t>
            </a:r>
            <a:r>
              <a:rPr lang="en-GB" sz="1600" i="1" dirty="0">
                <a:latin typeface="TheSans UHH" panose="020B0604020202020204" charset="0"/>
              </a:rPr>
              <a:t>p</a:t>
            </a:r>
            <a:r>
              <a:rPr lang="en-GB" sz="1600" dirty="0">
                <a:latin typeface="TheSans UHH" panose="020B0604020202020204" charset="0"/>
              </a:rPr>
              <a:t>(</a:t>
            </a:r>
            <a:r>
              <a:rPr lang="en-GB" sz="1600" i="1" dirty="0">
                <a:latin typeface="TheSans UHH" panose="020B0604020202020204" charset="0"/>
              </a:rPr>
              <a:t>x</a:t>
            </a:r>
            <a:r>
              <a:rPr lang="en-GB" sz="1600" i="1" baseline="-25000" dirty="0">
                <a:latin typeface="TheSans UHH" panose="020B0604020202020204" charset="0"/>
              </a:rPr>
              <a:t>i</a:t>
            </a:r>
            <a:r>
              <a:rPr lang="en-GB" sz="1600" dirty="0">
                <a:latin typeface="TheSans UHH" panose="020B0604020202020204" charset="0"/>
                <a:cs typeface="AppleSymbols" panose="02000000000000000000" pitchFamily="2" charset="-79"/>
              </a:rPr>
              <a:t>∣</a:t>
            </a:r>
            <a:r>
              <a:rPr lang="en-GB" sz="1600" i="1" dirty="0">
                <a:latin typeface="TheSans UHH" panose="020B0604020202020204" charset="0"/>
              </a:rPr>
              <a:t>x</a:t>
            </a:r>
            <a:r>
              <a:rPr lang="en-GB" sz="1600" i="1" baseline="-25000" dirty="0">
                <a:latin typeface="TheSans UHH" panose="020B0604020202020204" charset="0"/>
              </a:rPr>
              <a:t>i</a:t>
            </a:r>
            <a:r>
              <a:rPr lang="en-GB" sz="1600" baseline="-25000" dirty="0">
                <a:latin typeface="TheSans UHH" panose="020B0604020202020204" charset="0"/>
              </a:rPr>
              <a:t>−1</a:t>
            </a:r>
            <a:r>
              <a:rPr lang="en-GB" sz="1600" dirty="0">
                <a:latin typeface="TheSans UHH" panose="020B0604020202020204" charset="0"/>
              </a:rPr>
              <a:t>, </a:t>
            </a:r>
            <a:r>
              <a:rPr lang="en-GB" sz="1600" i="1" dirty="0">
                <a:latin typeface="TheSans UHH" panose="020B0604020202020204" charset="0"/>
              </a:rPr>
              <a:t>x</a:t>
            </a:r>
            <a:r>
              <a:rPr lang="en-GB" sz="1600" i="1" baseline="-25000" dirty="0">
                <a:latin typeface="TheSans UHH" panose="020B0604020202020204" charset="0"/>
              </a:rPr>
              <a:t>i</a:t>
            </a:r>
            <a:r>
              <a:rPr lang="en-GB" sz="1600" baseline="-25000" dirty="0">
                <a:latin typeface="TheSans UHH" panose="020B0604020202020204" charset="0"/>
              </a:rPr>
              <a:t>−2</a:t>
            </a:r>
            <a:r>
              <a:rPr lang="en-GB" sz="1600" dirty="0">
                <a:latin typeface="TheSans UHH" panose="020B0604020202020204" charset="0"/>
              </a:rPr>
              <a:t>, ..., </a:t>
            </a:r>
            <a:r>
              <a:rPr lang="en-GB" sz="1600" i="1" dirty="0">
                <a:latin typeface="TheSans UHH" panose="020B0604020202020204" charset="0"/>
              </a:rPr>
              <a:t>x</a:t>
            </a:r>
            <a:r>
              <a:rPr lang="en-GB" sz="1600" baseline="-25000" dirty="0">
                <a:latin typeface="TheSans UHH" panose="020B0604020202020204" charset="0"/>
              </a:rPr>
              <a:t>2</a:t>
            </a:r>
            <a:r>
              <a:rPr lang="en-GB" sz="1600" dirty="0">
                <a:latin typeface="TheSans UHH" panose="020B0604020202020204" charset="0"/>
              </a:rPr>
              <a:t>, </a:t>
            </a:r>
            <a:r>
              <a:rPr lang="en-GB" sz="1600" i="1" dirty="0">
                <a:latin typeface="TheSans UHH" panose="020B0604020202020204" charset="0"/>
              </a:rPr>
              <a:t>x</a:t>
            </a:r>
            <a:r>
              <a:rPr lang="en-GB" sz="1600" baseline="-25000" dirty="0">
                <a:latin typeface="TheSans UHH" panose="020B0604020202020204" charset="0"/>
              </a:rPr>
              <a:t>1</a:t>
            </a:r>
            <a:r>
              <a:rPr lang="en-GB" sz="1600" dirty="0">
                <a:latin typeface="TheSans UHH" panose="020B0604020202020204" charset="0"/>
              </a:rPr>
              <a:t>, </a:t>
            </a:r>
            <a:r>
              <a:rPr lang="en-GB" sz="1600" i="1" dirty="0">
                <a:latin typeface="TheSans UHH" panose="020B0604020202020204" charset="0"/>
              </a:rPr>
              <a:t>y</a:t>
            </a:r>
            <a:r>
              <a:rPr lang="en-GB" sz="1600" dirty="0">
                <a:latin typeface="TheSans UHH" panose="020B0604020202020204" charset="0"/>
              </a:rPr>
              <a:t>) factors. </a:t>
            </a:r>
            <a:br>
              <a:rPr lang="en-GB" sz="1600" dirty="0">
                <a:latin typeface="TheSans UHH" panose="020B0604020202020204" charset="0"/>
              </a:rPr>
            </a:br>
            <a:r>
              <a:rPr lang="en-GB" sz="1600" dirty="0">
                <a:latin typeface="TheSans UHH" panose="020B0604020202020204" charset="0"/>
              </a:rPr>
              <a:t>That is to say, we want to train a model to predict the next pixel value in an image, given some text and all previous pixel values. </a:t>
            </a:r>
          </a:p>
        </p:txBody>
      </p:sp>
    </p:spTree>
    <p:extLst>
      <p:ext uri="{BB962C8B-B14F-4D97-AF65-F5344CB8AC3E}">
        <p14:creationId xmlns:p14="http://schemas.microsoft.com/office/powerpoint/2010/main" val="128622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E54EB-7889-276F-3DC7-B37557C28072}"/>
              </a:ext>
            </a:extLst>
          </p:cNvPr>
          <p:cNvSpPr>
            <a:spLocks noGrp="1"/>
          </p:cNvSpPr>
          <p:nvPr>
            <p:ph type="title"/>
          </p:nvPr>
        </p:nvSpPr>
        <p:spPr/>
        <p:txBody>
          <a:bodyPr/>
          <a:lstStyle/>
          <a:p>
            <a:r>
              <a:rPr lang="de-DE" spc="-5" dirty="0">
                <a:latin typeface="TheSans UHH" panose="020B0604020202020204" charset="0"/>
              </a:rPr>
              <a:t>Acknowledgements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C94EA5E6-AA49-1E4D-32AF-55462FB972FE}"/>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67446DA5-170C-4C5A-E285-ECDF9A95D7A3}"/>
              </a:ext>
            </a:extLst>
          </p:cNvPr>
          <p:cNvSpPr>
            <a:spLocks noGrp="1"/>
          </p:cNvSpPr>
          <p:nvPr>
            <p:ph type="ftr" sz="quarter" idx="16"/>
          </p:nvPr>
        </p:nvSpPr>
        <p:spPr/>
        <p:txBody>
          <a:bodyPr/>
          <a:lstStyle/>
          <a:p>
            <a:r>
              <a:rPr lang="de-DE">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74CAC787-4268-A6EC-AA25-50EC3738F41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5</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0EAB9B7B-5A94-52F6-081B-2C34704FA1E9}"/>
              </a:ext>
            </a:extLst>
          </p:cNvPr>
          <p:cNvSpPr txBox="1"/>
          <p:nvPr/>
        </p:nvSpPr>
        <p:spPr>
          <a:xfrm>
            <a:off x="827584" y="2306365"/>
            <a:ext cx="7724140" cy="1536318"/>
          </a:xfrm>
          <a:prstGeom prst="rect">
            <a:avLst/>
          </a:prstGeom>
        </p:spPr>
        <p:txBody>
          <a:bodyPr vert="horz" wrap="square" lIns="0" tIns="12700" rIns="0" bIns="0" rtlCol="0">
            <a:spAutoFit/>
          </a:bodyPr>
          <a:lstStyle/>
          <a:p>
            <a:pPr algn="ctr">
              <a:spcBef>
                <a:spcPts val="100"/>
              </a:spcBef>
            </a:pPr>
            <a:r>
              <a:rPr lang="en-GB" sz="1400" spc="-5" dirty="0">
                <a:latin typeface="TheSans UHH" panose="020B0604020202020204" charset="0"/>
                <a:cs typeface="Arial"/>
              </a:rPr>
              <a:t>Authors: Aditya Ramesh, </a:t>
            </a:r>
            <a:r>
              <a:rPr lang="en-GB" sz="1400" dirty="0">
                <a:latin typeface="TheSans UHH" panose="020B0604020202020204" charset="0"/>
                <a:cs typeface="Arial"/>
              </a:rPr>
              <a:t>Mikhail </a:t>
            </a:r>
            <a:r>
              <a:rPr lang="en-GB" sz="1400" spc="-15" dirty="0">
                <a:latin typeface="TheSans UHH" panose="020B0604020202020204" charset="0"/>
                <a:cs typeface="Arial"/>
              </a:rPr>
              <a:t>Pavlov, </a:t>
            </a:r>
            <a:r>
              <a:rPr lang="en-GB" sz="1400" spc="-5" dirty="0">
                <a:latin typeface="TheSans UHH" panose="020B0604020202020204" charset="0"/>
                <a:cs typeface="Arial"/>
              </a:rPr>
              <a:t>Gabriel Goh, Scott </a:t>
            </a:r>
            <a:r>
              <a:rPr lang="en-GB" sz="1400" spc="-20" dirty="0">
                <a:latin typeface="TheSans UHH" panose="020B0604020202020204" charset="0"/>
                <a:cs typeface="Arial"/>
              </a:rPr>
              <a:t>Gray, </a:t>
            </a:r>
            <a:r>
              <a:rPr lang="en-GB" sz="1400" spc="-5" dirty="0">
                <a:latin typeface="TheSans UHH" panose="020B0604020202020204" charset="0"/>
                <a:cs typeface="Arial"/>
              </a:rPr>
              <a:t>Chelsea </a:t>
            </a:r>
            <a:r>
              <a:rPr lang="en-GB" sz="1400" spc="-15" dirty="0">
                <a:latin typeface="TheSans UHH" panose="020B0604020202020204" charset="0"/>
                <a:cs typeface="Arial"/>
              </a:rPr>
              <a:t>Voss, </a:t>
            </a:r>
            <a:r>
              <a:rPr lang="en-GB" sz="1400" spc="-5" dirty="0">
                <a:latin typeface="TheSans UHH" panose="020B0604020202020204" charset="0"/>
                <a:cs typeface="Arial"/>
              </a:rPr>
              <a:t>Alec Radford, </a:t>
            </a:r>
            <a:r>
              <a:rPr lang="en-GB" sz="1400" dirty="0">
                <a:latin typeface="TheSans UHH" panose="020B0604020202020204" charset="0"/>
                <a:cs typeface="Arial"/>
              </a:rPr>
              <a:t>Mark </a:t>
            </a:r>
            <a:r>
              <a:rPr lang="en-GB" sz="1400" spc="-5" dirty="0">
                <a:latin typeface="TheSans UHH" panose="020B0604020202020204" charset="0"/>
                <a:cs typeface="Arial"/>
              </a:rPr>
              <a:t>Chen, </a:t>
            </a:r>
            <a:br>
              <a:rPr lang="en-GB" sz="1400" spc="-5" dirty="0">
                <a:latin typeface="TheSans UHH" panose="020B0604020202020204" charset="0"/>
                <a:cs typeface="Arial"/>
              </a:rPr>
            </a:br>
            <a:r>
              <a:rPr lang="en-GB" sz="1400" spc="-5" dirty="0">
                <a:latin typeface="TheSans UHH" panose="020B0604020202020204" charset="0"/>
                <a:cs typeface="Arial"/>
              </a:rPr>
              <a:t>and Ilya</a:t>
            </a:r>
            <a:r>
              <a:rPr lang="en-GB" sz="1400" spc="-105" dirty="0">
                <a:latin typeface="TheSans UHH" panose="020B0604020202020204" charset="0"/>
                <a:cs typeface="Arial"/>
              </a:rPr>
              <a:t> </a:t>
            </a:r>
            <a:r>
              <a:rPr lang="en-GB" sz="1400" spc="-5" dirty="0" err="1">
                <a:latin typeface="TheSans UHH" panose="020B0604020202020204" charset="0"/>
                <a:cs typeface="Arial"/>
              </a:rPr>
              <a:t>Sutskever</a:t>
            </a:r>
            <a:endParaRPr lang="de-DE" sz="1400" spc="-5" dirty="0">
              <a:latin typeface="TheSans UHH" panose="020B0604020202020204" charset="0"/>
              <a:cs typeface="Arial"/>
            </a:endParaRPr>
          </a:p>
          <a:p>
            <a:pPr algn="ctr">
              <a:spcBef>
                <a:spcPts val="1605"/>
              </a:spcBef>
            </a:pPr>
            <a:r>
              <a:rPr lang="de-DE" sz="1400" spc="-5" dirty="0">
                <a:latin typeface="TheSans UHH" panose="020B0604020202020204" charset="0"/>
                <a:cs typeface="Arial"/>
              </a:rPr>
              <a:t>Open AI </a:t>
            </a:r>
            <a:r>
              <a:rPr lang="de-DE" sz="1400" dirty="0">
                <a:latin typeface="TheSans UHH" panose="020B0604020202020204" charset="0"/>
                <a:cs typeface="Arial"/>
              </a:rPr>
              <a:t>(ICML</a:t>
            </a:r>
            <a:r>
              <a:rPr lang="de-DE" sz="1400" spc="-185" dirty="0">
                <a:latin typeface="TheSans UHH" panose="020B0604020202020204" charset="0"/>
                <a:cs typeface="Arial"/>
              </a:rPr>
              <a:t> </a:t>
            </a:r>
            <a:r>
              <a:rPr lang="de-DE" sz="1400" spc="-5" dirty="0">
                <a:latin typeface="TheSans UHH" panose="020B0604020202020204" charset="0"/>
                <a:cs typeface="Arial"/>
              </a:rPr>
              <a:t>2021)</a:t>
            </a:r>
          </a:p>
          <a:p>
            <a:pPr algn="ctr">
              <a:spcBef>
                <a:spcPts val="100"/>
              </a:spcBef>
            </a:pPr>
            <a:endParaRPr lang="de-DE" sz="1400" spc="-5" dirty="0">
              <a:latin typeface="TheSans UHH" panose="020B0604020202020204" charset="0"/>
              <a:cs typeface="Arial"/>
            </a:endParaRPr>
          </a:p>
          <a:p>
            <a:pPr algn="ctr">
              <a:spcBef>
                <a:spcPts val="100"/>
              </a:spcBef>
            </a:pPr>
            <a:r>
              <a:rPr lang="de-DE" sz="1400" spc="-5" dirty="0" err="1">
                <a:latin typeface="TheSans UHH" panose="020B0604020202020204" charset="0"/>
                <a:cs typeface="Arial"/>
              </a:rPr>
              <a:t>Presentation</a:t>
            </a:r>
            <a:r>
              <a:rPr lang="de-DE" sz="1400" spc="-5" dirty="0">
                <a:latin typeface="TheSans UHH" panose="020B0604020202020204" charset="0"/>
                <a:cs typeface="Arial"/>
              </a:rPr>
              <a:t> </a:t>
            </a:r>
            <a:r>
              <a:rPr lang="de-DE" sz="1400" spc="-5" dirty="0" err="1">
                <a:latin typeface="TheSans UHH" panose="020B0604020202020204" charset="0"/>
                <a:cs typeface="Arial"/>
              </a:rPr>
              <a:t>from</a:t>
            </a:r>
            <a:r>
              <a:rPr lang="de-DE" sz="1400" spc="-5" dirty="0">
                <a:latin typeface="TheSans UHH" panose="020B0604020202020204" charset="0"/>
                <a:cs typeface="Arial"/>
              </a:rPr>
              <a:t>: </a:t>
            </a:r>
            <a:r>
              <a:rPr sz="1400" spc="-5" dirty="0">
                <a:latin typeface="TheSans UHH" panose="020B0604020202020204" charset="0"/>
                <a:cs typeface="Arial"/>
              </a:rPr>
              <a:t>Adam Kutchak, George Lu, Fernando </a:t>
            </a:r>
            <a:r>
              <a:rPr sz="1400" spc="-10" dirty="0">
                <a:latin typeface="TheSans UHH" panose="020B0604020202020204" charset="0"/>
                <a:cs typeface="Arial"/>
              </a:rPr>
              <a:t>Treviño, </a:t>
            </a:r>
            <a:r>
              <a:rPr sz="1400" spc="-5" dirty="0">
                <a:latin typeface="TheSans UHH" panose="020B0604020202020204" charset="0"/>
                <a:cs typeface="Arial"/>
              </a:rPr>
              <a:t>and Sarah</a:t>
            </a:r>
            <a:r>
              <a:rPr sz="1400" spc="10" dirty="0">
                <a:latin typeface="TheSans UHH" panose="020B0604020202020204" charset="0"/>
                <a:cs typeface="Arial"/>
              </a:rPr>
              <a:t> </a:t>
            </a:r>
            <a:r>
              <a:rPr sz="1400" spc="-5" dirty="0">
                <a:latin typeface="TheSans UHH" panose="020B0604020202020204" charset="0"/>
                <a:cs typeface="Arial"/>
              </a:rPr>
              <a:t>Wilson</a:t>
            </a:r>
            <a:endParaRPr sz="1400" dirty="0">
              <a:latin typeface="TheSans UHH" panose="020B0604020202020204" charset="0"/>
              <a:cs typeface="Arial"/>
            </a:endParaRPr>
          </a:p>
        </p:txBody>
      </p:sp>
      <p:sp>
        <p:nvSpPr>
          <p:cNvPr id="8" name="TextBox 7">
            <a:extLst>
              <a:ext uri="{FF2B5EF4-FFF2-40B4-BE49-F238E27FC236}">
                <a16:creationId xmlns:a16="http://schemas.microsoft.com/office/drawing/2014/main" id="{97E7F502-8510-C5FF-F2E3-A2466E8D0193}"/>
              </a:ext>
            </a:extLst>
          </p:cNvPr>
          <p:cNvSpPr txBox="1"/>
          <p:nvPr/>
        </p:nvSpPr>
        <p:spPr>
          <a:xfrm>
            <a:off x="1893404" y="1772692"/>
            <a:ext cx="5357192" cy="461665"/>
          </a:xfrm>
          <a:prstGeom prst="rect">
            <a:avLst/>
          </a:prstGeom>
          <a:noFill/>
        </p:spPr>
        <p:txBody>
          <a:bodyPr wrap="square">
            <a:spAutoFit/>
          </a:bodyPr>
          <a:lstStyle/>
          <a:p>
            <a:pPr algn="ctr"/>
            <a:r>
              <a:rPr lang="en-GB" sz="2400" b="0" i="0" u="none" strike="noStrike" dirty="0">
                <a:solidFill>
                  <a:srgbClr val="303030"/>
                </a:solidFill>
                <a:effectLst/>
                <a:latin typeface="TheSans UHH" panose="020B0604020202020204" charset="0"/>
              </a:rPr>
              <a:t>Zero-Shot Text-to-Image Generation</a:t>
            </a:r>
          </a:p>
        </p:txBody>
      </p:sp>
      <p:sp>
        <p:nvSpPr>
          <p:cNvPr id="9" name="TextBox 8">
            <a:extLst>
              <a:ext uri="{FF2B5EF4-FFF2-40B4-BE49-F238E27FC236}">
                <a16:creationId xmlns:a16="http://schemas.microsoft.com/office/drawing/2014/main" id="{32E823D6-824E-392C-F8B3-0E20EAA56F34}"/>
              </a:ext>
            </a:extLst>
          </p:cNvPr>
          <p:cNvSpPr txBox="1"/>
          <p:nvPr/>
        </p:nvSpPr>
        <p:spPr>
          <a:xfrm>
            <a:off x="2555776" y="3962549"/>
            <a:ext cx="4572000" cy="769441"/>
          </a:xfrm>
          <a:prstGeom prst="rect">
            <a:avLst/>
          </a:prstGeom>
          <a:noFill/>
        </p:spPr>
        <p:txBody>
          <a:bodyPr wrap="square">
            <a:spAutoFit/>
          </a:bodyPr>
          <a:lstStyle/>
          <a:p>
            <a:r>
              <a:rPr lang="en-DE" sz="1100" dirty="0">
                <a:solidFill>
                  <a:srgbClr val="0305FF"/>
                </a:solidFill>
                <a:latin typeface="TheSans UHH" panose="020B0604020202020204" charset="0"/>
              </a:rPr>
              <a:t>Zero-Shot Text-to-Image Generation. Aditya Ramesh, Mikhail Pavlov, Gabriel Goh, Scott Gray, Chelsea Voss, Alec Radford, Mark Chen, Ilya Sutskever Proceedings of the 38th International Conference on Machine Learning, PMLR 139:8821-8831, </a:t>
            </a:r>
            <a:r>
              <a:rPr lang="en-DE" sz="1100" b="1" dirty="0">
                <a:solidFill>
                  <a:srgbClr val="FF0000"/>
                </a:solidFill>
                <a:latin typeface="TheSans UHH" panose="020B0604020202020204" charset="0"/>
              </a:rPr>
              <a:t>2021</a:t>
            </a:r>
            <a:r>
              <a:rPr lang="en-DE" sz="1100" dirty="0">
                <a:solidFill>
                  <a:srgbClr val="0305FF"/>
                </a:solidFill>
                <a:latin typeface="TheSans UHH" panose="020B0604020202020204" charset="0"/>
              </a:rPr>
              <a:t>.</a:t>
            </a:r>
          </a:p>
        </p:txBody>
      </p:sp>
    </p:spTree>
    <p:extLst>
      <p:ext uri="{BB962C8B-B14F-4D97-AF65-F5344CB8AC3E}">
        <p14:creationId xmlns:p14="http://schemas.microsoft.com/office/powerpoint/2010/main" val="2138241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543FF-4ACA-E569-776C-49AFD7B4463A}"/>
              </a:ext>
            </a:extLst>
          </p:cNvPr>
          <p:cNvSpPr>
            <a:spLocks noGrp="1"/>
          </p:cNvSpPr>
          <p:nvPr>
            <p:ph type="title"/>
          </p:nvPr>
        </p:nvSpPr>
        <p:spPr/>
        <p:txBody>
          <a:bodyPr/>
          <a:lstStyle/>
          <a:p>
            <a:r>
              <a:rPr lang="en-IN" dirty="0">
                <a:latin typeface="TheSans UHH" panose="020B0604020202020204" charset="0"/>
              </a:rPr>
              <a:t>Introduction</a:t>
            </a:r>
          </a:p>
        </p:txBody>
      </p:sp>
      <p:sp>
        <p:nvSpPr>
          <p:cNvPr id="3" name="Textplatzhalter 2">
            <a:extLst>
              <a:ext uri="{FF2B5EF4-FFF2-40B4-BE49-F238E27FC236}">
                <a16:creationId xmlns:a16="http://schemas.microsoft.com/office/drawing/2014/main" id="{6918836D-BECC-44A4-9C37-F6FECFD9EFCC}"/>
              </a:ext>
            </a:extLst>
          </p:cNvPr>
          <p:cNvSpPr>
            <a:spLocks noGrp="1"/>
          </p:cNvSpPr>
          <p:nvPr>
            <p:ph type="body" sz="quarter" idx="14"/>
          </p:nvPr>
        </p:nvSpPr>
        <p:spPr/>
        <p:txBody>
          <a:bodyPr/>
          <a:lstStyle/>
          <a:p>
            <a:pPr marL="354965" indent="-342900">
              <a:spcBef>
                <a:spcPts val="420"/>
              </a:spcBef>
              <a:buFont typeface="Wingdings" panose="05000000000000000000" pitchFamily="2" charset="2"/>
              <a:buChar char="§"/>
              <a:tabLst>
                <a:tab pos="379095" algn="l"/>
                <a:tab pos="379730" algn="l"/>
              </a:tabLst>
            </a:pPr>
            <a:r>
              <a:rPr lang="en-US" spc="-5" dirty="0">
                <a:latin typeface="TheSans UHH" panose="020B0604020202020204" charset="0"/>
                <a:cs typeface="Arial"/>
              </a:rPr>
              <a:t>Generate Images from text</a:t>
            </a:r>
            <a:r>
              <a:rPr lang="en-US" spc="-20" dirty="0">
                <a:latin typeface="TheSans UHH" panose="020B0604020202020204" charset="0"/>
                <a:cs typeface="Arial"/>
              </a:rPr>
              <a:t> </a:t>
            </a:r>
            <a:r>
              <a:rPr lang="en-US" dirty="0">
                <a:latin typeface="TheSans UHH" panose="020B0604020202020204" charset="0"/>
                <a:cs typeface="Arial"/>
              </a:rPr>
              <a:t>captions</a:t>
            </a:r>
          </a:p>
          <a:p>
            <a:pPr marL="354965" indent="-342900">
              <a:spcBef>
                <a:spcPts val="325"/>
              </a:spcBef>
              <a:buFont typeface="Wingdings" panose="05000000000000000000" pitchFamily="2" charset="2"/>
              <a:buChar char="§"/>
              <a:tabLst>
                <a:tab pos="379095" algn="l"/>
                <a:tab pos="379730" algn="l"/>
              </a:tabLst>
            </a:pPr>
            <a:r>
              <a:rPr lang="en-US" spc="-5" dirty="0">
                <a:latin typeface="TheSans UHH" panose="020B0604020202020204" charset="0"/>
                <a:cs typeface="Arial"/>
              </a:rPr>
              <a:t>12 billion parameters </a:t>
            </a:r>
            <a:r>
              <a:rPr lang="en-US" dirty="0">
                <a:latin typeface="TheSans UHH" panose="020B0604020202020204" charset="0"/>
                <a:cs typeface="Arial"/>
              </a:rPr>
              <a:t>version </a:t>
            </a:r>
            <a:r>
              <a:rPr lang="en-US" spc="-5" dirty="0">
                <a:latin typeface="TheSans UHH" panose="020B0604020202020204" charset="0"/>
                <a:cs typeface="Arial"/>
              </a:rPr>
              <a:t>of</a:t>
            </a:r>
            <a:r>
              <a:rPr lang="en-US" spc="-25" dirty="0">
                <a:latin typeface="TheSans UHH" panose="020B0604020202020204" charset="0"/>
                <a:cs typeface="Arial"/>
              </a:rPr>
              <a:t> GPT-3</a:t>
            </a:r>
            <a:endParaRPr lang="en-US" dirty="0">
              <a:latin typeface="TheSans UHH" panose="020B0604020202020204" charset="0"/>
              <a:cs typeface="Arial"/>
            </a:endParaRPr>
          </a:p>
          <a:p>
            <a:pPr marL="354965" indent="-342900">
              <a:spcBef>
                <a:spcPts val="325"/>
              </a:spcBef>
              <a:buFont typeface="Wingdings" panose="05000000000000000000" pitchFamily="2" charset="2"/>
              <a:buChar char="§"/>
              <a:tabLst>
                <a:tab pos="379095" algn="l"/>
                <a:tab pos="379730" algn="l"/>
              </a:tabLst>
            </a:pPr>
            <a:r>
              <a:rPr lang="en-US" spc="-5" dirty="0">
                <a:latin typeface="TheSans UHH" panose="020B0604020202020204" charset="0"/>
                <a:cs typeface="Arial"/>
              </a:rPr>
              <a:t>Dataset </a:t>
            </a:r>
            <a:r>
              <a:rPr lang="en-US" dirty="0">
                <a:latin typeface="TheSans UHH" panose="020B0604020202020204" charset="0"/>
                <a:cs typeface="Arial"/>
              </a:rPr>
              <a:t>comprised </a:t>
            </a:r>
            <a:r>
              <a:rPr lang="en-US" spc="-5" dirty="0">
                <a:latin typeface="TheSans UHH" panose="020B0604020202020204" charset="0"/>
                <a:cs typeface="Arial"/>
              </a:rPr>
              <a:t>of 3.3 </a:t>
            </a:r>
            <a:r>
              <a:rPr lang="en-US" dirty="0">
                <a:latin typeface="TheSans UHH" panose="020B0604020202020204" charset="0"/>
                <a:cs typeface="Arial"/>
              </a:rPr>
              <a:t>million </a:t>
            </a:r>
            <a:r>
              <a:rPr lang="en-US" spc="-5" dirty="0">
                <a:latin typeface="TheSans UHH" panose="020B0604020202020204" charset="0"/>
                <a:cs typeface="Arial"/>
              </a:rPr>
              <a:t>text </a:t>
            </a:r>
            <a:r>
              <a:rPr lang="en-US" dirty="0">
                <a:latin typeface="TheSans UHH" panose="020B0604020202020204" charset="0"/>
                <a:cs typeface="Arial"/>
              </a:rPr>
              <a:t>- </a:t>
            </a:r>
            <a:r>
              <a:rPr lang="en-US" spc="-5" dirty="0">
                <a:latin typeface="TheSans UHH" panose="020B0604020202020204" charset="0"/>
                <a:cs typeface="Arial"/>
              </a:rPr>
              <a:t>image</a:t>
            </a:r>
            <a:r>
              <a:rPr lang="en-US" spc="-95" dirty="0">
                <a:latin typeface="TheSans UHH" panose="020B0604020202020204" charset="0"/>
                <a:cs typeface="Arial"/>
              </a:rPr>
              <a:t> </a:t>
            </a:r>
            <a:r>
              <a:rPr lang="en-US" spc="-5" dirty="0">
                <a:latin typeface="TheSans UHH" panose="020B0604020202020204" charset="0"/>
                <a:cs typeface="Arial"/>
              </a:rPr>
              <a:t>pairs</a:t>
            </a:r>
            <a:endParaRPr lang="en-US" dirty="0">
              <a:latin typeface="TheSans UHH" panose="020B0604020202020204" charset="0"/>
              <a:cs typeface="Arial"/>
            </a:endParaRPr>
          </a:p>
          <a:p>
            <a:pPr marL="354965" indent="-342900">
              <a:spcBef>
                <a:spcPts val="325"/>
              </a:spcBef>
              <a:buFont typeface="Wingdings" panose="05000000000000000000" pitchFamily="2" charset="2"/>
              <a:buChar char="§"/>
              <a:tabLst>
                <a:tab pos="379095" algn="l"/>
                <a:tab pos="379730" algn="l"/>
              </a:tabLst>
            </a:pPr>
            <a:r>
              <a:rPr lang="en-US" spc="-5" dirty="0">
                <a:latin typeface="TheSans UHH" panose="020B0604020202020204" charset="0"/>
                <a:cs typeface="Arial"/>
              </a:rPr>
              <a:t>Combine unrelated</a:t>
            </a:r>
            <a:r>
              <a:rPr lang="en-US" spc="-10" dirty="0">
                <a:latin typeface="TheSans UHH" panose="020B0604020202020204" charset="0"/>
                <a:cs typeface="Arial"/>
              </a:rPr>
              <a:t> </a:t>
            </a:r>
            <a:r>
              <a:rPr lang="en-US" dirty="0">
                <a:latin typeface="TheSans UHH" panose="020B0604020202020204" charset="0"/>
                <a:cs typeface="Arial"/>
              </a:rPr>
              <a:t>concepts</a:t>
            </a:r>
          </a:p>
          <a:p>
            <a:pPr marL="342900" indent="-342900">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B42E9941-8304-2836-FC56-7C57EB56DC24}"/>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E8F0611F-26EA-0B35-5229-7ADCCEADFBE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6</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28F27CD4-9FDA-3CC2-3D3C-9F08E9591D73}"/>
              </a:ext>
            </a:extLst>
          </p:cNvPr>
          <p:cNvSpPr/>
          <p:nvPr/>
        </p:nvSpPr>
        <p:spPr>
          <a:xfrm>
            <a:off x="683568" y="3183818"/>
            <a:ext cx="5689973" cy="151216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TextBox 9">
            <a:extLst>
              <a:ext uri="{FF2B5EF4-FFF2-40B4-BE49-F238E27FC236}">
                <a16:creationId xmlns:a16="http://schemas.microsoft.com/office/drawing/2014/main" id="{4AC2D458-0A8A-4E98-A244-63B72CCB94FB}"/>
              </a:ext>
            </a:extLst>
          </p:cNvPr>
          <p:cNvSpPr txBox="1"/>
          <p:nvPr/>
        </p:nvSpPr>
        <p:spPr>
          <a:xfrm>
            <a:off x="321733" y="4760953"/>
            <a:ext cx="8426730" cy="276999"/>
          </a:xfrm>
          <a:prstGeom prst="rect">
            <a:avLst/>
          </a:prstGeom>
          <a:noFill/>
        </p:spPr>
        <p:txBody>
          <a:bodyPr wrap="square">
            <a:spAutoFit/>
          </a:bodyPr>
          <a:lstStyle/>
          <a:p>
            <a:pPr algn="ctr"/>
            <a:r>
              <a:rPr lang="en-GB" sz="1200" dirty="0">
                <a:effectLst/>
                <a:latin typeface="TheSans UHH" panose="020B0604020202020204" charset="0"/>
              </a:rPr>
              <a:t>How is it so good ? (DALL-E Explained Pt. 2). Charlie </a:t>
            </a:r>
            <a:r>
              <a:rPr lang="en-GB" sz="1200" dirty="0">
                <a:latin typeface="TheSans UHH" panose="020B0604020202020204" charset="0"/>
              </a:rPr>
              <a:t>Snell, https://mlberkeley.substack.com/p/dalle2</a:t>
            </a:r>
            <a:endParaRPr lang="en-GB" sz="1200" dirty="0">
              <a:effectLst/>
              <a:latin typeface="TheSans UHH" panose="020B0604020202020204" charset="0"/>
            </a:endParaRPr>
          </a:p>
        </p:txBody>
      </p:sp>
    </p:spTree>
    <p:extLst>
      <p:ext uri="{BB962C8B-B14F-4D97-AF65-F5344CB8AC3E}">
        <p14:creationId xmlns:p14="http://schemas.microsoft.com/office/powerpoint/2010/main" val="3741941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A37C8-CAF9-8AE9-F18F-27FB2CBA25A8}"/>
              </a:ext>
            </a:extLst>
          </p:cNvPr>
          <p:cNvSpPr>
            <a:spLocks noGrp="1"/>
          </p:cNvSpPr>
          <p:nvPr>
            <p:ph type="title"/>
          </p:nvPr>
        </p:nvSpPr>
        <p:spPr/>
        <p:txBody>
          <a:bodyPr/>
          <a:lstStyle/>
          <a:p>
            <a:r>
              <a:rPr lang="en-IN" spc="5" dirty="0">
                <a:latin typeface="TheSans UHH" panose="020B0604020202020204" charset="0"/>
              </a:rPr>
              <a:t>Related</a:t>
            </a:r>
            <a:r>
              <a:rPr lang="en-IN" spc="-70" dirty="0">
                <a:latin typeface="TheSans UHH" panose="020B0604020202020204" charset="0"/>
              </a:rPr>
              <a:t> </a:t>
            </a:r>
            <a:r>
              <a:rPr lang="en-IN" spc="-5" dirty="0">
                <a:latin typeface="TheSans UHH" panose="020B0604020202020204" charset="0"/>
              </a:rPr>
              <a:t>Works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33EE633E-718C-40EF-8D34-71660CD2DF16}"/>
              </a:ext>
            </a:extLst>
          </p:cNvPr>
          <p:cNvSpPr>
            <a:spLocks noGrp="1"/>
          </p:cNvSpPr>
          <p:nvPr>
            <p:ph type="body" sz="quarter" idx="14"/>
          </p:nvPr>
        </p:nvSpPr>
        <p:spPr/>
        <p:txBody>
          <a:bodyPr/>
          <a:lstStyle/>
          <a:p>
            <a:pPr marL="354965" indent="-342900">
              <a:spcBef>
                <a:spcPts val="420"/>
              </a:spcBef>
              <a:buFont typeface="Wingdings" panose="05000000000000000000" pitchFamily="2" charset="2"/>
              <a:buChar char="§"/>
              <a:tabLst>
                <a:tab pos="379095" algn="l"/>
                <a:tab pos="379730" algn="l"/>
              </a:tabLst>
            </a:pPr>
            <a:r>
              <a:rPr lang="de-DE" spc="-5" dirty="0">
                <a:latin typeface="TheSans UHH" panose="020B0604020202020204" charset="0"/>
                <a:cs typeface="Arial"/>
              </a:rPr>
              <a:t>Autoencoder </a:t>
            </a:r>
            <a:r>
              <a:rPr lang="de-DE" dirty="0">
                <a:latin typeface="TheSans UHH" panose="020B0604020202020204" charset="0"/>
                <a:cs typeface="Arial"/>
              </a:rPr>
              <a:t>- (</a:t>
            </a:r>
            <a:r>
              <a:rPr lang="de-DE" dirty="0" err="1">
                <a:latin typeface="TheSans UHH" panose="020B0604020202020204" charset="0"/>
                <a:cs typeface="Arial"/>
              </a:rPr>
              <a:t>encoder</a:t>
            </a:r>
            <a:r>
              <a:rPr lang="de-DE" dirty="0">
                <a:latin typeface="TheSans UHH" panose="020B0604020202020204" charset="0"/>
                <a:cs typeface="Arial"/>
              </a:rPr>
              <a:t> -</a:t>
            </a:r>
            <a:r>
              <a:rPr lang="de-DE" spc="-35" dirty="0">
                <a:latin typeface="TheSans UHH" panose="020B0604020202020204" charset="0"/>
                <a:cs typeface="Arial"/>
              </a:rPr>
              <a:t> </a:t>
            </a:r>
            <a:r>
              <a:rPr lang="de-DE" spc="-5" dirty="0" err="1">
                <a:latin typeface="TheSans UHH" panose="020B0604020202020204" charset="0"/>
                <a:cs typeface="Arial"/>
              </a:rPr>
              <a:t>decoder</a:t>
            </a:r>
            <a:r>
              <a:rPr lang="de-DE" spc="-5" dirty="0">
                <a:latin typeface="TheSans UHH" panose="020B0604020202020204" charset="0"/>
                <a:cs typeface="Arial"/>
              </a:rPr>
              <a:t>)</a:t>
            </a:r>
            <a:endParaRPr lang="de-DE" dirty="0">
              <a:latin typeface="TheSans UHH" panose="020B0604020202020204" charset="0"/>
              <a:cs typeface="Arial"/>
            </a:endParaRPr>
          </a:p>
          <a:p>
            <a:pPr marL="354965" indent="-342900">
              <a:spcBef>
                <a:spcPts val="325"/>
              </a:spcBef>
              <a:buFont typeface="Wingdings" panose="05000000000000000000" pitchFamily="2" charset="2"/>
              <a:buChar char="§"/>
              <a:tabLst>
                <a:tab pos="379095" algn="l"/>
                <a:tab pos="379730" algn="l"/>
              </a:tabLst>
            </a:pPr>
            <a:r>
              <a:rPr lang="de-DE" spc="-20" dirty="0" err="1">
                <a:latin typeface="TheSans UHH" panose="020B0604020202020204" charset="0"/>
                <a:cs typeface="Arial"/>
              </a:rPr>
              <a:t>Variational</a:t>
            </a:r>
            <a:r>
              <a:rPr lang="de-DE" spc="-20" dirty="0">
                <a:latin typeface="TheSans UHH" panose="020B0604020202020204" charset="0"/>
                <a:cs typeface="Arial"/>
              </a:rPr>
              <a:t> </a:t>
            </a:r>
            <a:r>
              <a:rPr lang="de-DE" spc="-5" dirty="0">
                <a:latin typeface="TheSans UHH" panose="020B0604020202020204" charset="0"/>
                <a:cs typeface="Arial"/>
              </a:rPr>
              <a:t>Autoencoders </a:t>
            </a:r>
            <a:r>
              <a:rPr lang="de-DE" dirty="0">
                <a:latin typeface="TheSans UHH" panose="020B0604020202020204" charset="0"/>
                <a:cs typeface="Arial"/>
              </a:rPr>
              <a:t>(</a:t>
            </a:r>
            <a:r>
              <a:rPr lang="de-DE" dirty="0" err="1">
                <a:latin typeface="TheSans UHH" panose="020B0604020202020204" charset="0"/>
                <a:cs typeface="Arial"/>
              </a:rPr>
              <a:t>continuous</a:t>
            </a:r>
            <a:r>
              <a:rPr lang="de-DE" dirty="0">
                <a:latin typeface="TheSans UHH" panose="020B0604020202020204" charset="0"/>
                <a:cs typeface="Arial"/>
              </a:rPr>
              <a:t> </a:t>
            </a:r>
            <a:r>
              <a:rPr lang="de-DE" dirty="0" err="1">
                <a:latin typeface="TheSans UHH" panose="020B0604020202020204" charset="0"/>
                <a:cs typeface="Arial"/>
              </a:rPr>
              <a:t>state</a:t>
            </a:r>
            <a:r>
              <a:rPr lang="de-DE" spc="-155" dirty="0">
                <a:latin typeface="TheSans UHH" panose="020B0604020202020204" charset="0"/>
                <a:cs typeface="Arial"/>
              </a:rPr>
              <a:t> </a:t>
            </a:r>
            <a:r>
              <a:rPr lang="de-DE" dirty="0" err="1">
                <a:latin typeface="TheSans UHH" panose="020B0604020202020204" charset="0"/>
                <a:cs typeface="Arial"/>
              </a:rPr>
              <a:t>space</a:t>
            </a:r>
            <a:r>
              <a:rPr lang="de-DE" dirty="0">
                <a:latin typeface="TheSans UHH" panose="020B0604020202020204" charset="0"/>
                <a:cs typeface="Arial"/>
              </a:rPr>
              <a:t>)</a:t>
            </a:r>
          </a:p>
          <a:p>
            <a:pPr marL="354965" indent="-342900">
              <a:spcBef>
                <a:spcPts val="325"/>
              </a:spcBef>
              <a:buFont typeface="Wingdings" panose="05000000000000000000" pitchFamily="2" charset="2"/>
              <a:buChar char="§"/>
              <a:tabLst>
                <a:tab pos="379095" algn="l"/>
                <a:tab pos="379730" algn="l"/>
              </a:tabLst>
            </a:pPr>
            <a:r>
              <a:rPr lang="de-DE" spc="-30" dirty="0">
                <a:latin typeface="TheSans UHH" panose="020B0604020202020204" charset="0"/>
                <a:cs typeface="Arial"/>
              </a:rPr>
              <a:t>Vector </a:t>
            </a:r>
            <a:r>
              <a:rPr lang="de-DE" spc="-30" dirty="0" err="1">
                <a:latin typeface="TheSans UHH" panose="020B0604020202020204" charset="0"/>
                <a:cs typeface="Arial"/>
              </a:rPr>
              <a:t>Quantized-Variational</a:t>
            </a:r>
            <a:r>
              <a:rPr lang="de-DE" spc="-30" dirty="0">
                <a:latin typeface="TheSans UHH" panose="020B0604020202020204" charset="0"/>
                <a:cs typeface="Arial"/>
              </a:rPr>
              <a:t> </a:t>
            </a:r>
            <a:r>
              <a:rPr lang="de-DE" spc="-30" dirty="0" err="1">
                <a:latin typeface="TheSans UHH" panose="020B0604020202020204" charset="0"/>
                <a:cs typeface="Arial"/>
              </a:rPr>
              <a:t>AutoEncoder</a:t>
            </a:r>
            <a:r>
              <a:rPr lang="de-DE" spc="-30" dirty="0">
                <a:latin typeface="TheSans UHH" panose="020B0604020202020204" charset="0"/>
                <a:cs typeface="Arial"/>
              </a:rPr>
              <a:t> VQ-VAE </a:t>
            </a:r>
            <a:br>
              <a:rPr lang="de-DE" spc="-30" dirty="0">
                <a:latin typeface="TheSans UHH" panose="020B0604020202020204" charset="0"/>
                <a:cs typeface="Arial"/>
              </a:rPr>
            </a:br>
            <a:r>
              <a:rPr lang="de-DE" dirty="0">
                <a:latin typeface="TheSans UHH" panose="020B0604020202020204" charset="0"/>
                <a:cs typeface="Arial"/>
              </a:rPr>
              <a:t>(</a:t>
            </a:r>
            <a:r>
              <a:rPr lang="de-DE" dirty="0" err="1">
                <a:latin typeface="TheSans UHH" panose="020B0604020202020204" charset="0"/>
                <a:cs typeface="Arial"/>
              </a:rPr>
              <a:t>discrete</a:t>
            </a:r>
            <a:r>
              <a:rPr lang="de-DE" dirty="0">
                <a:latin typeface="TheSans UHH" panose="020B0604020202020204" charset="0"/>
                <a:cs typeface="Arial"/>
              </a:rPr>
              <a:t> </a:t>
            </a:r>
            <a:r>
              <a:rPr lang="de-DE" spc="-5" dirty="0" err="1">
                <a:latin typeface="TheSans UHH" panose="020B0604020202020204" charset="0"/>
                <a:cs typeface="Arial"/>
              </a:rPr>
              <a:t>quantized</a:t>
            </a:r>
            <a:r>
              <a:rPr lang="de-DE" spc="-5" dirty="0">
                <a:latin typeface="TheSans UHH" panose="020B0604020202020204" charset="0"/>
                <a:cs typeface="Arial"/>
              </a:rPr>
              <a:t> </a:t>
            </a:r>
            <a:r>
              <a:rPr lang="de-DE" dirty="0" err="1">
                <a:latin typeface="TheSans UHH" panose="020B0604020202020204" charset="0"/>
                <a:cs typeface="Arial"/>
              </a:rPr>
              <a:t>state</a:t>
            </a:r>
            <a:r>
              <a:rPr lang="de-DE" spc="-5" dirty="0">
                <a:latin typeface="TheSans UHH" panose="020B0604020202020204" charset="0"/>
                <a:cs typeface="Arial"/>
              </a:rPr>
              <a:t> </a:t>
            </a:r>
            <a:r>
              <a:rPr lang="de-DE" dirty="0" err="1">
                <a:latin typeface="TheSans UHH" panose="020B0604020202020204" charset="0"/>
                <a:cs typeface="Arial"/>
              </a:rPr>
              <a:t>space</a:t>
            </a:r>
            <a:r>
              <a:rPr lang="de-DE" dirty="0">
                <a:latin typeface="TheSans UHH" panose="020B0604020202020204" charset="0"/>
                <a:cs typeface="Arial"/>
              </a:rPr>
              <a:t>)</a:t>
            </a:r>
          </a:p>
          <a:p>
            <a:pPr marL="342900" indent="-342900">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3148BF64-FD2D-AC4B-9C48-232812F44F3E}"/>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98D6477-93B5-E123-CC8B-39E95B52DA96}"/>
              </a:ext>
            </a:extLst>
          </p:cNvPr>
          <p:cNvSpPr>
            <a:spLocks noGrp="1"/>
          </p:cNvSpPr>
          <p:nvPr>
            <p:ph type="ftr" sz="quarter" idx="16"/>
          </p:nvPr>
        </p:nvSpPr>
        <p:spPr/>
        <p:txBody>
          <a:bodyPr/>
          <a:lstStyle/>
          <a:p>
            <a:r>
              <a:rPr lang="de-DE" dirty="0">
                <a:latin typeface="TheSans UHH" panose="020B0604020202020204" charset="0"/>
              </a:rPr>
              <a:t>GenAI | Sylvia Melzer, Ralf Möller</a:t>
            </a:r>
          </a:p>
        </p:txBody>
      </p:sp>
      <p:sp>
        <p:nvSpPr>
          <p:cNvPr id="6" name="Slide Number Placeholder 5">
            <a:extLst>
              <a:ext uri="{FF2B5EF4-FFF2-40B4-BE49-F238E27FC236}">
                <a16:creationId xmlns:a16="http://schemas.microsoft.com/office/drawing/2014/main" id="{1F88E16E-1783-D3B4-4E9B-EF9B1AD78DA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7</a:t>
            </a:fld>
            <a:endParaRPr lang="de-DE" dirty="0">
              <a:latin typeface="TheSans UHH" panose="020B0604020202020204" charset="0"/>
            </a:endParaRPr>
          </a:p>
        </p:txBody>
      </p:sp>
      <p:sp>
        <p:nvSpPr>
          <p:cNvPr id="8" name="TextBox 7">
            <a:extLst>
              <a:ext uri="{FF2B5EF4-FFF2-40B4-BE49-F238E27FC236}">
                <a16:creationId xmlns:a16="http://schemas.microsoft.com/office/drawing/2014/main" id="{75A3BF25-D479-2945-5950-66B222D76537}"/>
              </a:ext>
            </a:extLst>
          </p:cNvPr>
          <p:cNvSpPr txBox="1"/>
          <p:nvPr/>
        </p:nvSpPr>
        <p:spPr>
          <a:xfrm>
            <a:off x="1390650" y="4453827"/>
            <a:ext cx="6084168" cy="307777"/>
          </a:xfrm>
          <a:prstGeom prst="rect">
            <a:avLst/>
          </a:prstGeom>
          <a:noFill/>
        </p:spPr>
        <p:txBody>
          <a:bodyPr wrap="square">
            <a:spAutoFit/>
          </a:bodyPr>
          <a:lstStyle/>
          <a:p>
            <a:pPr algn="ctr"/>
            <a:r>
              <a:rPr lang="en-GB" sz="1400" b="1" dirty="0">
                <a:effectLst/>
                <a:latin typeface="TheSans UHH" panose="020B0604020202020204" charset="0"/>
              </a:rPr>
              <a:t>Understanding VQ-VAE (DALL-E Explained Pt. 1)). Charlie Snell </a:t>
            </a:r>
            <a:endParaRPr lang="en-GB" sz="1400" dirty="0">
              <a:effectLst/>
              <a:latin typeface="TheSans UHH" panose="020B0604020202020204" charset="0"/>
            </a:endParaRPr>
          </a:p>
        </p:txBody>
      </p:sp>
    </p:spTree>
    <p:extLst>
      <p:ext uri="{BB962C8B-B14F-4D97-AF65-F5344CB8AC3E}">
        <p14:creationId xmlns:p14="http://schemas.microsoft.com/office/powerpoint/2010/main" val="1452756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CA450-92BB-A63D-EC99-C42F4EE122FA}"/>
              </a:ext>
            </a:extLst>
          </p:cNvPr>
          <p:cNvSpPr>
            <a:spLocks noGrp="1"/>
          </p:cNvSpPr>
          <p:nvPr>
            <p:ph type="title"/>
          </p:nvPr>
        </p:nvSpPr>
        <p:spPr/>
        <p:txBody>
          <a:bodyPr/>
          <a:lstStyle/>
          <a:p>
            <a:r>
              <a:rPr lang="en-IN" sz="2800" spc="5" dirty="0">
                <a:solidFill>
                  <a:schemeClr val="tx1"/>
                </a:solidFill>
                <a:latin typeface="TheSans UHH" panose="020B0604020202020204" charset="0"/>
              </a:rPr>
              <a:t>Related </a:t>
            </a:r>
            <a:r>
              <a:rPr lang="en-IN" sz="2800" spc="-5" dirty="0">
                <a:solidFill>
                  <a:schemeClr val="tx1"/>
                </a:solidFill>
                <a:latin typeface="TheSans UHH" panose="020B0604020202020204" charset="0"/>
              </a:rPr>
              <a:t>Work </a:t>
            </a:r>
            <a:r>
              <a:rPr lang="en-IN" sz="2800" spc="5" dirty="0">
                <a:solidFill>
                  <a:schemeClr val="tx1"/>
                </a:solidFill>
                <a:latin typeface="TheSans UHH" panose="020B0604020202020204" charset="0"/>
              </a:rPr>
              <a:t>-</a:t>
            </a:r>
            <a:r>
              <a:rPr lang="en-IN" sz="2800" spc="-220" dirty="0">
                <a:solidFill>
                  <a:schemeClr val="tx1"/>
                </a:solidFill>
                <a:latin typeface="TheSans UHH" panose="020B0604020202020204" charset="0"/>
              </a:rPr>
              <a:t> </a:t>
            </a:r>
            <a:r>
              <a:rPr lang="en-IN" sz="2800" spc="5" dirty="0">
                <a:solidFill>
                  <a:schemeClr val="tx1"/>
                </a:solidFill>
                <a:latin typeface="TheSans UHH" panose="020B0604020202020204" charset="0"/>
              </a:rPr>
              <a:t>Autoencoder</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B2E1FCB-B70C-7C73-BD58-40D7403ED158}"/>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C8723E64-8655-C1B0-7FDF-61B7B8CC1D36}"/>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8</a:t>
            </a:fld>
            <a:endParaRPr lang="de-DE" dirty="0">
              <a:latin typeface="TheSans UHH" panose="020B0604020202020204" charset="0"/>
            </a:endParaRPr>
          </a:p>
        </p:txBody>
      </p:sp>
      <p:pic>
        <p:nvPicPr>
          <p:cNvPr id="7" name="Picture 6">
            <a:extLst>
              <a:ext uri="{FF2B5EF4-FFF2-40B4-BE49-F238E27FC236}">
                <a16:creationId xmlns:a16="http://schemas.microsoft.com/office/drawing/2014/main" id="{BA8F179D-30C7-9EA9-F4B0-BFB2AA98B95D}"/>
              </a:ext>
            </a:extLst>
          </p:cNvPr>
          <p:cNvPicPr>
            <a:picLocks noChangeAspect="1"/>
          </p:cNvPicPr>
          <p:nvPr/>
        </p:nvPicPr>
        <p:blipFill>
          <a:blip r:embed="rId2"/>
          <a:stretch>
            <a:fillRect/>
          </a:stretch>
        </p:blipFill>
        <p:spPr>
          <a:xfrm>
            <a:off x="2987824" y="1635646"/>
            <a:ext cx="3429625" cy="3253266"/>
          </a:xfrm>
          <a:prstGeom prst="rect">
            <a:avLst/>
          </a:prstGeom>
        </p:spPr>
      </p:pic>
      <p:sp>
        <p:nvSpPr>
          <p:cNvPr id="8" name="TextBox 7">
            <a:extLst>
              <a:ext uri="{FF2B5EF4-FFF2-40B4-BE49-F238E27FC236}">
                <a16:creationId xmlns:a16="http://schemas.microsoft.com/office/drawing/2014/main" id="{80468EDA-E23A-4613-5622-E1BDB6C12003}"/>
              </a:ext>
            </a:extLst>
          </p:cNvPr>
          <p:cNvSpPr txBox="1"/>
          <p:nvPr/>
        </p:nvSpPr>
        <p:spPr>
          <a:xfrm>
            <a:off x="1516571" y="4784253"/>
            <a:ext cx="6084168" cy="307777"/>
          </a:xfrm>
          <a:prstGeom prst="rect">
            <a:avLst/>
          </a:prstGeom>
          <a:noFill/>
        </p:spPr>
        <p:txBody>
          <a:bodyPr wrap="square">
            <a:spAutoFit/>
          </a:bodyPr>
          <a:lstStyle/>
          <a:p>
            <a:pPr algn="ctr"/>
            <a:r>
              <a:rPr lang="en-GB" sz="1400" b="1" dirty="0">
                <a:effectLst/>
                <a:latin typeface="TheSans UHH" panose="020B0604020202020204" charset="0"/>
              </a:rPr>
              <a:t>Understanding VQ-VAE (DALL-E Explained Pt. 1)). Charlie Snell </a:t>
            </a:r>
            <a:endParaRPr lang="en-GB" sz="1400" dirty="0">
              <a:effectLst/>
              <a:latin typeface="TheSans UHH" panose="020B0604020202020204" charset="0"/>
            </a:endParaRPr>
          </a:p>
        </p:txBody>
      </p:sp>
    </p:spTree>
    <p:extLst>
      <p:ext uri="{BB962C8B-B14F-4D97-AF65-F5344CB8AC3E}">
        <p14:creationId xmlns:p14="http://schemas.microsoft.com/office/powerpoint/2010/main" val="2489566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21B50-EF2F-825E-FC31-247AA7BF993A}"/>
              </a:ext>
            </a:extLst>
          </p:cNvPr>
          <p:cNvSpPr>
            <a:spLocks noGrp="1"/>
          </p:cNvSpPr>
          <p:nvPr>
            <p:ph type="title"/>
          </p:nvPr>
        </p:nvSpPr>
        <p:spPr/>
        <p:txBody>
          <a:bodyPr/>
          <a:lstStyle/>
          <a:p>
            <a:r>
              <a:rPr lang="en-GB" sz="2400" spc="5" dirty="0">
                <a:solidFill>
                  <a:schemeClr val="tx1"/>
                </a:solidFill>
                <a:latin typeface="TheSans UHH" panose="020B0604020202020204" charset="0"/>
              </a:rPr>
              <a:t>Related </a:t>
            </a:r>
            <a:r>
              <a:rPr lang="en-GB" sz="2400" spc="-5" dirty="0">
                <a:solidFill>
                  <a:schemeClr val="tx1"/>
                </a:solidFill>
                <a:latin typeface="TheSans UHH" panose="020B0604020202020204" charset="0"/>
              </a:rPr>
              <a:t>Work </a:t>
            </a:r>
            <a:r>
              <a:rPr lang="en-GB" sz="2400" spc="5" dirty="0">
                <a:solidFill>
                  <a:schemeClr val="tx1"/>
                </a:solidFill>
                <a:latin typeface="TheSans UHH" panose="020B0604020202020204" charset="0"/>
              </a:rPr>
              <a:t>-</a:t>
            </a:r>
            <a:r>
              <a:rPr lang="en-GB" sz="2400" spc="-220" dirty="0">
                <a:solidFill>
                  <a:schemeClr val="tx1"/>
                </a:solidFill>
                <a:latin typeface="TheSans UHH" panose="020B0604020202020204" charset="0"/>
              </a:rPr>
              <a:t> </a:t>
            </a:r>
            <a:r>
              <a:rPr lang="en-GB" sz="2400" spc="5" dirty="0">
                <a:solidFill>
                  <a:schemeClr val="tx1"/>
                </a:solidFill>
                <a:latin typeface="TheSans UHH" panose="020B0604020202020204" charset="0"/>
              </a:rPr>
              <a:t>Autoencoder</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A8B96A63-AEC7-7097-0565-FB019974CD81}"/>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F0C7C815-FBF2-929F-1B3A-CFE87858A236}"/>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9</a:t>
            </a:fld>
            <a:endParaRPr lang="de-DE" dirty="0">
              <a:latin typeface="TheSans UHH" panose="020B0604020202020204" charset="0"/>
            </a:endParaRPr>
          </a:p>
        </p:txBody>
      </p:sp>
      <p:sp>
        <p:nvSpPr>
          <p:cNvPr id="8" name="TextBox 7">
            <a:extLst>
              <a:ext uri="{FF2B5EF4-FFF2-40B4-BE49-F238E27FC236}">
                <a16:creationId xmlns:a16="http://schemas.microsoft.com/office/drawing/2014/main" id="{DEEAFE52-2959-0CC2-9790-A383606A1B01}"/>
              </a:ext>
            </a:extLst>
          </p:cNvPr>
          <p:cNvSpPr txBox="1"/>
          <p:nvPr/>
        </p:nvSpPr>
        <p:spPr>
          <a:xfrm>
            <a:off x="1734590" y="4784253"/>
            <a:ext cx="6084168" cy="307777"/>
          </a:xfrm>
          <a:prstGeom prst="rect">
            <a:avLst/>
          </a:prstGeom>
          <a:noFill/>
        </p:spPr>
        <p:txBody>
          <a:bodyPr wrap="square">
            <a:spAutoFit/>
          </a:bodyPr>
          <a:lstStyle/>
          <a:p>
            <a:pPr algn="ctr"/>
            <a:r>
              <a:rPr lang="en-GB" sz="1400" b="1" dirty="0">
                <a:latin typeface="TheSans UHH" panose="020B0604020202020204" charset="0"/>
              </a:rPr>
              <a:t>https://mlberkeley.substack.com/p/dalle2</a:t>
            </a:r>
            <a:endParaRPr lang="en-GB" sz="1400" dirty="0">
              <a:effectLst/>
              <a:latin typeface="TheSans UHH" panose="020B0604020202020204" charset="0"/>
            </a:endParaRPr>
          </a:p>
        </p:txBody>
      </p:sp>
      <p:pic>
        <p:nvPicPr>
          <p:cNvPr id="5" name="Grafik 4">
            <a:extLst>
              <a:ext uri="{FF2B5EF4-FFF2-40B4-BE49-F238E27FC236}">
                <a16:creationId xmlns:a16="http://schemas.microsoft.com/office/drawing/2014/main" id="{801EE2A6-A5FC-4456-9735-9A66B58B45F0}"/>
              </a:ext>
            </a:extLst>
          </p:cNvPr>
          <p:cNvPicPr>
            <a:picLocks noChangeAspect="1"/>
          </p:cNvPicPr>
          <p:nvPr/>
        </p:nvPicPr>
        <p:blipFill>
          <a:blip r:embed="rId2"/>
          <a:stretch>
            <a:fillRect/>
          </a:stretch>
        </p:blipFill>
        <p:spPr>
          <a:xfrm>
            <a:off x="1839149" y="1659830"/>
            <a:ext cx="5875050" cy="3172527"/>
          </a:xfrm>
          <a:prstGeom prst="rect">
            <a:avLst/>
          </a:prstGeom>
        </p:spPr>
      </p:pic>
    </p:spTree>
    <p:extLst>
      <p:ext uri="{BB962C8B-B14F-4D97-AF65-F5344CB8AC3E}">
        <p14:creationId xmlns:p14="http://schemas.microsoft.com/office/powerpoint/2010/main" val="3384344658"/>
      </p:ext>
    </p:extLst>
  </p:cSld>
  <p:clrMapOvr>
    <a:masterClrMapping/>
  </p:clrMapOvr>
</p:sld>
</file>

<file path=ppt/theme/theme1.xml><?xml version="1.0" encoding="utf-8"?>
<a:theme xmlns:a="http://schemas.openxmlformats.org/drawingml/2006/main" name="Folienmaster">
  <a:themeElements>
    <a:clrScheme name="Benutzerdefiniert 1">
      <a:dk1>
        <a:srgbClr val="3B515B"/>
      </a:dk1>
      <a:lt1>
        <a:srgbClr val="FFFFFF"/>
      </a:lt1>
      <a:dk2>
        <a:srgbClr val="000000"/>
      </a:dk2>
      <a:lt2>
        <a:srgbClr val="B6BFC3"/>
      </a:lt2>
      <a:accent1>
        <a:srgbClr val="E2001A"/>
      </a:accent1>
      <a:accent2>
        <a:srgbClr val="0271BB"/>
      </a:accent2>
      <a:accent3>
        <a:srgbClr val="3B515B"/>
      </a:accent3>
      <a:accent4>
        <a:srgbClr val="F07F8C"/>
      </a:accent4>
      <a:accent5>
        <a:srgbClr val="80B8DD"/>
      </a:accent5>
      <a:accent6>
        <a:srgbClr val="9DA8AD"/>
      </a:accent6>
      <a:hlink>
        <a:srgbClr val="0271BB"/>
      </a:hlink>
      <a:folHlink>
        <a:srgbClr val="80B8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6784</TotalTime>
  <Words>3110</Words>
  <Application>Microsoft Office PowerPoint</Application>
  <PresentationFormat>Bildschirmpräsentation (16:9)</PresentationFormat>
  <Paragraphs>249</Paragraphs>
  <Slides>29</Slides>
  <Notes>14</Notes>
  <HiddenSlides>1</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29</vt:i4>
      </vt:variant>
    </vt:vector>
  </HeadingPairs>
  <TitlesOfParts>
    <vt:vector size="39" baseType="lpstr">
      <vt:lpstr>Cambria Math</vt:lpstr>
      <vt:lpstr>Arial</vt:lpstr>
      <vt:lpstr>TheSans Uhh Bold Caps</vt:lpstr>
      <vt:lpstr>TheSans Uhh Bold Caps</vt:lpstr>
      <vt:lpstr>Calibri</vt:lpstr>
      <vt:lpstr>TheSans UHH</vt:lpstr>
      <vt:lpstr>TheSans UHH Regular</vt:lpstr>
      <vt:lpstr>AppleSymbols</vt:lpstr>
      <vt:lpstr>Wingdings</vt:lpstr>
      <vt:lpstr>Folienmaster</vt:lpstr>
      <vt:lpstr>Generative Language Vision-Models, DALL-E, Mental Imagery</vt:lpstr>
      <vt:lpstr>Generate Images from Text – Naïve Approach</vt:lpstr>
      <vt:lpstr>Use RN decoder to generate images??</vt:lpstr>
      <vt:lpstr>PowerPoint-Präsentation</vt:lpstr>
      <vt:lpstr>Acknowledgements</vt:lpstr>
      <vt:lpstr>Introduction</vt:lpstr>
      <vt:lpstr>Related Works</vt:lpstr>
      <vt:lpstr>Related Work - Autoencoder</vt:lpstr>
      <vt:lpstr>Related Work - Autoencoder</vt:lpstr>
      <vt:lpstr>Related Work - Autoencoder problem</vt:lpstr>
      <vt:lpstr>Related Work - Variational Autoencoder (VAE)</vt:lpstr>
      <vt:lpstr>Related Work - Variational Autoencoder</vt:lpstr>
      <vt:lpstr>KL-Divergence</vt:lpstr>
      <vt:lpstr>Variational Autoencoder as a Generator</vt:lpstr>
      <vt:lpstr>Related Work - Autoencoder vs. VAE</vt:lpstr>
      <vt:lpstr>Variational Autoencoder as a Generator</vt:lpstr>
      <vt:lpstr>Variational Autoencoder as a Generator</vt:lpstr>
      <vt:lpstr>Related Work - VQ-VAE</vt:lpstr>
      <vt:lpstr>DALL-E –  Central Idea</vt:lpstr>
      <vt:lpstr>DALL-E – Central Idea</vt:lpstr>
      <vt:lpstr>Training</vt:lpstr>
      <vt:lpstr>Training</vt:lpstr>
      <vt:lpstr>Nice Applications. But…</vt:lpstr>
      <vt:lpstr>Mental Rotation</vt:lpstr>
      <vt:lpstr>Mental Scanning</vt:lpstr>
      <vt:lpstr>Mental Scanning</vt:lpstr>
      <vt:lpstr>Mental Reinterpretation</vt:lpstr>
      <vt:lpstr>Dual coding theory</vt:lpstr>
      <vt:lpstr>Counterfactuals and Causality</vt:lpstr>
    </vt:vector>
  </TitlesOfParts>
  <Manager/>
  <Company>Universität Hamburg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Autorenname</dc:creator>
  <cp:keywords/>
  <dc:description/>
  <cp:lastModifiedBy>Sylvia Melzer</cp:lastModifiedBy>
  <cp:revision>398</cp:revision>
  <dcterms:created xsi:type="dcterms:W3CDTF">2017-11-14T09:58:03Z</dcterms:created>
  <dcterms:modified xsi:type="dcterms:W3CDTF">2024-07-08T10:21:51Z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ache">
    <vt:lpwstr>Deutsch</vt:lpwstr>
  </property>
</Properties>
</file>