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48" r:id="rId1"/>
  </p:sldMasterIdLst>
  <p:notesMasterIdLst>
    <p:notesMasterId r:id="rId20"/>
  </p:notesMasterIdLst>
  <p:sldIdLst>
    <p:sldId id="256" r:id="rId2"/>
    <p:sldId id="328" r:id="rId3"/>
    <p:sldId id="407" r:id="rId4"/>
    <p:sldId id="408" r:id="rId5"/>
    <p:sldId id="409" r:id="rId6"/>
    <p:sldId id="412" r:id="rId7"/>
    <p:sldId id="411" r:id="rId8"/>
    <p:sldId id="413" r:id="rId9"/>
    <p:sldId id="414" r:id="rId10"/>
    <p:sldId id="415" r:id="rId11"/>
    <p:sldId id="416" r:id="rId12"/>
    <p:sldId id="419" r:id="rId13"/>
    <p:sldId id="420" r:id="rId14"/>
    <p:sldId id="417" r:id="rId15"/>
    <p:sldId id="418" r:id="rId16"/>
    <p:sldId id="329" r:id="rId17"/>
    <p:sldId id="330" r:id="rId18"/>
    <p:sldId id="358" r:id="rId19"/>
  </p:sldIdLst>
  <p:sldSz cx="9144000" cy="5143500" type="screen16x9"/>
  <p:notesSz cx="6858000" cy="9144000"/>
  <p:embeddedFontLst>
    <p:embeddedFont>
      <p:font typeface="Cambria Math" panose="02040503050406030204" pitchFamily="18" charset="0"/>
      <p:regular r:id="rId21"/>
    </p:embeddedFont>
    <p:embeddedFont>
      <p:font typeface="Myriad Pro" panose="020B0503030403020204" pitchFamily="34" charset="0"/>
      <p:regular r:id="rId22"/>
      <p:bold r:id="rId23"/>
      <p:italic r:id="rId24"/>
      <p:boldItalic r:id="rId25"/>
    </p:embeddedFont>
    <p:embeddedFont>
      <p:font typeface="TheSans UHH" panose="020B0502050302020203" pitchFamily="34" charset="77"/>
      <p:regular r:id="rId26"/>
      <p:bold r:id="rId27"/>
      <p:italic r:id="rId28"/>
      <p:boldItalic r:id="rId29"/>
    </p:embeddedFont>
    <p:embeddedFont>
      <p:font typeface="TheSans UHH Bold Caps" panose="020B0502050302020203" pitchFamily="34" charset="77"/>
      <p:bold r:id="rId30"/>
    </p:embeddedFont>
    <p:embeddedFont>
      <p:font typeface="TheSans UHH Bold Caps" panose="020B0502050302020203" pitchFamily="34" charset="77"/>
      <p:bold r:id="rId30"/>
    </p:embeddedFont>
    <p:embeddedFont>
      <p:font typeface="TheSans UHH Regular" panose="020B0502050302020203" pitchFamily="34" charset="77"/>
      <p:regular r:id="rId31"/>
      <p:bold r:id="rId32"/>
      <p:italic r:id="rId33"/>
      <p:boldItalic r:id="rId34"/>
    </p:embeddedFont>
  </p:embeddedFontLst>
  <p:defaultTextStyle>
    <a:defPPr>
      <a:defRPr lang="de-DE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13">
          <p15:clr>
            <a:srgbClr val="A4A3A4"/>
          </p15:clr>
        </p15:guide>
        <p15:guide id="2" pos="5602">
          <p15:clr>
            <a:srgbClr val="A4A3A4"/>
          </p15:clr>
        </p15:guide>
        <p15:guide id="3" orient="horz" pos="35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1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2D5ABB26-0587-4C30-8999-92F81FD0307C}" styleName="Keine Formatvorlage, kein Raster">
    <a:wholeTbl>
      <a:tcTxStyle>
        <a:fontRef idx="minor">
          <a:srgbClr val="000000"/>
        </a:fontRef>
        <a:schemeClr val="tx1"/>
      </a:tcTxStyle>
      <a:tcStyle>
        <a:tcBdr>
          <a:left>
            <a:ln w="12700">
              <a:noFill/>
            </a:ln>
          </a:left>
          <a:right>
            <a:ln w="12700">
              <a:noFill/>
            </a:ln>
          </a:right>
          <a:top>
            <a:ln w="12700">
              <a:noFill/>
            </a:ln>
          </a:top>
          <a:bottom>
            <a:ln w="12700">
              <a:noFill/>
            </a:ln>
          </a:bottom>
          <a:insideH>
            <a:ln w="12700">
              <a:noFill/>
            </a:ln>
          </a:insideH>
          <a:insideV>
            <a:ln w="12700">
              <a:noFill/>
            </a:ln>
          </a:insideV>
        </a:tcBdr>
        <a:fill>
          <a:noFill/>
        </a:fill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Style>
        <a:tcBdr/>
      </a:tcStyle>
    </a:lastRow>
    <a:seCell>
      <a:tcStyle>
        <a:tcBdr/>
      </a:tcStyle>
    </a:seCell>
    <a:swCell>
      <a:tcStyle>
        <a:tcBdr/>
      </a:tcStyle>
    </a:swCell>
    <a:firstRow>
      <a:tcStyle>
        <a:tcBdr/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834"/>
    <p:restoredTop sz="94130"/>
  </p:normalViewPr>
  <p:slideViewPr>
    <p:cSldViewPr snapToObjects="1">
      <p:cViewPr varScale="1">
        <p:scale>
          <a:sx n="91" d="100"/>
          <a:sy n="91" d="100"/>
        </p:scale>
        <p:origin x="208" y="168"/>
      </p:cViewPr>
      <p:guideLst>
        <p:guide pos="113"/>
        <p:guide pos="5602"/>
        <p:guide orient="horz" pos="35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heSans UHH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heSans UHH"/>
              </a:defRPr>
            </a:lvl1pPr>
          </a:lstStyle>
          <a:p>
            <a:pPr>
              <a:defRPr/>
            </a:pPr>
            <a:fld id="{B2E59258-C19A-D949-846D-8B6CB38182F3}" type="datetimeFigureOut">
              <a:rPr lang="de-DE"/>
              <a:t>25.06.24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heSans UHH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heSans UHH"/>
              </a:defRPr>
            </a:lvl1pPr>
          </a:lstStyle>
          <a:p>
            <a:pPr>
              <a:defRPr/>
            </a:pPr>
            <a:fld id="{3C606240-9D1C-3843-B28E-77756B6151FD}" type="slidenum">
              <a:rPr lang="de-DE"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>
      <a:defRPr sz="1200">
        <a:solidFill>
          <a:schemeClr val="tx1"/>
        </a:solidFill>
        <a:latin typeface="TheSans UHH"/>
        <a:ea typeface="+mn-ea"/>
        <a:cs typeface="+mn-cs"/>
      </a:defRPr>
    </a:lvl1pPr>
    <a:lvl2pPr marL="457200" algn="l" defTabSz="457200">
      <a:defRPr sz="1200">
        <a:solidFill>
          <a:schemeClr val="tx1"/>
        </a:solidFill>
        <a:latin typeface="TheSans UHH"/>
        <a:ea typeface="+mn-ea"/>
        <a:cs typeface="+mn-cs"/>
      </a:defRPr>
    </a:lvl2pPr>
    <a:lvl3pPr marL="914400" algn="l" defTabSz="457200">
      <a:defRPr sz="1200">
        <a:solidFill>
          <a:schemeClr val="tx1"/>
        </a:solidFill>
        <a:latin typeface="TheSans UHH"/>
        <a:ea typeface="+mn-ea"/>
        <a:cs typeface="+mn-cs"/>
      </a:defRPr>
    </a:lvl3pPr>
    <a:lvl4pPr marL="1371600" algn="l" defTabSz="457200">
      <a:defRPr sz="1200">
        <a:solidFill>
          <a:schemeClr val="tx1"/>
        </a:solidFill>
        <a:latin typeface="TheSans UHH"/>
        <a:ea typeface="+mn-ea"/>
        <a:cs typeface="+mn-cs"/>
      </a:defRPr>
    </a:lvl4pPr>
    <a:lvl5pPr marL="1828800" algn="l" defTabSz="457200">
      <a:defRPr sz="1200">
        <a:solidFill>
          <a:schemeClr val="tx1"/>
        </a:solidFill>
        <a:latin typeface="TheSans UHH"/>
        <a:ea typeface="+mn-ea"/>
        <a:cs typeface="+mn-cs"/>
      </a:defRPr>
    </a:lvl5pPr>
    <a:lvl6pPr marL="2286000" algn="l" defTabSz="4572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A3D9662-0E54-CA5A-4FA1-FEDCB16CD3A0}" type="slidenum">
              <a:rPr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F77C07D-8821-CC94-068D-24D08896D53F}" type="slidenum">
              <a:rPr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031A8D4-E539-FBD1-E712-E115A80A1861}" type="slidenum">
              <a:rPr/>
              <a:t>16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7BB6512-6B75-307E-752A-24F786591186}" type="slidenum">
              <a:rPr/>
              <a:t>17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EE37D47-7E80-C0C5-2499-515A939AF94A}" type="slidenum">
              <a:rPr/>
              <a:t>18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Titelfolie_Bild_vollflächig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Textplatzhalter 13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250824" y="3579862"/>
            <a:ext cx="4681215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heSans UHH"/>
                <a:cs typeface="TheSans UHH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>
              <a:defRPr/>
            </a:pPr>
            <a:r>
              <a:rPr lang="de-DE"/>
              <a:t>Name des Referenten/der Referentin</a:t>
            </a:r>
            <a:endParaRPr/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 bwMode="auto"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TheSans UHH"/>
                <a:cs typeface="TheSans UHH"/>
              </a:defRPr>
            </a:lvl1pPr>
          </a:lstStyle>
          <a:p>
            <a:pPr>
              <a:defRPr/>
            </a:pPr>
            <a:r>
              <a:rPr lang="de-DE"/>
              <a:t>Dies ist ein Blindtext. Hier steht die Headline oder der Name der Veranstaltung</a:t>
            </a:r>
            <a:endParaRPr/>
          </a:p>
        </p:txBody>
      </p:sp>
      <p:pic>
        <p:nvPicPr>
          <p:cNvPr id="7" name="background-84678_1920.jpg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1052006"/>
            <a:ext cx="9144000" cy="2455846"/>
          </a:xfrm>
          <a:prstGeom prst="rect">
            <a:avLst/>
          </a:prstGeom>
        </p:spPr>
      </p:pic>
      <p:sp>
        <p:nvSpPr>
          <p:cNvPr id="8" name="Bildplatzhalter 6"/>
          <p:cNvSpPr>
            <a:spLocks noGrp="1"/>
          </p:cNvSpPr>
          <p:nvPr>
            <p:ph type="pic" sz="quarter" idx="11" hasCustomPrompt="1"/>
          </p:nvPr>
        </p:nvSpPr>
        <p:spPr bwMode="auto">
          <a:xfrm>
            <a:off x="0" y="1052007"/>
            <a:ext cx="9144000" cy="24558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TheSans UHH"/>
              </a:defRPr>
            </a:lvl1pPr>
          </a:lstStyle>
          <a:p>
            <a:pPr>
              <a:defRPr/>
            </a:pPr>
            <a:r>
              <a:rPr lang="de-DE"/>
              <a:t>Bild einfügen und mit Alternativtext versehen</a:t>
            </a:r>
            <a:endParaRPr/>
          </a:p>
        </p:txBody>
      </p:sp>
      <p:cxnSp>
        <p:nvCxnSpPr>
          <p:cNvPr id="11" name="Gerade Verbindung 10"/>
          <p:cNvCxnSpPr>
            <a:cxnSpLocks/>
          </p:cNvCxnSpPr>
          <p:nvPr userDrawn="1"/>
        </p:nvCxnSpPr>
        <p:spPr bwMode="auto"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f_Headline_Text_und_Bild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 bwMode="auto"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600" b="1" i="0">
                <a:solidFill>
                  <a:schemeClr val="tx1"/>
                </a:solidFill>
                <a:latin typeface="TheSans UHH"/>
                <a:cs typeface="TheSans UHH"/>
              </a:defRPr>
            </a:lvl1pPr>
          </a:lstStyle>
          <a:p>
            <a:pPr>
              <a:defRPr/>
            </a:pPr>
            <a:r>
              <a:rPr lang="de-DE"/>
              <a:t>Hier steht die Folien-Überschrift</a:t>
            </a:r>
            <a:endParaRPr/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 bwMode="auto"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15" hasCustomPrompt="1"/>
          </p:nvPr>
        </p:nvSpPr>
        <p:spPr bwMode="auto">
          <a:xfrm>
            <a:off x="4572000" y="1779662"/>
            <a:ext cx="4572000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TheSans UHH"/>
              </a:defRPr>
            </a:lvl1pPr>
          </a:lstStyle>
          <a:p>
            <a:pPr>
              <a:defRPr/>
            </a:pPr>
            <a:r>
              <a:rPr lang="de-DE"/>
              <a:t>Bild einfügen und mit Alternativtext versehen</a:t>
            </a:r>
            <a:endParaRPr/>
          </a:p>
        </p:txBody>
      </p:sp>
      <p:cxnSp>
        <p:nvCxnSpPr>
          <p:cNvPr id="6" name="Gerade Verbindung 5"/>
          <p:cNvCxnSpPr>
            <a:cxnSpLocks/>
          </p:cNvCxnSpPr>
          <p:nvPr userDrawn="1"/>
        </p:nvCxnSpPr>
        <p:spPr bwMode="auto"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/>
          <p:cNvSpPr>
            <a:spLocks noGrp="1"/>
          </p:cNvSpPr>
          <p:nvPr>
            <p:ph type="dt" sz="half" idx="16"/>
          </p:nvPr>
        </p:nvSpPr>
        <p:spPr bwMode="auto"/>
        <p:txBody>
          <a:bodyPr/>
          <a:lstStyle/>
          <a:p>
            <a:pPr>
              <a:defRPr/>
            </a:pPr>
            <a:r>
              <a:t>SoSe2024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7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  <a:endParaRPr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8"/>
          </p:nvPr>
        </p:nvSpPr>
        <p:spPr bwMode="auto"/>
        <p:txBody>
          <a:bodyPr/>
          <a:lstStyle/>
          <a:p>
            <a:pPr>
              <a:defRPr/>
            </a:pPr>
            <a:fld id="{3E01A2B2-10AD-754B-9B4C-E5B6FED423D0}" type="slidenum">
              <a:rPr lang="de-DE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4g_Headline_Bild_und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 bwMode="auto"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600" b="1" i="0">
                <a:solidFill>
                  <a:schemeClr val="tx1"/>
                </a:solidFill>
                <a:latin typeface="TheSans UHH"/>
                <a:cs typeface="TheSans UHH"/>
              </a:defRPr>
            </a:lvl1pPr>
          </a:lstStyle>
          <a:p>
            <a:pPr>
              <a:defRPr/>
            </a:pPr>
            <a:r>
              <a:rPr lang="de-DE"/>
              <a:t>Hier steht die Folien-Überschrift</a:t>
            </a:r>
            <a:endParaRPr/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15" hasCustomPrompt="1"/>
          </p:nvPr>
        </p:nvSpPr>
        <p:spPr bwMode="auto">
          <a:xfrm>
            <a:off x="214768" y="1779662"/>
            <a:ext cx="4171028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TheSans UHH"/>
              </a:defRPr>
            </a:lvl1pPr>
          </a:lstStyle>
          <a:p>
            <a:pPr>
              <a:defRPr/>
            </a:pPr>
            <a:r>
              <a:rPr lang="de-DE"/>
              <a:t>Bild einfügen und mit Alternativtext versehen</a:t>
            </a:r>
            <a:endParaRPr/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 bwMode="auto">
          <a:xfrm>
            <a:off x="4577435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cxnSp>
        <p:nvCxnSpPr>
          <p:cNvPr id="6" name="Gerade Verbindung 5"/>
          <p:cNvCxnSpPr>
            <a:cxnSpLocks/>
          </p:cNvCxnSpPr>
          <p:nvPr userDrawn="1"/>
        </p:nvCxnSpPr>
        <p:spPr bwMode="auto"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/>
          <p:cNvSpPr>
            <a:spLocks noGrp="1"/>
          </p:cNvSpPr>
          <p:nvPr>
            <p:ph type="dt" sz="half" idx="16"/>
          </p:nvPr>
        </p:nvSpPr>
        <p:spPr bwMode="auto"/>
        <p:txBody>
          <a:bodyPr/>
          <a:lstStyle/>
          <a:p>
            <a:pPr>
              <a:defRPr/>
            </a:pPr>
            <a:r>
              <a:t>SoSe2024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7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  <a:endParaRPr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8"/>
          </p:nvPr>
        </p:nvSpPr>
        <p:spPr bwMode="auto"/>
        <p:txBody>
          <a:bodyPr/>
          <a:lstStyle/>
          <a:p>
            <a:pPr>
              <a:defRPr/>
            </a:pPr>
            <a:fld id="{3E01A2B2-10AD-754B-9B4C-E5B6FED423D0}" type="slidenum">
              <a:rPr lang="de-DE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h_Headline_Text_und_Tabell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 bwMode="auto"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algn="l">
              <a:defRPr sz="2600" b="1" i="0">
                <a:solidFill>
                  <a:schemeClr val="tx1"/>
                </a:solidFill>
                <a:latin typeface="TheSans UHH"/>
                <a:cs typeface="TheSans UHH"/>
              </a:defRPr>
            </a:lvl1pPr>
          </a:lstStyle>
          <a:p>
            <a:pPr>
              <a:defRPr/>
            </a:pPr>
            <a:r>
              <a:rPr lang="de-DE"/>
              <a:t>Hier steht die Folien-Überschrift</a:t>
            </a:r>
            <a:endParaRPr/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 bwMode="auto"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12" name="Tabellenplatzhalter 11"/>
          <p:cNvSpPr>
            <a:spLocks noGrp="1"/>
          </p:cNvSpPr>
          <p:nvPr>
            <p:ph type="tbl" sz="quarter" idx="16" hasCustomPrompt="1"/>
          </p:nvPr>
        </p:nvSpPr>
        <p:spPr bwMode="auto">
          <a:xfrm>
            <a:off x="4572000" y="1779662"/>
            <a:ext cx="4176713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TheSans UHH"/>
              </a:defRPr>
            </a:lvl1pPr>
          </a:lstStyle>
          <a:p>
            <a:pPr>
              <a:defRPr/>
            </a:pPr>
            <a:r>
              <a:rPr lang="de-DE"/>
              <a:t>Tabelle mit Alternativtext</a:t>
            </a:r>
            <a:endParaRPr/>
          </a:p>
        </p:txBody>
      </p:sp>
      <p:cxnSp>
        <p:nvCxnSpPr>
          <p:cNvPr id="6" name="Gerade Verbindung 5"/>
          <p:cNvCxnSpPr>
            <a:cxnSpLocks/>
          </p:cNvCxnSpPr>
          <p:nvPr userDrawn="1"/>
        </p:nvCxnSpPr>
        <p:spPr bwMode="auto"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/>
          <p:cNvSpPr>
            <a:spLocks noGrp="1"/>
          </p:cNvSpPr>
          <p:nvPr>
            <p:ph type="dt" sz="half" idx="17"/>
          </p:nvPr>
        </p:nvSpPr>
        <p:spPr bwMode="auto"/>
        <p:txBody>
          <a:bodyPr/>
          <a:lstStyle/>
          <a:p>
            <a:pPr>
              <a:defRPr/>
            </a:pPr>
            <a:r>
              <a:t>SoSe2024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8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  <a:endParaRPr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9"/>
          </p:nvPr>
        </p:nvSpPr>
        <p:spPr bwMode="auto"/>
        <p:txBody>
          <a:bodyPr/>
          <a:lstStyle/>
          <a:p>
            <a:pPr>
              <a:defRPr/>
            </a:pPr>
            <a:fld id="{3E01A2B2-10AD-754B-9B4C-E5B6FED423D0}" type="slidenum">
              <a:rPr lang="de-DE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Grafiken_Tabellen_Bilder_unischtbare_Headlin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" name="Inhaltsplatzhalter 21"/>
          <p:cNvSpPr>
            <a:spLocks noGrp="1"/>
          </p:cNvSpPr>
          <p:nvPr>
            <p:ph sz="quarter" idx="13" hasCustomPrompt="1"/>
          </p:nvPr>
        </p:nvSpPr>
        <p:spPr bwMode="auto">
          <a:xfrm>
            <a:off x="323528" y="1347614"/>
            <a:ext cx="8425185" cy="33123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latin typeface="TheSans UHH"/>
              </a:defRPr>
            </a:lvl1pPr>
            <a:lvl2pPr>
              <a:defRPr sz="2600">
                <a:latin typeface="TheSans UHH"/>
              </a:defRPr>
            </a:lvl2pPr>
            <a:lvl3pPr>
              <a:defRPr sz="2600">
                <a:latin typeface="TheSans UHH"/>
              </a:defRPr>
            </a:lvl3pPr>
            <a:lvl4pPr>
              <a:defRPr sz="2600">
                <a:latin typeface="TheSans UHH"/>
              </a:defRPr>
            </a:lvl4pPr>
            <a:lvl5pPr>
              <a:defRPr sz="2600">
                <a:latin typeface="TheSans UHH"/>
              </a:defRPr>
            </a:lvl5pPr>
          </a:lstStyle>
          <a:p>
            <a:pPr lvl="0">
              <a:defRPr/>
            </a:pPr>
            <a:r>
              <a:rPr lang="de-DE"/>
              <a:t>Grafiken, Tabellen, Bilder, etc. Bitte mit Alternativtext versehen.</a:t>
            </a:r>
            <a:endParaRPr/>
          </a:p>
        </p:txBody>
      </p:sp>
      <p:cxnSp>
        <p:nvCxnSpPr>
          <p:cNvPr id="6" name="Gerade Verbindung 5"/>
          <p:cNvCxnSpPr>
            <a:cxnSpLocks/>
          </p:cNvCxnSpPr>
          <p:nvPr userDrawn="1"/>
        </p:nvCxnSpPr>
        <p:spPr bwMode="auto"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/>
          <p:cNvSpPr>
            <a:spLocks noGrp="1"/>
          </p:cNvSpPr>
          <p:nvPr>
            <p:ph type="dt" sz="half" idx="14"/>
          </p:nvPr>
        </p:nvSpPr>
        <p:spPr bwMode="auto"/>
        <p:txBody>
          <a:bodyPr/>
          <a:lstStyle/>
          <a:p>
            <a:pPr>
              <a:defRPr/>
            </a:pPr>
            <a:r>
              <a:t>SoSe2024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5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  <a:endParaRPr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6"/>
          </p:nvPr>
        </p:nvSpPr>
        <p:spPr bwMode="auto"/>
        <p:txBody>
          <a:bodyPr/>
          <a:lstStyle/>
          <a:p>
            <a:pPr>
              <a:defRPr/>
            </a:pPr>
            <a:fld id="{3E01A2B2-10AD-754B-9B4C-E5B6FED423D0}" type="slidenum">
              <a:rPr lang="de-DE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6a_Kapitelfolie_einfarbiger_HG_Hellbla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 userDrawn="1"/>
        </p:nvSpPr>
        <p:spPr bwMode="auto">
          <a:xfrm>
            <a:off x="0" y="1052006"/>
            <a:ext cx="9144000" cy="409149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defRPr/>
            </a:pPr>
            <a:endParaRPr lang="de-DE">
              <a:latin typeface="TheSans UHH"/>
            </a:endParaRPr>
          </a:p>
        </p:txBody>
      </p:sp>
      <p:sp>
        <p:nvSpPr>
          <p:cNvPr id="6" name="Titel 1"/>
          <p:cNvSpPr>
            <a:spLocks noGrp="1"/>
          </p:cNvSpPr>
          <p:nvPr>
            <p:ph type="title" hasCustomPrompt="1"/>
          </p:nvPr>
        </p:nvSpPr>
        <p:spPr bwMode="auto"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TheSans UHH"/>
                <a:cs typeface="TheSans UHH"/>
              </a:defRPr>
            </a:lvl1pPr>
          </a:lstStyle>
          <a:p>
            <a:pPr>
              <a:defRPr/>
            </a:pPr>
            <a:r>
              <a:rPr lang="de-DE"/>
              <a:t>Hier steht die Headline des nachfolgenden Kapitels</a:t>
            </a:r>
            <a:endParaRPr/>
          </a:p>
        </p:txBody>
      </p:sp>
      <p:cxnSp>
        <p:nvCxnSpPr>
          <p:cNvPr id="5" name="Gerade Verbindung 4"/>
          <p:cNvCxnSpPr>
            <a:cxnSpLocks/>
          </p:cNvCxnSpPr>
          <p:nvPr userDrawn="1"/>
        </p:nvCxnSpPr>
        <p:spPr bwMode="auto"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6b_Kapitelfolie_einfarbiger_HG_weiß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 hasCustomPrompt="1"/>
          </p:nvPr>
        </p:nvSpPr>
        <p:spPr bwMode="auto"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TheSans UHH"/>
                <a:cs typeface="TheSans UHH"/>
              </a:defRPr>
            </a:lvl1pPr>
          </a:lstStyle>
          <a:p>
            <a:pPr>
              <a:defRPr/>
            </a:pPr>
            <a:r>
              <a:rPr lang="de-DE"/>
              <a:t>Hier steht die Headline des nachfolgenden Kapitels</a:t>
            </a:r>
            <a:endParaRPr/>
          </a:p>
        </p:txBody>
      </p:sp>
      <p:cxnSp>
        <p:nvCxnSpPr>
          <p:cNvPr id="4" name="Gerade Verbindung 3"/>
          <p:cNvCxnSpPr>
            <a:cxnSpLocks/>
          </p:cNvCxnSpPr>
          <p:nvPr userDrawn="1"/>
        </p:nvCxnSpPr>
        <p:spPr bwMode="auto"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7_Leerseite_unsichtbare_Headlin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6" name="Gerade Verbindung 5"/>
          <p:cNvCxnSpPr>
            <a:cxnSpLocks/>
          </p:cNvCxnSpPr>
          <p:nvPr userDrawn="1"/>
        </p:nvCxnSpPr>
        <p:spPr bwMode="auto"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t>SoSe2024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  <a:endParaRPr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E01A2B2-10AD-754B-9B4C-E5B6FED423D0}" type="slidenum">
              <a:rPr lang="de-DE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GB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GB"/>
              <a:t>Click to edit Master text styles</a:t>
            </a:r>
            <a:endParaRPr/>
          </a:p>
          <a:p>
            <a:pPr lvl="1">
              <a:defRPr/>
            </a:pPr>
            <a:r>
              <a:rPr lang="en-GB"/>
              <a:t>Second level</a:t>
            </a:r>
            <a:endParaRPr/>
          </a:p>
          <a:p>
            <a:pPr lvl="2">
              <a:defRPr/>
            </a:pPr>
            <a:r>
              <a:rPr lang="en-GB"/>
              <a:t>Third level</a:t>
            </a:r>
            <a:endParaRPr/>
          </a:p>
          <a:p>
            <a:pPr lvl="3">
              <a:defRPr/>
            </a:pPr>
            <a:r>
              <a:rPr lang="en-GB"/>
              <a:t>Fourth level</a:t>
            </a:r>
            <a:endParaRPr/>
          </a:p>
          <a:p>
            <a:pPr lvl="4">
              <a:defRPr/>
            </a:pPr>
            <a:r>
              <a:rPr lang="en-GB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t>SoSe2024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9EB2F51-B203-614E-96BA-81B4934A73D2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Titelfolie_zwei_Bil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" name="Textplatzhalter 13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250825" y="3579862"/>
            <a:ext cx="4395258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heSans UHH"/>
                <a:cs typeface="TheSans UHH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>
              <a:defRPr/>
            </a:pPr>
            <a:r>
              <a:rPr lang="de-DE"/>
              <a:t>Name des Referenten/der Referentin</a:t>
            </a:r>
            <a:endParaRPr/>
          </a:p>
        </p:txBody>
      </p:sp>
      <p:sp>
        <p:nvSpPr>
          <p:cNvPr id="20" name="Titel 1"/>
          <p:cNvSpPr>
            <a:spLocks noGrp="1"/>
          </p:cNvSpPr>
          <p:nvPr>
            <p:ph type="title" hasCustomPrompt="1"/>
          </p:nvPr>
        </p:nvSpPr>
        <p:spPr bwMode="auto"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TheSans UHH"/>
                <a:cs typeface="TheSans UHH"/>
              </a:defRPr>
            </a:lvl1pPr>
          </a:lstStyle>
          <a:p>
            <a:pPr>
              <a:defRPr/>
            </a:pPr>
            <a:r>
              <a:rPr lang="de-DE"/>
              <a:t>Dies ist ein Blindtext. Hier steht die Headline oder der Name der Veranstaltung</a:t>
            </a:r>
            <a:endParaRPr/>
          </a:p>
        </p:txBody>
      </p:sp>
      <p:pic>
        <p:nvPicPr>
          <p:cNvPr id="9" name="background-84678_1920.jpg"/>
          <p:cNvPicPr>
            <a:picLocks noChangeAspect="1"/>
          </p:cNvPicPr>
          <p:nvPr userDrawn="1"/>
        </p:nvPicPr>
        <p:blipFill>
          <a:blip r:embed="rId2"/>
          <a:srcRect r="-1"/>
          <a:stretch/>
        </p:blipFill>
        <p:spPr bwMode="auto">
          <a:xfrm>
            <a:off x="0" y="1059306"/>
            <a:ext cx="4497917" cy="2455340"/>
          </a:xfrm>
          <a:prstGeom prst="rect">
            <a:avLst/>
          </a:prstGeom>
        </p:spPr>
      </p:pic>
      <p:pic>
        <p:nvPicPr>
          <p:cNvPr id="10" name="background-84678_1920.jpg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46083" y="1052007"/>
            <a:ext cx="4497917" cy="2462639"/>
          </a:xfrm>
          <a:prstGeom prst="rect">
            <a:avLst/>
          </a:prstGeom>
        </p:spPr>
      </p:pic>
      <p:sp>
        <p:nvSpPr>
          <p:cNvPr id="12" name="Bildplatzhalter 15"/>
          <p:cNvSpPr>
            <a:spLocks noGrp="1"/>
          </p:cNvSpPr>
          <p:nvPr>
            <p:ph type="pic" sz="quarter" idx="11" hasCustomPrompt="1"/>
          </p:nvPr>
        </p:nvSpPr>
        <p:spPr bwMode="auto">
          <a:xfrm>
            <a:off x="-1" y="1065475"/>
            <a:ext cx="4497917" cy="24553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TheSans UHH"/>
              </a:defRPr>
            </a:lvl1pPr>
          </a:lstStyle>
          <a:p>
            <a:pPr>
              <a:defRPr/>
            </a:pPr>
            <a:r>
              <a:rPr lang="de-DE"/>
              <a:t>Bild einfügen und mit Alternativtext versehen</a:t>
            </a:r>
            <a:endParaRPr/>
          </a:p>
        </p:txBody>
      </p:sp>
      <p:sp>
        <p:nvSpPr>
          <p:cNvPr id="13" name="Bildplatzhalter 17"/>
          <p:cNvSpPr>
            <a:spLocks noGrp="1"/>
          </p:cNvSpPr>
          <p:nvPr>
            <p:ph type="pic" sz="quarter" idx="12" hasCustomPrompt="1"/>
          </p:nvPr>
        </p:nvSpPr>
        <p:spPr bwMode="auto">
          <a:xfrm>
            <a:off x="4646082" y="1066607"/>
            <a:ext cx="4711867" cy="24548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TheSans UHH"/>
              </a:defRPr>
            </a:lvl1pPr>
          </a:lstStyle>
          <a:p>
            <a:pPr>
              <a:defRPr/>
            </a:pPr>
            <a:r>
              <a:rPr lang="de-DE"/>
              <a:t>Bild einfügen und mit Alternativtext versehen</a:t>
            </a:r>
            <a:endParaRPr/>
          </a:p>
        </p:txBody>
      </p:sp>
      <p:cxnSp>
        <p:nvCxnSpPr>
          <p:cNvPr id="19" name="Gerade Verbindung 18"/>
          <p:cNvCxnSpPr>
            <a:cxnSpLocks/>
          </p:cNvCxnSpPr>
          <p:nvPr userDrawn="1"/>
        </p:nvCxnSpPr>
        <p:spPr bwMode="auto"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a_Titelfolie_einfarbiger_HG_Steingra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 userDrawn="1"/>
        </p:nvSpPr>
        <p:spPr bwMode="auto">
          <a:xfrm>
            <a:off x="0" y="1052006"/>
            <a:ext cx="9144000" cy="4091494"/>
          </a:xfrm>
          <a:prstGeom prst="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0">
                <a:srgbClr val="3B515B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defRPr/>
            </a:pPr>
            <a:endParaRPr lang="de-DE">
              <a:latin typeface="TheSans UHH"/>
            </a:endParaRPr>
          </a:p>
        </p:txBody>
      </p:sp>
      <p:sp>
        <p:nvSpPr>
          <p:cNvPr id="10" name="Textplatzhalter 13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250824" y="3579862"/>
            <a:ext cx="4825231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TheSans UHH"/>
                <a:cs typeface="TheSans UHH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>
              <a:defRPr/>
            </a:pPr>
            <a:r>
              <a:rPr lang="de-DE"/>
              <a:t>Name des Referenten/der Referentin</a:t>
            </a:r>
            <a:endParaRPr/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 bwMode="auto"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TheSans UHH"/>
                <a:cs typeface="TheSans UHH"/>
              </a:defRPr>
            </a:lvl1pPr>
          </a:lstStyle>
          <a:p>
            <a:pPr>
              <a:defRPr/>
            </a:pPr>
            <a:r>
              <a:rPr lang="de-DE"/>
              <a:t>Dies ist ein Blindtext. Hier steht die Headline oder der Name der Veranstaltung</a:t>
            </a:r>
            <a:endParaRPr/>
          </a:p>
        </p:txBody>
      </p:sp>
      <p:cxnSp>
        <p:nvCxnSpPr>
          <p:cNvPr id="8" name="Gerade Verbindung 7"/>
          <p:cNvCxnSpPr>
            <a:cxnSpLocks/>
          </p:cNvCxnSpPr>
          <p:nvPr userDrawn="1"/>
        </p:nvCxnSpPr>
        <p:spPr bwMode="auto"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b_Titelfolie_einfarbiger_HG_Hellbla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 userDrawn="1"/>
        </p:nvSpPr>
        <p:spPr bwMode="auto">
          <a:xfrm>
            <a:off x="0" y="1052006"/>
            <a:ext cx="9144000" cy="409149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defRPr/>
            </a:pPr>
            <a:endParaRPr lang="de-DE">
              <a:latin typeface="TheSans UHH"/>
            </a:endParaRPr>
          </a:p>
        </p:txBody>
      </p:sp>
      <p:sp>
        <p:nvSpPr>
          <p:cNvPr id="8" name="Textplatzhalter 13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250824" y="3579862"/>
            <a:ext cx="4609207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TheSans UHH"/>
                <a:cs typeface="TheSans UHH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>
              <a:defRPr/>
            </a:pPr>
            <a:r>
              <a:rPr lang="de-DE"/>
              <a:t>Name des Referenten/der Referentin</a:t>
            </a:r>
            <a:endParaRPr/>
          </a:p>
        </p:txBody>
      </p:sp>
      <p:sp>
        <p:nvSpPr>
          <p:cNvPr id="7" name="Titel 1"/>
          <p:cNvSpPr>
            <a:spLocks noGrp="1"/>
          </p:cNvSpPr>
          <p:nvPr>
            <p:ph type="title" hasCustomPrompt="1"/>
          </p:nvPr>
        </p:nvSpPr>
        <p:spPr bwMode="auto"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TheSans UHH"/>
                <a:cs typeface="TheSans UHH"/>
              </a:defRPr>
            </a:lvl1pPr>
          </a:lstStyle>
          <a:p>
            <a:pPr>
              <a:defRPr/>
            </a:pPr>
            <a:r>
              <a:rPr lang="de-DE"/>
              <a:t>Dies ist ein Blindtext. Hier steht die Headline oder der Name der Veranstaltung</a:t>
            </a:r>
            <a:endParaRPr/>
          </a:p>
        </p:txBody>
      </p:sp>
      <p:cxnSp>
        <p:nvCxnSpPr>
          <p:cNvPr id="6" name="Gerade Verbindung 5"/>
          <p:cNvCxnSpPr>
            <a:cxnSpLocks/>
          </p:cNvCxnSpPr>
          <p:nvPr userDrawn="1"/>
        </p:nvCxnSpPr>
        <p:spPr bwMode="auto"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a_Headline_und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6" name="Gerade Verbindung 5"/>
          <p:cNvCxnSpPr>
            <a:cxnSpLocks/>
          </p:cNvCxnSpPr>
          <p:nvPr userDrawn="1"/>
        </p:nvCxnSpPr>
        <p:spPr bwMode="auto"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/>
          <p:cNvSpPr>
            <a:spLocks noGrp="1"/>
          </p:cNvSpPr>
          <p:nvPr>
            <p:ph type="title" hasCustomPrompt="1"/>
          </p:nvPr>
        </p:nvSpPr>
        <p:spPr bwMode="auto"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600" b="1" i="0">
                <a:solidFill>
                  <a:schemeClr val="tx1"/>
                </a:solidFill>
                <a:latin typeface="TheSans UHH"/>
                <a:cs typeface="TheSans UHH"/>
              </a:defRPr>
            </a:lvl1pPr>
          </a:lstStyle>
          <a:p>
            <a:pPr>
              <a:defRPr/>
            </a:pPr>
            <a:r>
              <a:rPr lang="de-DE"/>
              <a:t>Hier steht die Folien-Überschrift</a:t>
            </a:r>
            <a:endParaRPr/>
          </a:p>
        </p:txBody>
      </p:sp>
      <p:sp>
        <p:nvSpPr>
          <p:cNvPr id="8" name="Textplatzhalter 9"/>
          <p:cNvSpPr>
            <a:spLocks noGrp="1"/>
          </p:cNvSpPr>
          <p:nvPr>
            <p:ph type="body" sz="quarter" idx="14"/>
          </p:nvPr>
        </p:nvSpPr>
        <p:spPr bwMode="auto">
          <a:xfrm>
            <a:off x="214769" y="1779662"/>
            <a:ext cx="8533695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5"/>
          </p:nvPr>
        </p:nvSpPr>
        <p:spPr bwMode="auto"/>
        <p:txBody>
          <a:bodyPr/>
          <a:lstStyle/>
          <a:p>
            <a:pPr>
              <a:defRPr/>
            </a:pPr>
            <a:r>
              <a:t>SoSe2024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6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  <a:endParaRPr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7"/>
          </p:nvPr>
        </p:nvSpPr>
        <p:spPr bwMode="auto"/>
        <p:txBody>
          <a:bodyPr/>
          <a:lstStyle/>
          <a:p>
            <a:pPr>
              <a:defRPr/>
            </a:pPr>
            <a:fld id="{3E01A2B2-10AD-754B-9B4C-E5B6FED423D0}" type="slidenum">
              <a:rPr lang="de-DE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b_Headline_und_Lis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6" name="Gerade Verbindung 5"/>
          <p:cNvCxnSpPr>
            <a:cxnSpLocks/>
          </p:cNvCxnSpPr>
          <p:nvPr userDrawn="1"/>
        </p:nvCxnSpPr>
        <p:spPr bwMode="auto"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el 1"/>
          <p:cNvSpPr>
            <a:spLocks noGrp="1"/>
          </p:cNvSpPr>
          <p:nvPr>
            <p:ph type="title" hasCustomPrompt="1"/>
          </p:nvPr>
        </p:nvSpPr>
        <p:spPr bwMode="auto"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600" b="1" i="0">
                <a:solidFill>
                  <a:schemeClr val="tx1"/>
                </a:solidFill>
                <a:latin typeface="TheSans UHH"/>
                <a:cs typeface="TheSans UHH"/>
              </a:defRPr>
            </a:lvl1pPr>
          </a:lstStyle>
          <a:p>
            <a:pPr>
              <a:defRPr/>
            </a:pPr>
            <a:r>
              <a:rPr lang="de-DE"/>
              <a:t>Hier steht die Folien-Überschrift</a:t>
            </a:r>
            <a:endParaRPr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 bwMode="auto">
          <a:xfrm>
            <a:off x="214311" y="1779662"/>
            <a:ext cx="8534151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tx1"/>
              </a:buClr>
              <a:buFont typeface="Wingdings"/>
              <a:buChar char="§"/>
              <a:defRPr sz="2000">
                <a:solidFill>
                  <a:srgbClr val="3B515B"/>
                </a:solidFill>
                <a:latin typeface="TheSans UHH"/>
                <a:cs typeface="TheSans UHH"/>
              </a:defRPr>
            </a:lvl1pPr>
            <a:lvl2pPr marL="360000" indent="-180000">
              <a:buClr>
                <a:schemeClr val="bg2"/>
              </a:buClr>
              <a:buFont typeface="Wingdings"/>
              <a:buChar char="§"/>
              <a:defRPr sz="2000">
                <a:solidFill>
                  <a:srgbClr val="3B515B"/>
                </a:solidFill>
                <a:latin typeface="TheSans UHH"/>
                <a:cs typeface="TheSans UHH"/>
              </a:defRPr>
            </a:lvl2pPr>
            <a:lvl3pPr marL="540000" indent="-180000">
              <a:buClr>
                <a:schemeClr val="bg2"/>
              </a:buClr>
              <a:buFont typeface="Wingdings"/>
              <a:buChar char="§"/>
              <a:defRPr sz="2000">
                <a:solidFill>
                  <a:srgbClr val="3B515B"/>
                </a:solidFill>
                <a:latin typeface="TheSans UHH"/>
                <a:cs typeface="TheSans UHH"/>
              </a:defRPr>
            </a:lvl3pPr>
            <a:lvl4pPr marL="180000" indent="-180000">
              <a:buClr>
                <a:schemeClr val="accent1"/>
              </a:buClr>
              <a:buFont typeface="Wingdings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7"/>
          </p:nvPr>
        </p:nvSpPr>
        <p:spPr bwMode="auto"/>
        <p:txBody>
          <a:bodyPr/>
          <a:lstStyle/>
          <a:p>
            <a:pPr>
              <a:defRPr/>
            </a:pPr>
            <a:r>
              <a:t>SoSe2024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8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  <a:endParaRPr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9"/>
          </p:nvPr>
        </p:nvSpPr>
        <p:spPr bwMode="auto">
          <a:xfrm>
            <a:off x="6613200" y="4767263"/>
            <a:ext cx="2133600" cy="273844"/>
          </a:xfrm>
        </p:spPr>
        <p:txBody>
          <a:bodyPr/>
          <a:lstStyle/>
          <a:p>
            <a:pPr>
              <a:defRPr/>
            </a:pPr>
            <a:fld id="{3E01A2B2-10AD-754B-9B4C-E5B6FED423D0}" type="slidenum">
              <a:rPr lang="de-DE"/>
              <a:t>‹#›</a:t>
            </a:fld>
            <a:endParaRPr lang="de-DE"/>
          </a:p>
        </p:txBody>
      </p:sp>
      <p:sp>
        <p:nvSpPr>
          <p:cNvPr id="7" name="TextBox 6"/>
          <p:cNvSpPr txBox="1"/>
          <p:nvPr userDrawn="1"/>
        </p:nvSpPr>
        <p:spPr bwMode="auto">
          <a:xfrm>
            <a:off x="8264769" y="3868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c_Headline_und_zweispaltiger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6" name="Gerade Verbindung 5"/>
          <p:cNvCxnSpPr>
            <a:cxnSpLocks/>
          </p:cNvCxnSpPr>
          <p:nvPr userDrawn="1"/>
        </p:nvCxnSpPr>
        <p:spPr bwMode="auto"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itel 1"/>
          <p:cNvSpPr>
            <a:spLocks noGrp="1"/>
          </p:cNvSpPr>
          <p:nvPr>
            <p:ph type="title" hasCustomPrompt="1"/>
          </p:nvPr>
        </p:nvSpPr>
        <p:spPr bwMode="auto"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600" b="1" i="0">
                <a:solidFill>
                  <a:schemeClr val="tx1"/>
                </a:solidFill>
                <a:latin typeface="TheSans UHH"/>
                <a:cs typeface="TheSans UHH"/>
              </a:defRPr>
            </a:lvl1pPr>
          </a:lstStyle>
          <a:p>
            <a:pPr>
              <a:defRPr/>
            </a:pPr>
            <a:r>
              <a:rPr lang="de-DE"/>
              <a:t>Hier steht die Folien-Überschrift</a:t>
            </a:r>
            <a:endParaRPr/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 bwMode="auto"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 typeface="Arial"/>
              <a:buNone/>
              <a:defRPr sz="2000">
                <a:solidFill>
                  <a:schemeClr val="tx1"/>
                </a:solidFill>
                <a:latin typeface="TheSans UHH"/>
                <a:cs typeface="TheSans UHH"/>
              </a:defRPr>
            </a:lvl1pPr>
            <a:lvl2pPr>
              <a:defRPr sz="2000">
                <a:solidFill>
                  <a:schemeClr val="tx1"/>
                </a:solidFill>
                <a:latin typeface="TheSans UHH Regular"/>
                <a:cs typeface="TheSans UHH Regular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12" name="Textplatzhalter 9"/>
          <p:cNvSpPr>
            <a:spLocks noGrp="1"/>
          </p:cNvSpPr>
          <p:nvPr>
            <p:ph type="body" sz="quarter" idx="15"/>
          </p:nvPr>
        </p:nvSpPr>
        <p:spPr bwMode="auto">
          <a:xfrm>
            <a:off x="457200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6"/>
          </p:nvPr>
        </p:nvSpPr>
        <p:spPr bwMode="auto"/>
        <p:txBody>
          <a:bodyPr/>
          <a:lstStyle/>
          <a:p>
            <a:pPr>
              <a:defRPr/>
            </a:pPr>
            <a:r>
              <a:t>SoSe2024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7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  <a:endParaRPr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8"/>
          </p:nvPr>
        </p:nvSpPr>
        <p:spPr bwMode="auto"/>
        <p:txBody>
          <a:bodyPr/>
          <a:lstStyle/>
          <a:p>
            <a:pPr>
              <a:defRPr/>
            </a:pPr>
            <a:fld id="{3E01A2B2-10AD-754B-9B4C-E5B6FED423D0}" type="slidenum">
              <a:rPr lang="de-DE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d_Headline_und_zweispaltige_Liste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6" name="Gerade Verbindung 5"/>
          <p:cNvCxnSpPr>
            <a:cxnSpLocks/>
          </p:cNvCxnSpPr>
          <p:nvPr userDrawn="1"/>
        </p:nvCxnSpPr>
        <p:spPr bwMode="auto"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/>
          <p:cNvSpPr>
            <a:spLocks noGrp="1"/>
          </p:cNvSpPr>
          <p:nvPr>
            <p:ph type="title" hasCustomPrompt="1"/>
          </p:nvPr>
        </p:nvSpPr>
        <p:spPr bwMode="auto"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600" b="1" i="0">
                <a:solidFill>
                  <a:schemeClr val="tx1"/>
                </a:solidFill>
                <a:latin typeface="TheSans UHH"/>
                <a:cs typeface="TheSans UHH"/>
              </a:defRPr>
            </a:lvl1pPr>
          </a:lstStyle>
          <a:p>
            <a:pPr>
              <a:defRPr/>
            </a:pPr>
            <a:r>
              <a:rPr lang="de-DE"/>
              <a:t>Hier steht die Folien-Überschrift</a:t>
            </a:r>
            <a:endParaRPr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 bwMode="auto">
          <a:xfrm>
            <a:off x="214312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1"/>
              </a:buClr>
              <a:buFont typeface="Wingdings"/>
              <a:buChar char="§"/>
              <a:defRPr sz="2000">
                <a:solidFill>
                  <a:srgbClr val="3B515B"/>
                </a:solidFill>
                <a:latin typeface="TheSans UHH"/>
                <a:cs typeface="TheSans UHH"/>
              </a:defRPr>
            </a:lvl1pPr>
            <a:lvl2pPr marL="360000" indent="-180000">
              <a:buClr>
                <a:schemeClr val="tx1"/>
              </a:buClr>
              <a:buFont typeface="Wingdings"/>
              <a:buChar char="§"/>
              <a:defRPr sz="2000">
                <a:solidFill>
                  <a:srgbClr val="3B515B"/>
                </a:solidFill>
                <a:latin typeface="TheSans UHH"/>
                <a:cs typeface="TheSans UHH"/>
              </a:defRPr>
            </a:lvl2pPr>
            <a:lvl3pPr marL="540000" indent="-180000">
              <a:buClr>
                <a:schemeClr val="bg2"/>
              </a:buClr>
              <a:buFont typeface="Wingdings"/>
              <a:buChar char="§"/>
              <a:defRPr sz="2000">
                <a:solidFill>
                  <a:srgbClr val="3B515B"/>
                </a:solidFill>
                <a:latin typeface="TheSans UHH"/>
                <a:cs typeface="TheSans UHH"/>
              </a:defRPr>
            </a:lvl3pPr>
            <a:lvl4pPr marL="180000" indent="-180000">
              <a:buClr>
                <a:schemeClr val="accent1"/>
              </a:buClr>
              <a:buFont typeface="Wingdings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17"/>
          </p:nvPr>
        </p:nvSpPr>
        <p:spPr bwMode="auto">
          <a:xfrm>
            <a:off x="4576063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2"/>
              </a:buClr>
              <a:buFont typeface="Wingdings"/>
              <a:buChar char="§"/>
              <a:defRPr sz="2000">
                <a:solidFill>
                  <a:srgbClr val="3B515B"/>
                </a:solidFill>
                <a:latin typeface="TheSans UHH"/>
                <a:cs typeface="TheSans UHH"/>
              </a:defRPr>
            </a:lvl1pPr>
            <a:lvl2pPr marL="360000" indent="-180000">
              <a:buClr>
                <a:schemeClr val="tx1"/>
              </a:buClr>
              <a:buFont typeface="Wingdings"/>
              <a:buChar char="§"/>
              <a:defRPr sz="2000">
                <a:solidFill>
                  <a:srgbClr val="3B515B"/>
                </a:solidFill>
                <a:latin typeface="TheSans UHH"/>
                <a:cs typeface="TheSans UHH"/>
              </a:defRPr>
            </a:lvl2pPr>
            <a:lvl3pPr marL="540000" indent="-180000">
              <a:buClr>
                <a:schemeClr val="bg2"/>
              </a:buClr>
              <a:buFont typeface="Wingdings"/>
              <a:buChar char="§"/>
              <a:defRPr sz="2000">
                <a:solidFill>
                  <a:srgbClr val="3B515B"/>
                </a:solidFill>
                <a:latin typeface="TheSans UHH"/>
                <a:cs typeface="TheSans UHH"/>
              </a:defRPr>
            </a:lvl3pPr>
            <a:lvl4pPr marL="180000" indent="-180000">
              <a:buClr>
                <a:schemeClr val="accent1"/>
              </a:buClr>
              <a:buFont typeface="Wingdings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8"/>
          </p:nvPr>
        </p:nvSpPr>
        <p:spPr bwMode="auto"/>
        <p:txBody>
          <a:bodyPr/>
          <a:lstStyle/>
          <a:p>
            <a:pPr>
              <a:defRPr/>
            </a:pPr>
            <a:r>
              <a:t>SoSe2024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9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  <a:endParaRPr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0"/>
          </p:nvPr>
        </p:nvSpPr>
        <p:spPr bwMode="auto"/>
        <p:txBody>
          <a:bodyPr/>
          <a:lstStyle/>
          <a:p>
            <a:pPr>
              <a:defRPr/>
            </a:pPr>
            <a:fld id="{3E01A2B2-10AD-754B-9B4C-E5B6FED423D0}" type="slidenum">
              <a:rPr lang="de-DE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e_Headline_Text_und_Lis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6" name="Gerade Verbindung 5"/>
          <p:cNvCxnSpPr>
            <a:cxnSpLocks/>
          </p:cNvCxnSpPr>
          <p:nvPr userDrawn="1"/>
        </p:nvCxnSpPr>
        <p:spPr bwMode="auto"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/>
          <p:cNvSpPr>
            <a:spLocks noGrp="1"/>
          </p:cNvSpPr>
          <p:nvPr>
            <p:ph type="title" hasCustomPrompt="1"/>
          </p:nvPr>
        </p:nvSpPr>
        <p:spPr bwMode="auto"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600" b="1" i="0">
                <a:solidFill>
                  <a:schemeClr val="tx1"/>
                </a:solidFill>
                <a:latin typeface="TheSans UHH"/>
                <a:cs typeface="TheSans UHH"/>
              </a:defRPr>
            </a:lvl1pPr>
          </a:lstStyle>
          <a:p>
            <a:pPr>
              <a:defRPr/>
            </a:pPr>
            <a:r>
              <a:rPr lang="de-DE"/>
              <a:t>Hier steht die Folien-Überschrift</a:t>
            </a:r>
            <a:endParaRPr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 bwMode="auto">
          <a:xfrm>
            <a:off x="214312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1450"/>
              </a:spcBef>
              <a:buClr>
                <a:schemeClr val="accent1"/>
              </a:buClr>
              <a:buFont typeface="Wingdings"/>
              <a:buNone/>
              <a:defRPr sz="2000">
                <a:solidFill>
                  <a:srgbClr val="3B515B"/>
                </a:solidFill>
                <a:latin typeface="TheSans UHH"/>
                <a:cs typeface="TheSans UHH"/>
              </a:defRPr>
            </a:lvl1pPr>
            <a:lvl2pPr marL="180000" indent="0">
              <a:buClr>
                <a:schemeClr val="tx1"/>
              </a:buClr>
              <a:buFont typeface="Wingdings"/>
              <a:buNone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2pPr>
            <a:lvl3pPr marL="360000" indent="0">
              <a:buClr>
                <a:schemeClr val="bg2"/>
              </a:buClr>
              <a:buFont typeface="Wingdings"/>
              <a:buNone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3pPr>
            <a:lvl4pPr marL="180000" indent="-180000">
              <a:buClr>
                <a:schemeClr val="accent1"/>
              </a:buClr>
              <a:buFont typeface="Wingdings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17"/>
          </p:nvPr>
        </p:nvSpPr>
        <p:spPr bwMode="auto">
          <a:xfrm>
            <a:off x="4576063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2"/>
              </a:buClr>
              <a:buFont typeface="Wingdings"/>
              <a:buChar char="§"/>
              <a:defRPr sz="2000">
                <a:solidFill>
                  <a:srgbClr val="3B515B"/>
                </a:solidFill>
                <a:latin typeface="TheSans UHH"/>
                <a:cs typeface="TheSans UHH"/>
              </a:defRPr>
            </a:lvl1pPr>
            <a:lvl2pPr marL="360000" indent="-180000">
              <a:buClr>
                <a:schemeClr val="tx1"/>
              </a:buClr>
              <a:buFont typeface="Wingdings"/>
              <a:buChar char="§"/>
              <a:defRPr sz="2000">
                <a:solidFill>
                  <a:srgbClr val="3B515B"/>
                </a:solidFill>
                <a:latin typeface="TheSans UHH"/>
                <a:cs typeface="TheSans UHH"/>
              </a:defRPr>
            </a:lvl2pPr>
            <a:lvl3pPr marL="540000" indent="-180000">
              <a:buClr>
                <a:schemeClr val="bg2"/>
              </a:buClr>
              <a:buFont typeface="Wingdings"/>
              <a:buChar char="§"/>
              <a:defRPr sz="2000">
                <a:solidFill>
                  <a:srgbClr val="3B515B"/>
                </a:solidFill>
                <a:latin typeface="TheSans UHH"/>
                <a:cs typeface="TheSans UHH"/>
              </a:defRPr>
            </a:lvl3pPr>
            <a:lvl4pPr marL="180000" indent="-180000">
              <a:buClr>
                <a:schemeClr val="accent1"/>
              </a:buClr>
              <a:buFont typeface="Wingdings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8"/>
          </p:nvPr>
        </p:nvSpPr>
        <p:spPr bwMode="auto"/>
        <p:txBody>
          <a:bodyPr/>
          <a:lstStyle/>
          <a:p>
            <a:pPr>
              <a:defRPr/>
            </a:pPr>
            <a:r>
              <a:t>SoSe2024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9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  <a:endParaRPr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0"/>
          </p:nvPr>
        </p:nvSpPr>
        <p:spPr bwMode="auto"/>
        <p:txBody>
          <a:bodyPr/>
          <a:lstStyle/>
          <a:p>
            <a:pPr>
              <a:defRPr/>
            </a:pPr>
            <a:fld id="{3E01A2B2-10AD-754B-9B4C-E5B6FED423D0}" type="slidenum">
              <a:rPr lang="de-DE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323850" y="4767263"/>
            <a:ext cx="2133600" cy="273844"/>
          </a:xfrm>
          <a:prstGeom prst="rect">
            <a:avLst/>
          </a:prstGeom>
        </p:spPr>
        <p:txBody>
          <a:bodyPr vert="horz" lIns="0" tIns="45720" rIns="90000" bIns="45720" rtlCol="0" anchor="ctr"/>
          <a:lstStyle>
            <a:lvl1pPr algn="l">
              <a:defRPr sz="1200">
                <a:solidFill>
                  <a:schemeClr val="tx1"/>
                </a:solidFill>
                <a:latin typeface="TheSans UHH"/>
              </a:defRPr>
            </a:lvl1pPr>
          </a:lstStyle>
          <a:p>
            <a:pPr>
              <a:defRPr/>
            </a:pPr>
            <a:r>
              <a:t>SoSe2024</a:t>
            </a:r>
            <a:endParaRPr lang="de-DE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3"/>
          </p:nvPr>
        </p:nvSpPr>
        <p:spPr bwMode="auto">
          <a:xfrm>
            <a:off x="2984004" y="4767263"/>
            <a:ext cx="317599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TheSans UHH"/>
              </a:defRPr>
            </a:lvl1pPr>
          </a:lstStyle>
          <a:p>
            <a:pPr>
              <a:defRPr/>
            </a:pPr>
            <a:r>
              <a:rPr lang="de-DE"/>
              <a:t>GenAI | Ralf Möller, Sylvia Melzer</a:t>
            </a:r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6614863" y="4767263"/>
            <a:ext cx="2133600" cy="273844"/>
          </a:xfrm>
          <a:prstGeom prst="rect">
            <a:avLst/>
          </a:prstGeom>
        </p:spPr>
        <p:txBody>
          <a:bodyPr vert="horz" lIns="91440" tIns="46800" rIns="0" bIns="45720" rtlCol="0" anchor="ctr"/>
          <a:lstStyle>
            <a:lvl1pPr algn="r">
              <a:defRPr sz="1200">
                <a:solidFill>
                  <a:schemeClr val="tx1"/>
                </a:solidFill>
                <a:latin typeface="TheSans UHH"/>
              </a:defRPr>
            </a:lvl1pPr>
          </a:lstStyle>
          <a:p>
            <a:pPr>
              <a:defRPr/>
            </a:pPr>
            <a:fld id="{3E01A2B2-10AD-754B-9B4C-E5B6FED423D0}" type="slidenum">
              <a:rPr lang="de-DE"/>
              <a:t>‹#›</a:t>
            </a:fld>
            <a:endParaRPr lang="de-DE"/>
          </a:p>
        </p:txBody>
      </p:sp>
      <p:pic>
        <p:nvPicPr>
          <p:cNvPr id="11" name="UHH-Logo_2010_Farbe_RGB.png" descr="Bildbeschreibung: Es handelt sich um das Logo der Universität Hamburg auf weißem Hintergrund. Es besteht aus einem roten Quadrat auf der linken Seite, in dem in weißer Schrift oben links &quot;UHH&quot; steht und unten rechts das Wappen der Stadt Hamburg, eine Burg, abgebildet sind. Rechts neben dem Symbol steht &quot;Universität Hamburg&quot;. Unter dem Symbol und dem Schriftzug steht in Großbuchstaben und durch senkrechte Striche getrennt von links nach rechts: &quot;Der Forschung&quot;; &quot;Der Lehre&quot;; &quot;Der Bildung&quot;. " title="Logo der Universität Hamburg"/>
          <p:cNvPicPr>
            <a:picLocks noChangeAspect="1"/>
          </p:cNvPicPr>
          <p:nvPr userDrawn="1"/>
        </p:nvPicPr>
        <p:blipFill>
          <a:blip r:embed="rId19"/>
          <a:stretch/>
        </p:blipFill>
        <p:spPr bwMode="auto">
          <a:xfrm>
            <a:off x="0" y="0"/>
            <a:ext cx="1957550" cy="907591"/>
          </a:xfrm>
          <a:prstGeom prst="rect">
            <a:avLst/>
          </a:prstGeom>
        </p:spPr>
      </p:pic>
      <p:grpSp>
        <p:nvGrpSpPr>
          <p:cNvPr id="6" name="Group 5"/>
          <p:cNvGrpSpPr/>
          <p:nvPr userDrawn="1"/>
        </p:nvGrpSpPr>
        <p:grpSpPr bwMode="auto">
          <a:xfrm>
            <a:off x="7956375" y="267494"/>
            <a:ext cx="936475" cy="554522"/>
            <a:chOff x="908768" y="1004434"/>
            <a:chExt cx="936475" cy="554522"/>
          </a:xfrm>
        </p:grpSpPr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20"/>
            <a:stretch/>
          </p:blipFill>
          <p:spPr bwMode="auto">
            <a:xfrm>
              <a:off x="1223246" y="1004434"/>
              <a:ext cx="484848" cy="450757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 userDrawn="1"/>
          </p:nvSpPr>
          <p:spPr bwMode="auto">
            <a:xfrm>
              <a:off x="908768" y="1251179"/>
              <a:ext cx="9364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sz="800">
                  <a:solidFill>
                    <a:schemeClr val="tx2"/>
                  </a:solidFill>
                </a:rPr>
                <a:t>CHAI</a:t>
              </a:r>
              <a:br>
                <a:rPr sz="600">
                  <a:solidFill>
                    <a:schemeClr val="tx2"/>
                  </a:solidFill>
                </a:rPr>
              </a:br>
              <a:r>
                <a:rPr sz="600">
                  <a:solidFill>
                    <a:schemeClr val="tx2"/>
                  </a:solidFill>
                </a:rPr>
                <a:t>Humanities-Centered AI</a:t>
              </a:r>
              <a:endParaRPr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hdr="0"/>
  <p:txStyles>
    <p:titleStyle>
      <a:lvl1pPr algn="ctr" defTabSz="45720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people.cs.umass.edu/~miyyer/cs685/" TargetMode="Externa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13" Type="http://schemas.openxmlformats.org/officeDocument/2006/relationships/image" Target="../media/image118.png"/><Relationship Id="rId18" Type="http://schemas.openxmlformats.org/officeDocument/2006/relationships/image" Target="../media/image380.png"/><Relationship Id="rId3" Type="http://schemas.openxmlformats.org/officeDocument/2006/relationships/image" Target="../media/image110.png"/><Relationship Id="rId21" Type="http://schemas.openxmlformats.org/officeDocument/2006/relationships/image" Target="../media/image410.png"/><Relationship Id="rId7" Type="http://schemas.openxmlformats.org/officeDocument/2006/relationships/image" Target="../media/image114.png"/><Relationship Id="rId12" Type="http://schemas.openxmlformats.org/officeDocument/2006/relationships/image" Target="../media/image117.png"/><Relationship Id="rId17" Type="http://schemas.openxmlformats.org/officeDocument/2006/relationships/image" Target="../media/image370.png"/><Relationship Id="rId2" Type="http://schemas.openxmlformats.org/officeDocument/2006/relationships/image" Target="../media/image109.png"/><Relationship Id="rId16" Type="http://schemas.openxmlformats.org/officeDocument/2006/relationships/image" Target="../media/image121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3.png"/><Relationship Id="rId11" Type="http://schemas.openxmlformats.org/officeDocument/2006/relationships/image" Target="../media/image116.png"/><Relationship Id="rId5" Type="http://schemas.openxmlformats.org/officeDocument/2006/relationships/image" Target="../media/image112.png"/><Relationship Id="rId15" Type="http://schemas.openxmlformats.org/officeDocument/2006/relationships/image" Target="../media/image120.png"/><Relationship Id="rId10" Type="http://schemas.openxmlformats.org/officeDocument/2006/relationships/image" Target="../media/image300.png"/><Relationship Id="rId19" Type="http://schemas.openxmlformats.org/officeDocument/2006/relationships/image" Target="../media/image390.png"/><Relationship Id="rId4" Type="http://schemas.openxmlformats.org/officeDocument/2006/relationships/image" Target="../media/image111.png"/><Relationship Id="rId9" Type="http://schemas.openxmlformats.org/officeDocument/2006/relationships/image" Target="../media/image290.png"/><Relationship Id="rId14" Type="http://schemas.openxmlformats.org/officeDocument/2006/relationships/image" Target="../media/image119.png"/><Relationship Id="rId22" Type="http://schemas.openxmlformats.org/officeDocument/2006/relationships/image" Target="../media/image1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Name des Referenten / der Referentin"/>
          <p:cNvSpPr>
            <a:spLocks noGrp="1"/>
          </p:cNvSpPr>
          <p:nvPr>
            <p:ph type="body" sz="quarter" idx="1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Ralf Möller, Sylvia Melzer</a:t>
            </a:r>
            <a:endParaRPr/>
          </a:p>
        </p:txBody>
      </p:sp>
      <p:sp>
        <p:nvSpPr>
          <p:cNvPr id="3" name="Titel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Backpropagation</a:t>
            </a:r>
            <a:endParaRPr dirty="0"/>
          </a:p>
        </p:txBody>
      </p:sp>
      <p:sp>
        <p:nvSpPr>
          <p:cNvPr id="2" name="Bildplatzhalter 1" descr="Bitte Alternativtext einfügen."/>
          <p:cNvSpPr>
            <a:spLocks noGrp="1"/>
          </p:cNvSpPr>
          <p:nvPr>
            <p:ph type="pic" sz="quarter" idx="4294967295"/>
          </p:nvPr>
        </p:nvSpPr>
        <p:spPr bwMode="auto">
          <a:xfrm>
            <a:off x="0" y="1052513"/>
            <a:ext cx="9144000" cy="2455862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  <a:defRPr/>
            </a:pPr>
            <a:r>
              <a:rPr lang="de-DE"/>
              <a:t> 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ACFDA1-9E1E-A2B0-C518-FBFA91A6B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Gradient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68DAD0-147C-DBDD-D577-82FF0D7346CD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SoSe2024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30A39-F203-22CA-88FC-AA906CE7648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A9090C-654A-F370-A07B-17DB822BE81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3E01A2B2-10AD-754B-9B4C-E5B6FED423D0}" type="slidenum">
              <a:rPr lang="de-DE" smtClean="0"/>
              <a:t>10</a:t>
            </a:fld>
            <a:endParaRPr lang="de-DE"/>
          </a:p>
        </p:txBody>
      </p:sp>
      <p:pic>
        <p:nvPicPr>
          <p:cNvPr id="8" name="Picture 7" descr="A math equations with black text&#10;&#10;Description automatically generated with medium confidence">
            <a:extLst>
              <a:ext uri="{FF2B5EF4-FFF2-40B4-BE49-F238E27FC236}">
                <a16:creationId xmlns:a16="http://schemas.microsoft.com/office/drawing/2014/main" id="{CC91E0BE-D1BA-55BF-1F7A-E4ECC00C90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1175535"/>
            <a:ext cx="5074084" cy="359095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78ED4B1-B338-3DE4-F829-DC56B782CD66}"/>
                  </a:ext>
                </a:extLst>
              </p:cNvPr>
              <p:cNvSpPr txBox="1"/>
              <p:nvPr/>
            </p:nvSpPr>
            <p:spPr>
              <a:xfrm>
                <a:off x="2281238" y="195486"/>
                <a:ext cx="4581524" cy="7645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altLang="x-none" b="0" i="1" smtClean="0">
                          <a:latin typeface="Cambria Math" panose="02040503050406030204" pitchFamily="18" charset="0"/>
                          <a:sym typeface="Symbol" charset="2"/>
                        </a:rPr>
                        <m:t>𝐸</m:t>
                      </m:r>
                      <m:d>
                        <m:dPr>
                          <m:begChr m:val="["/>
                          <m:endChr m:val="]"/>
                          <m:ctrlPr>
                            <a:rPr lang="de-DE" altLang="x-none" b="0" i="1" smtClean="0">
                              <a:latin typeface="Cambria Math" panose="02040503050406030204" pitchFamily="18" charset="0"/>
                              <a:sym typeface="Symbol" charset="2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de-DE" altLang="x-none" b="0" i="1" smtClean="0">
                                  <a:latin typeface="Cambria Math" panose="02040503050406030204" pitchFamily="18" charset="0"/>
                                  <a:sym typeface="Symbol" charset="2"/>
                                </a:rPr>
                              </m:ctrlPr>
                            </m:accPr>
                            <m:e>
                              <m:r>
                                <a:rPr lang="de-DE" altLang="x-none" b="0" i="1" smtClean="0">
                                  <a:latin typeface="Cambria Math" panose="02040503050406030204" pitchFamily="18" charset="0"/>
                                  <a:sym typeface="Symbol" charset="2"/>
                                </a:rPr>
                                <m:t>𝑤</m:t>
                              </m:r>
                            </m:e>
                          </m:acc>
                        </m:e>
                      </m:d>
                      <m:r>
                        <a:rPr lang="de-DE" altLang="x-non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charset="2"/>
                        </a:rPr>
                        <m:t>=</m:t>
                      </m:r>
                      <m:f>
                        <m:fPr>
                          <m:ctrlPr>
                            <a:rPr lang="de-DE" altLang="x-non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Symbol" charset="2"/>
                            </a:rPr>
                          </m:ctrlPr>
                        </m:fPr>
                        <m:num>
                          <m:r>
                            <a:rPr lang="de-DE" altLang="x-non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Symbol" charset="2"/>
                            </a:rPr>
                            <m:t>1</m:t>
                          </m:r>
                        </m:num>
                        <m:den>
                          <m:r>
                            <a:rPr lang="de-DE" altLang="x-non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Symbol" charset="2"/>
                            </a:rPr>
                            <m:t>2</m:t>
                          </m:r>
                        </m:den>
                      </m:f>
                      <m:nary>
                        <m:naryPr>
                          <m:chr m:val="∑"/>
                          <m:supHide m:val="on"/>
                          <m:ctrlPr>
                            <a:rPr lang="de-DE" altLang="x-non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Symbol" charset="2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de-DE" altLang="x-non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Symbol" charset="2"/>
                            </a:rPr>
                            <m:t>𝑑</m:t>
                          </m:r>
                          <m:r>
                            <a:rPr lang="de-DE" altLang="x-non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Symbol" charset="2"/>
                            </a:rPr>
                            <m:t>∈</m:t>
                          </m:r>
                          <m:r>
                            <a:rPr lang="de-DE" altLang="x-non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Symbol" charset="2"/>
                            </a:rPr>
                            <m:t>𝐷</m:t>
                          </m:r>
                        </m:sub>
                        <m:sup/>
                        <m:e>
                          <m:sSup>
                            <m:sSupPr>
                              <m:ctrlPr>
                                <a:rPr lang="de-DE" altLang="x-none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Symbol" charset="2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de-DE" altLang="x-none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Symbol" charset="2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de-DE" altLang="x-none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Symbol" charset="2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altLang="x-none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Symbol" charset="2"/>
                                        </a:rPr>
                                        <m:t>𝑡</m:t>
                                      </m:r>
                                    </m:e>
                                    <m:sub>
                                      <m:r>
                                        <a:rPr lang="de-DE" altLang="x-none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Symbol" charset="2"/>
                                        </a:rPr>
                                        <m:t>𝑑</m:t>
                                      </m:r>
                                    </m:sub>
                                  </m:sSub>
                                  <m:r>
                                    <a:rPr lang="de-DE" altLang="x-none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Symbol" charset="2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de-DE" altLang="x-none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Symbol" charset="2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altLang="x-none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Symbol" charset="2"/>
                                        </a:rPr>
                                        <m:t>𝑜</m:t>
                                      </m:r>
                                    </m:e>
                                    <m:sub>
                                      <m:r>
                                        <a:rPr lang="de-DE" altLang="x-none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Symbol" charset="2"/>
                                        </a:rPr>
                                        <m:t>𝑑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de-DE" altLang="x-none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Symbol" charset="2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de-DE" altLang="x-none" dirty="0">
                  <a:sym typeface="Symbol" charset="2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78ED4B1-B338-3DE4-F829-DC56B782CD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1238" y="195486"/>
                <a:ext cx="4581524" cy="764505"/>
              </a:xfrm>
              <a:prstGeom prst="rect">
                <a:avLst/>
              </a:prstGeom>
              <a:blipFill>
                <a:blip r:embed="rId3"/>
                <a:stretch>
                  <a:fillRect t="-122951" b="-170492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681087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F04E4-33A8-D54E-38D0-D632BE02A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Gradient Descent (cntd.)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9906C1-785C-ACB8-EFC0-6018E4B4904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7F18A3-4C5F-E58F-0C6A-2338F32037AB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SoSe2024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38D59-0038-FCE6-CC1C-AA360BB48F5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665566-3283-4380-8575-71E139FF68D9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3E01A2B2-10AD-754B-9B4C-E5B6FED423D0}" type="slidenum">
              <a:rPr lang="de-DE" smtClean="0"/>
              <a:t>11</a:t>
            </a:fld>
            <a:endParaRPr lang="de-DE"/>
          </a:p>
        </p:txBody>
      </p:sp>
      <p:pic>
        <p:nvPicPr>
          <p:cNvPr id="8" name="Picture 7" descr="A group of mathematical equations&#10;&#10;Description automatically generated with medium confidence">
            <a:extLst>
              <a:ext uri="{FF2B5EF4-FFF2-40B4-BE49-F238E27FC236}">
                <a16:creationId xmlns:a16="http://schemas.microsoft.com/office/drawing/2014/main" id="{C0E01035-2798-D9C1-1A27-FB5E74DF78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707480"/>
            <a:ext cx="5023357" cy="312009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24D11AA-B765-9BB3-4CBE-CAC3EFBE88E0}"/>
              </a:ext>
            </a:extLst>
          </p:cNvPr>
          <p:cNvSpPr/>
          <p:nvPr/>
        </p:nvSpPr>
        <p:spPr>
          <a:xfrm>
            <a:off x="4604817" y="106895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>
                <a:solidFill>
                  <a:srgbClr val="190CFF"/>
                </a:solidFill>
              </a:rPr>
              <a:t>D. Hebb: The organization of behavior. A neuropsychological theory. Erlbaum Books, Mahwah, N.J., </a:t>
            </a:r>
            <a:r>
              <a:rPr lang="en-US" sz="1200" b="1" dirty="0">
                <a:solidFill>
                  <a:srgbClr val="FF0000"/>
                </a:solidFill>
              </a:rPr>
              <a:t>1949</a:t>
            </a:r>
          </a:p>
        </p:txBody>
      </p:sp>
      <p:sp>
        <p:nvSpPr>
          <p:cNvPr id="10" name="Cloud Callout 9">
            <a:extLst>
              <a:ext uri="{FF2B5EF4-FFF2-40B4-BE49-F238E27FC236}">
                <a16:creationId xmlns:a16="http://schemas.microsoft.com/office/drawing/2014/main" id="{B05EC7B0-5430-FC62-2EA6-1019BC934F02}"/>
              </a:ext>
            </a:extLst>
          </p:cNvPr>
          <p:cNvSpPr/>
          <p:nvPr/>
        </p:nvSpPr>
        <p:spPr bwMode="auto">
          <a:xfrm>
            <a:off x="6082504" y="2275111"/>
            <a:ext cx="2664296" cy="1800200"/>
          </a:xfrm>
          <a:prstGeom prst="cloudCallout">
            <a:avLst>
              <a:gd name="adj1" fmla="val -43356"/>
              <a:gd name="adj2" fmla="val 59854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DE" dirty="0"/>
              <a:t>What if the gradients become very small?</a:t>
            </a:r>
          </a:p>
        </p:txBody>
      </p:sp>
    </p:spTree>
    <p:extLst>
      <p:ext uri="{BB962C8B-B14F-4D97-AF65-F5344CB8AC3E}">
        <p14:creationId xmlns:p14="http://schemas.microsoft.com/office/powerpoint/2010/main" val="175475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EAFAD6-FBD4-019D-E533-71C7C2563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ReLU: Rectified Linear Unit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30EE04-C9A8-8452-CC4D-E60E88BB303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BD4829-509A-C2FE-6B61-23B4168303D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SoSe2024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A0559A-0E67-5332-3831-80D10CCC18C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7C4D90-6AFC-D1A1-2C36-16777104CC45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3E01A2B2-10AD-754B-9B4C-E5B6FED423D0}" type="slidenum">
              <a:rPr lang="de-DE" smtClean="0"/>
              <a:t>12</a:t>
            </a:fld>
            <a:endParaRPr lang="de-DE"/>
          </a:p>
        </p:txBody>
      </p:sp>
      <p:pic>
        <p:nvPicPr>
          <p:cNvPr id="8" name="Picture 7" descr="A graph of a function&#10;&#10;Description automatically generated">
            <a:extLst>
              <a:ext uri="{FF2B5EF4-FFF2-40B4-BE49-F238E27FC236}">
                <a16:creationId xmlns:a16="http://schemas.microsoft.com/office/drawing/2014/main" id="{D3A45577-95B6-CAC9-755A-A249C26BF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9662"/>
            <a:ext cx="7268345" cy="301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231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517D7-2556-1CE7-A406-8403A25F9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Learning Parameters (“Hyper parameters”)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E28DA8-B5F7-3825-1BCE-6635A05453D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DE" dirty="0"/>
              <a:t>Batch size</a:t>
            </a:r>
          </a:p>
          <a:p>
            <a:pPr lvl="1"/>
            <a:r>
              <a:rPr lang="en-GB" dirty="0"/>
              <a:t>Number of samples processed before model is updated</a:t>
            </a:r>
            <a:endParaRPr lang="en-DE" dirty="0"/>
          </a:p>
          <a:p>
            <a:r>
              <a:rPr lang="en-DE" dirty="0"/>
              <a:t>Epochs</a:t>
            </a:r>
          </a:p>
          <a:p>
            <a:pPr lvl="1"/>
            <a:r>
              <a:rPr lang="en-GB" dirty="0"/>
              <a:t>Number of complete passes through the training dataset</a:t>
            </a:r>
            <a:endParaRPr lang="en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66C08B-8440-DFDF-6FCE-DC1017EBCFA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SoSe2024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3822AC-74A9-CE4A-1A4C-BB8F63765BC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067F3F-3E0F-ABC1-006A-D0946FC13F7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3E01A2B2-10AD-754B-9B4C-E5B6FED423D0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9101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9EE25-EEDF-3281-3C31-22B311380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Autoencoder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AE5552-B392-0DC4-0DDD-951687AFD995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SoSe2024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CC7F49-C7DA-B0A9-441E-10AC93E9527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9743AF-4F09-9266-341A-AE7B10E3B6D8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3E01A2B2-10AD-754B-9B4C-E5B6FED423D0}" type="slidenum">
              <a:rPr lang="de-DE" smtClean="0"/>
              <a:t>14</a:t>
            </a:fld>
            <a:endParaRPr lang="de-DE"/>
          </a:p>
        </p:txBody>
      </p:sp>
      <p:pic>
        <p:nvPicPr>
          <p:cNvPr id="8" name="Picture 7" descr="A diagram of a diagram of a diagram&#10;&#10;Description automatically generated with medium confidence">
            <a:extLst>
              <a:ext uri="{FF2B5EF4-FFF2-40B4-BE49-F238E27FC236}">
                <a16:creationId xmlns:a16="http://schemas.microsoft.com/office/drawing/2014/main" id="{1FC1C4EA-9790-1146-5EA3-6443E16EF9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8" y="2175183"/>
            <a:ext cx="7772400" cy="253810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10E2B23-BBC3-EA42-406D-1D4EF001A150}"/>
              </a:ext>
            </a:extLst>
          </p:cNvPr>
          <p:cNvSpPr txBox="1"/>
          <p:nvPr/>
        </p:nvSpPr>
        <p:spPr>
          <a:xfrm>
            <a:off x="5790432" y="1161290"/>
            <a:ext cx="33535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en-GB" sz="1000" i="0" strike="noStrike" dirty="0">
                <a:solidFill>
                  <a:srgbClr val="261CFF"/>
                </a:solidFill>
                <a:effectLst/>
                <a:latin typeface="+mn-ea"/>
              </a:rPr>
              <a:t>Ole </a:t>
            </a:r>
            <a:r>
              <a:rPr lang="en-GB" sz="1000" i="0" strike="noStrike" dirty="0" err="1">
                <a:solidFill>
                  <a:srgbClr val="261CFF"/>
                </a:solidFill>
                <a:effectLst/>
                <a:latin typeface="+mn-ea"/>
              </a:rPr>
              <a:t>Dreessen</a:t>
            </a:r>
            <a:r>
              <a:rPr lang="en-GB" sz="1000" i="0" strike="noStrike" dirty="0">
                <a:solidFill>
                  <a:srgbClr val="261CFF"/>
                </a:solidFill>
                <a:effectLst/>
                <a:latin typeface="+mn-ea"/>
              </a:rPr>
              <a:t>: Training Convolutional Neural Networks: </a:t>
            </a:r>
            <a:br>
              <a:rPr lang="en-GB" sz="1000" i="0" strike="noStrike" dirty="0">
                <a:solidFill>
                  <a:srgbClr val="261CFF"/>
                </a:solidFill>
                <a:effectLst/>
                <a:latin typeface="+mn-ea"/>
              </a:rPr>
            </a:br>
            <a:r>
              <a:rPr lang="en-GB" sz="1000" i="0" strike="noStrike" dirty="0">
                <a:solidFill>
                  <a:srgbClr val="261CFF"/>
                </a:solidFill>
                <a:effectLst/>
                <a:latin typeface="+mn-ea"/>
              </a:rPr>
              <a:t>What Is Machine Learning?—Part 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D53769-1204-60C9-BC9D-FC2DDACDCF6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DE" dirty="0"/>
              <a:t>Training of convolutional networks</a:t>
            </a:r>
          </a:p>
          <a:p>
            <a:r>
              <a:rPr lang="en-DE" dirty="0"/>
              <a:t>Need good starting points</a:t>
            </a:r>
          </a:p>
        </p:txBody>
      </p:sp>
    </p:spTree>
    <p:extLst>
      <p:ext uri="{BB962C8B-B14F-4D97-AF65-F5344CB8AC3E}">
        <p14:creationId xmlns:p14="http://schemas.microsoft.com/office/powerpoint/2010/main" val="41004259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5D215-67B9-2E0D-59FC-6A3693F54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2C724A-FB0D-AD08-80B7-B194CB2427D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E38D42-4CA2-B328-3704-2FBE92B3412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SoSe2024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DBE9B6-19FA-0E85-AE7B-FF1377ED18F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EBD797-7518-62E7-56F7-BFE64CE73FAE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3E01A2B2-10AD-754B-9B4C-E5B6FED423D0}" type="slidenum">
              <a:rPr lang="de-DE" smtClean="0"/>
              <a:t>15</a:t>
            </a:fld>
            <a:endParaRPr lang="de-DE"/>
          </a:p>
        </p:txBody>
      </p:sp>
      <p:pic>
        <p:nvPicPr>
          <p:cNvPr id="8" name="Picture 7" descr="A diagram of a diagram&#10;&#10;Description automatically generated">
            <a:extLst>
              <a:ext uri="{FF2B5EF4-FFF2-40B4-BE49-F238E27FC236}">
                <a16:creationId xmlns:a16="http://schemas.microsoft.com/office/drawing/2014/main" id="{B9B5CD6F-8317-1A34-B2EC-FD70630F2D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82607"/>
            <a:ext cx="9107658" cy="49585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1A95D67-AA41-6F8F-AB0E-F17B946843A5}"/>
              </a:ext>
            </a:extLst>
          </p:cNvPr>
          <p:cNvSpPr txBox="1"/>
          <p:nvPr/>
        </p:nvSpPr>
        <p:spPr>
          <a:xfrm>
            <a:off x="6159996" y="4691561"/>
            <a:ext cx="45815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en-GB" sz="900" i="0" strike="noStrike" dirty="0">
                <a:solidFill>
                  <a:srgbClr val="261CFF"/>
                </a:solidFill>
                <a:effectLst/>
                <a:latin typeface="+mn-ea"/>
              </a:rPr>
              <a:t>Ole </a:t>
            </a:r>
            <a:r>
              <a:rPr lang="en-GB" sz="900" i="0" strike="noStrike" dirty="0" err="1">
                <a:solidFill>
                  <a:srgbClr val="261CFF"/>
                </a:solidFill>
                <a:effectLst/>
                <a:latin typeface="+mn-ea"/>
              </a:rPr>
              <a:t>Dreessen</a:t>
            </a:r>
            <a:r>
              <a:rPr lang="en-GB" sz="900" i="0" strike="noStrike" dirty="0">
                <a:solidFill>
                  <a:srgbClr val="261CFF"/>
                </a:solidFill>
                <a:effectLst/>
                <a:latin typeface="+mn-ea"/>
              </a:rPr>
              <a:t>: Training Convolutional Neural Networks: </a:t>
            </a:r>
            <a:br>
              <a:rPr lang="en-GB" sz="900" i="0" strike="noStrike" dirty="0">
                <a:solidFill>
                  <a:srgbClr val="261CFF"/>
                </a:solidFill>
                <a:effectLst/>
                <a:latin typeface="+mn-ea"/>
              </a:rPr>
            </a:br>
            <a:r>
              <a:rPr lang="en-GB" sz="900" i="0" strike="noStrike" dirty="0">
                <a:solidFill>
                  <a:srgbClr val="261CFF"/>
                </a:solidFill>
                <a:effectLst/>
                <a:latin typeface="+mn-ea"/>
              </a:rPr>
              <a:t>What Is Machine Learning?—Part 2</a:t>
            </a:r>
          </a:p>
        </p:txBody>
      </p:sp>
    </p:spTree>
    <p:extLst>
      <p:ext uri="{BB962C8B-B14F-4D97-AF65-F5344CB8AC3E}">
        <p14:creationId xmlns:p14="http://schemas.microsoft.com/office/powerpoint/2010/main" val="22670642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GB" sz="2800" spc="21" dirty="0" err="1">
                <a:latin typeface="TheSans UHH"/>
              </a:rPr>
              <a:t>V</a:t>
            </a:r>
            <a:r>
              <a:rPr lang="en-GB" sz="2800" dirty="0" err="1">
                <a:latin typeface="TheSans UHH"/>
              </a:rPr>
              <a:t>iLBE</a:t>
            </a:r>
            <a:r>
              <a:rPr lang="en-GB" sz="2800" spc="21" dirty="0" err="1">
                <a:latin typeface="TheSans UHH"/>
              </a:rPr>
              <a:t>R</a:t>
            </a:r>
            <a:r>
              <a:rPr lang="en-GB" sz="2800" dirty="0" err="1">
                <a:latin typeface="TheSans UHH"/>
              </a:rPr>
              <a:t>T</a:t>
            </a:r>
            <a:r>
              <a:rPr lang="en-GB" sz="2800" dirty="0">
                <a:latin typeface="TheSans UHH"/>
              </a:rPr>
              <a:t> (Vision and Language BE</a:t>
            </a:r>
            <a:r>
              <a:rPr lang="en-GB" sz="2800" spc="21" dirty="0">
                <a:latin typeface="TheSans UHH"/>
              </a:rPr>
              <a:t>R</a:t>
            </a:r>
            <a:r>
              <a:rPr lang="en-GB" sz="2800" dirty="0">
                <a:latin typeface="TheSans UHH"/>
              </a:rPr>
              <a:t>T)</a:t>
            </a:r>
            <a:br>
              <a:rPr lang="en-GB" sz="2800" dirty="0">
                <a:latin typeface="TheSans UHH"/>
              </a:rPr>
            </a:br>
            <a:endParaRPr lang="en-IN" dirty="0">
              <a:latin typeface="TheSans UHH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6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7"/>
          </p:nvPr>
        </p:nvSpPr>
        <p:spPr bwMode="auto"/>
        <p:txBody>
          <a:bodyPr/>
          <a:lstStyle/>
          <a:p>
            <a:pPr>
              <a:defRPr/>
            </a:pPr>
            <a:r>
              <a:rPr>
                <a:latin typeface="TheSans UHH"/>
              </a:rPr>
              <a:t>SoSe2024</a:t>
            </a:r>
            <a:endParaRPr lang="de-DE">
              <a:latin typeface="TheSans UHH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8"/>
          </p:nvPr>
        </p:nvSpPr>
        <p:spPr bwMode="auto"/>
        <p:txBody>
          <a:bodyPr/>
          <a:lstStyle/>
          <a:p>
            <a:pPr>
              <a:defRPr/>
            </a:pPr>
            <a:r>
              <a:rPr lang="de-DE">
                <a:latin typeface="TheSans UHH"/>
              </a:rPr>
              <a:t>GenAI | Ralf Möller, Sylvia Melzer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9"/>
          </p:nvPr>
        </p:nvSpPr>
        <p:spPr bwMode="auto"/>
        <p:txBody>
          <a:bodyPr/>
          <a:lstStyle/>
          <a:p>
            <a:pPr>
              <a:defRPr/>
            </a:pPr>
            <a:fld id="{3E01A2B2-10AD-754B-9B4C-E5B6FED423D0}" type="slidenum">
              <a:rPr lang="de-DE">
                <a:latin typeface="TheSans UHH"/>
              </a:rPr>
              <a:t>16</a:t>
            </a:fld>
            <a:endParaRPr lang="de-DE">
              <a:latin typeface="TheSans UHH"/>
            </a:endParaRPr>
          </a:p>
        </p:txBody>
      </p:sp>
      <p:sp>
        <p:nvSpPr>
          <p:cNvPr id="7" name="object 2"/>
          <p:cNvSpPr txBox="1"/>
          <p:nvPr/>
        </p:nvSpPr>
        <p:spPr bwMode="auto">
          <a:xfrm>
            <a:off x="193430" y="1682632"/>
            <a:ext cx="8575914" cy="1105142"/>
          </a:xfrm>
          <a:prstGeom prst="rect">
            <a:avLst/>
          </a:prstGeom>
          <a:solidFill>
            <a:srgbClr val="3D4553"/>
          </a:solidFill>
          <a:ln w="25400">
            <a:solidFill>
              <a:srgbClr val="808785"/>
            </a:solidFill>
          </a:ln>
        </p:spPr>
        <p:txBody>
          <a:bodyPr vert="horz" wrap="square" lIns="0" tIns="250031" rIns="0" bIns="0" rtlCol="0">
            <a:spAutoFit/>
          </a:bodyPr>
          <a:lstStyle/>
          <a:p>
            <a:pPr marL="803643" marR="599607" indent="-205376" algn="ctr">
              <a:lnSpc>
                <a:spcPts val="3375"/>
              </a:lnSpc>
              <a:spcBef>
                <a:spcPts val="1969"/>
              </a:spcBef>
              <a:defRPr/>
            </a:pPr>
            <a:r>
              <a:rPr lang="en-GB" sz="2400" b="1" spc="-25">
                <a:solidFill>
                  <a:srgbClr val="FFFFFF"/>
                </a:solidFill>
                <a:latin typeface="TheSans UHH"/>
                <a:cs typeface="Gill Sans"/>
              </a:rPr>
              <a:t>ViLBERT</a:t>
            </a:r>
            <a:r>
              <a:rPr lang="en-GB" sz="2400" spc="-25">
                <a:solidFill>
                  <a:srgbClr val="FFFFFF"/>
                </a:solidFill>
                <a:latin typeface="TheSans UHH"/>
                <a:cs typeface="GillSans-Light"/>
              </a:rPr>
              <a:t>:</a:t>
            </a:r>
            <a:r>
              <a:rPr lang="en-GB" sz="2400" spc="-231">
                <a:solidFill>
                  <a:srgbClr val="FFFFFF"/>
                </a:solidFill>
                <a:latin typeface="TheSans UHH"/>
                <a:cs typeface="GillSans-Light"/>
              </a:rPr>
              <a:t> </a:t>
            </a:r>
            <a:r>
              <a:rPr lang="en-GB" sz="2400" spc="4">
                <a:solidFill>
                  <a:srgbClr val="FFFFFF"/>
                </a:solidFill>
                <a:latin typeface="TheSans UHH"/>
                <a:cs typeface="GillSans-Light"/>
              </a:rPr>
              <a:t>Pretraining </a:t>
            </a:r>
            <a:r>
              <a:rPr lang="en-GB" sz="2400" spc="-408">
                <a:solidFill>
                  <a:srgbClr val="FFFFFF"/>
                </a:solidFill>
                <a:latin typeface="TheSans UHH"/>
                <a:cs typeface="GillSans-Light"/>
              </a:rPr>
              <a:t> </a:t>
            </a:r>
            <a:r>
              <a:rPr lang="en-GB" sz="2400" spc="-32">
                <a:solidFill>
                  <a:srgbClr val="FFFFFF"/>
                </a:solidFill>
                <a:latin typeface="TheSans UHH"/>
                <a:cs typeface="GillSans-Light"/>
              </a:rPr>
              <a:t>Task-Agnostic</a:t>
            </a:r>
            <a:r>
              <a:rPr lang="en-GB" sz="2400" spc="-408">
                <a:solidFill>
                  <a:srgbClr val="FFFFFF"/>
                </a:solidFill>
                <a:latin typeface="TheSans UHH"/>
                <a:cs typeface="GillSans-Light"/>
              </a:rPr>
              <a:t>  </a:t>
            </a:r>
            <a:r>
              <a:rPr lang="en-GB" sz="2400" spc="-4">
                <a:solidFill>
                  <a:srgbClr val="FFFFFF"/>
                </a:solidFill>
                <a:latin typeface="TheSans UHH"/>
                <a:cs typeface="GillSans-Light"/>
              </a:rPr>
              <a:t>Visiolinguistic  Representations</a:t>
            </a:r>
            <a:r>
              <a:rPr lang="en-GB" sz="2400">
                <a:solidFill>
                  <a:srgbClr val="FFFFFF"/>
                </a:solidFill>
                <a:latin typeface="TheSans UHH"/>
                <a:cs typeface="GillSans-Light"/>
              </a:rPr>
              <a:t> </a:t>
            </a:r>
            <a:r>
              <a:rPr lang="en-GB" sz="2400" spc="-11">
                <a:solidFill>
                  <a:srgbClr val="FFFFFF"/>
                </a:solidFill>
                <a:latin typeface="TheSans UHH"/>
                <a:cs typeface="GillSans-Light"/>
              </a:rPr>
              <a:t>for </a:t>
            </a:r>
            <a:r>
              <a:rPr lang="en-GB" sz="2400" spc="-411">
                <a:solidFill>
                  <a:srgbClr val="FFFFFF"/>
                </a:solidFill>
                <a:latin typeface="TheSans UHH"/>
                <a:cs typeface="GillSans-Light"/>
              </a:rPr>
              <a:t> </a:t>
            </a:r>
            <a:r>
              <a:rPr lang="en-GB" sz="2400" spc="-4">
                <a:solidFill>
                  <a:srgbClr val="FFFFFF"/>
                </a:solidFill>
                <a:latin typeface="TheSans UHH"/>
                <a:cs typeface="GillSans-Light"/>
              </a:rPr>
              <a:t>Vision-and-Language</a:t>
            </a:r>
            <a:r>
              <a:rPr lang="en-GB" sz="2400" spc="-411">
                <a:solidFill>
                  <a:srgbClr val="FFFFFF"/>
                </a:solidFill>
                <a:latin typeface="TheSans UHH"/>
                <a:cs typeface="GillSans-Light"/>
              </a:rPr>
              <a:t>  </a:t>
            </a:r>
            <a:r>
              <a:rPr lang="en-GB" sz="2400" spc="-49">
                <a:solidFill>
                  <a:srgbClr val="FFFFFF"/>
                </a:solidFill>
                <a:latin typeface="TheSans UHH"/>
                <a:cs typeface="GillSans-Light"/>
              </a:rPr>
              <a:t>Tasks</a:t>
            </a:r>
            <a:endParaRPr lang="en-GB" sz="2400" baseline="-25000">
              <a:latin typeface="TheSans UHH"/>
              <a:cs typeface="GillSans-Light"/>
            </a:endParaRPr>
          </a:p>
        </p:txBody>
      </p:sp>
      <p:sp>
        <p:nvSpPr>
          <p:cNvPr id="8" name="object 3"/>
          <p:cNvSpPr txBox="1"/>
          <p:nvPr/>
        </p:nvSpPr>
        <p:spPr bwMode="auto">
          <a:xfrm>
            <a:off x="193429" y="3402531"/>
            <a:ext cx="8555035" cy="321347"/>
          </a:xfrm>
          <a:prstGeom prst="rect">
            <a:avLst/>
          </a:prstGeom>
          <a:solidFill>
            <a:srgbClr val="3D4553"/>
          </a:solidFill>
          <a:ln w="25400">
            <a:solidFill>
              <a:srgbClr val="808785"/>
            </a:solidFill>
          </a:ln>
        </p:spPr>
        <p:txBody>
          <a:bodyPr vert="horz" wrap="square" lIns="0" tIns="37505" rIns="0" bIns="0" rtlCol="0">
            <a:spAutoFit/>
          </a:bodyPr>
          <a:lstStyle/>
          <a:p>
            <a:pPr marL="2151978" marR="2068935" indent="-71435">
              <a:lnSpc>
                <a:spcPts val="2180"/>
              </a:lnSpc>
              <a:spcBef>
                <a:spcPts val="295"/>
              </a:spcBef>
              <a:defRPr/>
            </a:pPr>
            <a:r>
              <a:rPr sz="1900">
                <a:solidFill>
                  <a:srgbClr val="FFFFFF"/>
                </a:solidFill>
                <a:latin typeface="TheSans UHH"/>
                <a:cs typeface="GillSans-Light"/>
              </a:rPr>
              <a:t>Presented </a:t>
            </a:r>
            <a:r>
              <a:rPr sz="1900" spc="-18">
                <a:solidFill>
                  <a:srgbClr val="FFFFFF"/>
                </a:solidFill>
                <a:latin typeface="TheSans UHH"/>
                <a:cs typeface="GillSans-Light"/>
              </a:rPr>
              <a:t>by </a:t>
            </a:r>
            <a:r>
              <a:rPr sz="1900">
                <a:solidFill>
                  <a:srgbClr val="FFFFFF"/>
                </a:solidFill>
                <a:latin typeface="TheSans UHH"/>
                <a:cs typeface="GillSans-Light"/>
              </a:rPr>
              <a:t>- </a:t>
            </a:r>
            <a:r>
              <a:rPr sz="1900" b="1" spc="-4">
                <a:solidFill>
                  <a:srgbClr val="FFFFFF"/>
                </a:solidFill>
                <a:latin typeface="TheSans UHH"/>
                <a:cs typeface="Gill Sans"/>
              </a:rPr>
              <a:t>Sidharth </a:t>
            </a:r>
            <a:r>
              <a:rPr sz="1900" b="1" spc="4">
                <a:solidFill>
                  <a:srgbClr val="FFFFFF"/>
                </a:solidFill>
                <a:latin typeface="TheSans UHH"/>
                <a:cs typeface="Gill Sans"/>
              </a:rPr>
              <a:t>Singla</a:t>
            </a:r>
            <a:r>
              <a:rPr sz="1900" spc="4">
                <a:solidFill>
                  <a:srgbClr val="FFFFFF"/>
                </a:solidFill>
                <a:latin typeface="TheSans UHH"/>
                <a:cs typeface="GillSans-Light"/>
              </a:rPr>
              <a:t>,</a:t>
            </a:r>
            <a:r>
              <a:rPr sz="1900" spc="-179">
                <a:solidFill>
                  <a:srgbClr val="FFFFFF"/>
                </a:solidFill>
                <a:latin typeface="TheSans UHH"/>
                <a:cs typeface="GillSans-Light"/>
              </a:rPr>
              <a:t> </a:t>
            </a:r>
            <a:r>
              <a:rPr sz="1900">
                <a:solidFill>
                  <a:srgbClr val="FFFFFF"/>
                </a:solidFill>
                <a:latin typeface="TheSans UHH"/>
                <a:cs typeface="GillSans-Light"/>
              </a:rPr>
              <a:t>20774908</a:t>
            </a:r>
            <a:endParaRPr sz="1900">
              <a:latin typeface="TheSans UHH"/>
              <a:cs typeface="GillSans-Light"/>
            </a:endParaRPr>
          </a:p>
        </p:txBody>
      </p:sp>
      <p:sp>
        <p:nvSpPr>
          <p:cNvPr id="9" name="object 4"/>
          <p:cNvSpPr/>
          <p:nvPr/>
        </p:nvSpPr>
        <p:spPr bwMode="auto">
          <a:xfrm>
            <a:off x="4221958" y="3723552"/>
            <a:ext cx="700084" cy="965539"/>
          </a:xfrm>
          <a:prstGeom prst="rect">
            <a:avLst/>
          </a:prstGeom>
          <a:blipFill>
            <a:blip r:embed="rId3"/>
            <a:stretch/>
          </a:blipFill>
        </p:spPr>
        <p:txBody>
          <a:bodyPr wrap="square" lIns="0" tIns="0" rIns="0" bIns="0" rtlCol="0"/>
          <a:lstStyle/>
          <a:p>
            <a:pPr>
              <a:defRPr/>
            </a:pPr>
            <a:endParaRPr>
              <a:latin typeface="TheSans UHH"/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193430" y="2844761"/>
            <a:ext cx="8555034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sz="1050">
                <a:solidFill>
                  <a:srgbClr val="0305FF"/>
                </a:solidFill>
                <a:latin typeface="TheSans UHH"/>
              </a:rPr>
              <a:t>Jiasen Lu, Dhruv Batra, Devi Parikh, and Stefan Lee. ViLBERT: pretraining task-agnostic visiolinguistic representations for vision-and-language tasks. Proceedings of the 33rd International Conference on Neural Information Processing Systems. Curran Associates Inc., Red Hook, NY, USA, Article 2, 13–23. </a:t>
            </a:r>
            <a:r>
              <a:rPr sz="1050" b="1">
                <a:solidFill>
                  <a:srgbClr val="FF0000"/>
                </a:solidFill>
                <a:latin typeface="TheSans UHH"/>
              </a:rPr>
              <a:t>2019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0" y="270874"/>
            <a:ext cx="9144000" cy="503882"/>
          </a:xfrm>
        </p:spPr>
        <p:txBody>
          <a:bodyPr/>
          <a:lstStyle/>
          <a:p>
            <a:pPr algn="ctr">
              <a:defRPr/>
            </a:pPr>
            <a:r>
              <a:rPr lang="en-IN" sz="2800">
                <a:latin typeface="TheSans UHH"/>
              </a:rPr>
              <a:t>Model</a:t>
            </a:r>
            <a:endParaRPr lang="en-IN">
              <a:latin typeface="TheSans UHH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7"/>
          </p:nvPr>
        </p:nvSpPr>
        <p:spPr bwMode="auto"/>
        <p:txBody>
          <a:bodyPr/>
          <a:lstStyle/>
          <a:p>
            <a:pPr>
              <a:defRPr/>
            </a:pPr>
            <a:r>
              <a:rPr>
                <a:latin typeface="TheSans UHH"/>
              </a:rPr>
              <a:t>SoSe2024</a:t>
            </a:r>
            <a:endParaRPr lang="de-DE">
              <a:latin typeface="TheSans UHH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9"/>
          </p:nvPr>
        </p:nvSpPr>
        <p:spPr bwMode="auto"/>
        <p:txBody>
          <a:bodyPr/>
          <a:lstStyle/>
          <a:p>
            <a:pPr>
              <a:defRPr/>
            </a:pPr>
            <a:fld id="{3E01A2B2-10AD-754B-9B4C-E5B6FED423D0}" type="slidenum">
              <a:rPr lang="de-DE">
                <a:latin typeface="TheSans UHH"/>
              </a:rPr>
              <a:t>17</a:t>
            </a:fld>
            <a:endParaRPr lang="de-DE">
              <a:latin typeface="TheSans UHH"/>
            </a:endParaRPr>
          </a:p>
        </p:txBody>
      </p:sp>
      <p:sp>
        <p:nvSpPr>
          <p:cNvPr id="9" name="object 3"/>
          <p:cNvSpPr/>
          <p:nvPr/>
        </p:nvSpPr>
        <p:spPr bwMode="auto">
          <a:xfrm>
            <a:off x="1259632" y="2571750"/>
            <a:ext cx="6429559" cy="2571750"/>
          </a:xfrm>
          <a:prstGeom prst="rect">
            <a:avLst/>
          </a:prstGeom>
          <a:blipFill>
            <a:blip r:embed="rId3"/>
            <a:stretch/>
          </a:blipFill>
        </p:spPr>
        <p:txBody>
          <a:bodyPr wrap="square" lIns="0" tIns="0" rIns="0" bIns="0" rtlCol="0"/>
          <a:lstStyle/>
          <a:p>
            <a:pPr>
              <a:defRPr/>
            </a:pPr>
            <a:endParaRPr>
              <a:latin typeface="TheSans UHH"/>
            </a:endParaRPr>
          </a:p>
        </p:txBody>
      </p:sp>
      <p:sp>
        <p:nvSpPr>
          <p:cNvPr id="10" name="object 5"/>
          <p:cNvSpPr/>
          <p:nvPr/>
        </p:nvSpPr>
        <p:spPr bwMode="auto">
          <a:xfrm>
            <a:off x="1390650" y="1115666"/>
            <a:ext cx="6146998" cy="1707102"/>
          </a:xfrm>
          <a:prstGeom prst="rect">
            <a:avLst/>
          </a:prstGeom>
          <a:blipFill>
            <a:blip r:embed="rId4"/>
            <a:stretch/>
          </a:blipFill>
        </p:spPr>
        <p:txBody>
          <a:bodyPr wrap="square" lIns="0" tIns="0" rIns="0" bIns="0" rtlCol="0"/>
          <a:lstStyle/>
          <a:p>
            <a:pPr>
              <a:defRPr/>
            </a:pPr>
            <a:endParaRPr>
              <a:latin typeface="TheSans UHH"/>
            </a:endParaRPr>
          </a:p>
        </p:txBody>
      </p:sp>
      <p:sp>
        <p:nvSpPr>
          <p:cNvPr id="12" name="object 7"/>
          <p:cNvSpPr/>
          <p:nvPr/>
        </p:nvSpPr>
        <p:spPr bwMode="auto">
          <a:xfrm>
            <a:off x="5148064" y="3867894"/>
            <a:ext cx="462315" cy="0"/>
          </a:xfrm>
          <a:custGeom>
            <a:avLst/>
            <a:gdLst/>
            <a:ahLst/>
            <a:cxnLst/>
            <a:rect l="l" t="t" r="r" b="b"/>
            <a:pathLst>
              <a:path w="723265" extrusionOk="0">
                <a:moveTo>
                  <a:pt x="0" y="0"/>
                </a:moveTo>
                <a:lnTo>
                  <a:pt x="723219" y="0"/>
                </a:lnTo>
              </a:path>
            </a:pathLst>
          </a:custGeom>
          <a:ln w="25400">
            <a:solidFill>
              <a:srgbClr val="AB1802"/>
            </a:solidFill>
          </a:ln>
        </p:spPr>
        <p:txBody>
          <a:bodyPr wrap="square" lIns="0" tIns="0" rIns="0" bIns="0" rtlCol="0"/>
          <a:lstStyle/>
          <a:p>
            <a:pPr>
              <a:defRPr/>
            </a:pPr>
            <a:endParaRPr>
              <a:latin typeface="TheSans UHH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" sz="2400" b="1">
                <a:latin typeface="TheSans UHH"/>
              </a:rPr>
              <a:t>Method: </a:t>
            </a:r>
            <a:r>
              <a:rPr lang="en-US" sz="2400">
                <a:latin typeface="TheSans UHH"/>
              </a:rPr>
              <a:t>Contrastive</a:t>
            </a:r>
            <a:r>
              <a:rPr lang="zh-CN" sz="2400">
                <a:latin typeface="TheSans UHH"/>
              </a:rPr>
              <a:t> </a:t>
            </a:r>
            <a:r>
              <a:rPr lang="en-US" sz="2400">
                <a:latin typeface="TheSans UHH"/>
              </a:rPr>
              <a:t>Pre-training</a:t>
            </a:r>
            <a:br>
              <a:rPr lang="en" sz="2400">
                <a:latin typeface="TheSans UHH"/>
              </a:rPr>
            </a:br>
            <a:endParaRPr lang="en-IN">
              <a:latin typeface="TheSans UHH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7"/>
          </p:nvPr>
        </p:nvSpPr>
        <p:spPr bwMode="auto"/>
        <p:txBody>
          <a:bodyPr/>
          <a:lstStyle/>
          <a:p>
            <a:pPr>
              <a:defRPr/>
            </a:pPr>
            <a:r>
              <a:rPr>
                <a:latin typeface="TheSans UHH"/>
              </a:rPr>
              <a:t>SoSe2024</a:t>
            </a:r>
            <a:endParaRPr lang="de-DE">
              <a:latin typeface="TheSans UHH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8"/>
          </p:nvPr>
        </p:nvSpPr>
        <p:spPr bwMode="auto"/>
        <p:txBody>
          <a:bodyPr/>
          <a:lstStyle/>
          <a:p>
            <a:pPr>
              <a:defRPr/>
            </a:pPr>
            <a:r>
              <a:rPr lang="de-DE">
                <a:latin typeface="TheSans UHH"/>
              </a:rPr>
              <a:t>GenAI | Ralf Möller, Sylvia Melzer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9"/>
          </p:nvPr>
        </p:nvSpPr>
        <p:spPr bwMode="auto"/>
        <p:txBody>
          <a:bodyPr/>
          <a:lstStyle/>
          <a:p>
            <a:pPr>
              <a:defRPr/>
            </a:pPr>
            <a:fld id="{3E01A2B2-10AD-754B-9B4C-E5B6FED423D0}" type="slidenum">
              <a:rPr lang="de-DE">
                <a:latin typeface="TheSans UHH"/>
              </a:rPr>
              <a:t>18</a:t>
            </a:fld>
            <a:endParaRPr lang="de-DE">
              <a:latin typeface="TheSans UHH"/>
            </a:endParaRPr>
          </a:p>
        </p:txBody>
      </p:sp>
      <p:pic>
        <p:nvPicPr>
          <p:cNvPr id="7" name="图片 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123728" y="1551255"/>
            <a:ext cx="4896544" cy="32700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14768" y="1131590"/>
            <a:ext cx="8533695" cy="503882"/>
          </a:xfrm>
        </p:spPr>
        <p:txBody>
          <a:bodyPr/>
          <a:lstStyle/>
          <a:p>
            <a:pPr>
              <a:defRPr/>
            </a:pPr>
            <a:r>
              <a:rPr lang="en-IN" sz="2800" spc="-15" dirty="0">
                <a:latin typeface="TheSans UHH"/>
              </a:rPr>
              <a:t>Vision</a:t>
            </a:r>
            <a:r>
              <a:rPr lang="en-IN" sz="2800" spc="-135" dirty="0">
                <a:latin typeface="TheSans UHH"/>
              </a:rPr>
              <a:t> </a:t>
            </a:r>
            <a:r>
              <a:rPr lang="en-IN" sz="2800" spc="-10" dirty="0">
                <a:latin typeface="TheSans UHH"/>
              </a:rPr>
              <a:t>Transformers: How to Train?</a:t>
            </a:r>
            <a:endParaRPr lang="en-IN" dirty="0">
              <a:latin typeface="TheSans UHH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7"/>
          </p:nvPr>
        </p:nvSpPr>
        <p:spPr bwMode="auto"/>
        <p:txBody>
          <a:bodyPr/>
          <a:lstStyle/>
          <a:p>
            <a:pPr>
              <a:defRPr/>
            </a:pPr>
            <a:r>
              <a:rPr>
                <a:latin typeface="TheSans UHH"/>
              </a:rPr>
              <a:t>SoSe2024</a:t>
            </a:r>
            <a:endParaRPr lang="de-DE">
              <a:latin typeface="TheSans UHH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9"/>
          </p:nvPr>
        </p:nvSpPr>
        <p:spPr bwMode="auto"/>
        <p:txBody>
          <a:bodyPr/>
          <a:lstStyle/>
          <a:p>
            <a:pPr>
              <a:defRPr/>
            </a:pPr>
            <a:fld id="{3E01A2B2-10AD-754B-9B4C-E5B6FED423D0}" type="slidenum">
              <a:rPr lang="de-DE">
                <a:latin typeface="TheSans UHH"/>
              </a:rPr>
              <a:t>2</a:t>
            </a:fld>
            <a:endParaRPr lang="de-DE">
              <a:latin typeface="TheSans UHH"/>
            </a:endParaRPr>
          </a:p>
        </p:txBody>
      </p:sp>
      <p:sp>
        <p:nvSpPr>
          <p:cNvPr id="7" name="object 3"/>
          <p:cNvSpPr/>
          <p:nvPr/>
        </p:nvSpPr>
        <p:spPr bwMode="auto">
          <a:xfrm>
            <a:off x="683568" y="3291829"/>
            <a:ext cx="7632848" cy="1311394"/>
          </a:xfrm>
          <a:prstGeom prst="rect">
            <a:avLst/>
          </a:prstGeom>
          <a:blipFill>
            <a:blip r:embed="rId3"/>
            <a:stretch/>
          </a:blipFill>
        </p:spPr>
        <p:txBody>
          <a:bodyPr wrap="square" lIns="0" tIns="0" rIns="0" bIns="0" rtlCol="0"/>
          <a:lstStyle/>
          <a:p>
            <a:pPr>
              <a:defRPr/>
            </a:pPr>
            <a:endParaRPr>
              <a:latin typeface="TheSans UHH"/>
            </a:endParaRPr>
          </a:p>
        </p:txBody>
      </p:sp>
      <p:sp>
        <p:nvSpPr>
          <p:cNvPr id="8" name="object 4"/>
          <p:cNvSpPr txBox="1"/>
          <p:nvPr/>
        </p:nvSpPr>
        <p:spPr bwMode="auto">
          <a:xfrm>
            <a:off x="1952836" y="4640957"/>
            <a:ext cx="5238328" cy="197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 marR="5080">
              <a:spcBef>
                <a:spcPts val="100"/>
              </a:spcBef>
              <a:defRPr/>
            </a:pPr>
            <a:r>
              <a:rPr sz="1200" spc="-5">
                <a:latin typeface="TheSans UHH"/>
                <a:cs typeface="Arial"/>
              </a:rPr>
              <a:t>Carion et al, </a:t>
            </a:r>
            <a:r>
              <a:rPr sz="1200">
                <a:latin typeface="TheSans UHH"/>
                <a:cs typeface="Arial"/>
              </a:rPr>
              <a:t>“End-to-End </a:t>
            </a:r>
            <a:r>
              <a:rPr sz="1200" spc="-5">
                <a:latin typeface="TheSans UHH"/>
                <a:cs typeface="Arial"/>
              </a:rPr>
              <a:t>Object Detection with Transformers”,  ECCV</a:t>
            </a:r>
            <a:r>
              <a:rPr sz="1200" spc="-10">
                <a:latin typeface="TheSans UHH"/>
                <a:cs typeface="Arial"/>
              </a:rPr>
              <a:t> </a:t>
            </a:r>
            <a:r>
              <a:rPr sz="1200" spc="-5">
                <a:latin typeface="TheSans UHH"/>
                <a:cs typeface="Arial"/>
              </a:rPr>
              <a:t>2020</a:t>
            </a:r>
            <a:endParaRPr sz="1200">
              <a:latin typeface="TheSans UHH"/>
              <a:cs typeface="Arial"/>
            </a:endParaRPr>
          </a:p>
        </p:txBody>
      </p:sp>
      <p:sp>
        <p:nvSpPr>
          <p:cNvPr id="9" name="object 5"/>
          <p:cNvSpPr/>
          <p:nvPr/>
        </p:nvSpPr>
        <p:spPr bwMode="auto">
          <a:xfrm>
            <a:off x="280302" y="1635245"/>
            <a:ext cx="3690297" cy="1252609"/>
          </a:xfrm>
          <a:prstGeom prst="rect">
            <a:avLst/>
          </a:prstGeom>
          <a:blipFill>
            <a:blip r:embed="rId4"/>
            <a:stretch/>
          </a:blipFill>
        </p:spPr>
        <p:txBody>
          <a:bodyPr wrap="square" lIns="0" tIns="0" rIns="0" bIns="0" rtlCol="0"/>
          <a:lstStyle/>
          <a:p>
            <a:pPr>
              <a:defRPr/>
            </a:pPr>
            <a:endParaRPr>
              <a:latin typeface="TheSans UHH"/>
            </a:endParaRPr>
          </a:p>
        </p:txBody>
      </p:sp>
      <p:sp>
        <p:nvSpPr>
          <p:cNvPr id="10" name="object 6"/>
          <p:cNvSpPr txBox="1"/>
          <p:nvPr/>
        </p:nvSpPr>
        <p:spPr bwMode="auto">
          <a:xfrm>
            <a:off x="251520" y="3056607"/>
            <a:ext cx="3703954" cy="197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  <a:defRPr/>
            </a:pPr>
            <a:r>
              <a:rPr sz="1200" spc="-5">
                <a:latin typeface="TheSans UHH"/>
                <a:cs typeface="Arial"/>
              </a:rPr>
              <a:t>Fan et al, </a:t>
            </a:r>
            <a:r>
              <a:rPr sz="1200">
                <a:latin typeface="TheSans UHH"/>
                <a:cs typeface="Arial"/>
              </a:rPr>
              <a:t>“Multiscale </a:t>
            </a:r>
            <a:r>
              <a:rPr sz="1200" spc="-10">
                <a:latin typeface="TheSans UHH"/>
                <a:cs typeface="Arial"/>
              </a:rPr>
              <a:t>Vision </a:t>
            </a:r>
            <a:r>
              <a:rPr sz="1200" spc="-5">
                <a:latin typeface="TheSans UHH"/>
                <a:cs typeface="Arial"/>
              </a:rPr>
              <a:t>Transformers”, ICCV</a:t>
            </a:r>
            <a:r>
              <a:rPr sz="1200" spc="-70">
                <a:latin typeface="TheSans UHH"/>
                <a:cs typeface="Arial"/>
              </a:rPr>
              <a:t> </a:t>
            </a:r>
            <a:r>
              <a:rPr sz="1200" spc="-5">
                <a:latin typeface="TheSans UHH"/>
                <a:cs typeface="Arial"/>
              </a:rPr>
              <a:t>2021</a:t>
            </a:r>
            <a:endParaRPr sz="1200">
              <a:latin typeface="TheSans UHH"/>
              <a:cs typeface="Arial"/>
            </a:endParaRPr>
          </a:p>
        </p:txBody>
      </p:sp>
      <p:sp>
        <p:nvSpPr>
          <p:cNvPr id="11" name="object 7"/>
          <p:cNvSpPr/>
          <p:nvPr/>
        </p:nvSpPr>
        <p:spPr bwMode="auto">
          <a:xfrm>
            <a:off x="4179252" y="1707654"/>
            <a:ext cx="4950787" cy="1013147"/>
          </a:xfrm>
          <a:prstGeom prst="rect">
            <a:avLst/>
          </a:prstGeom>
          <a:blipFill>
            <a:blip r:embed="rId5"/>
            <a:stretch/>
          </a:blipFill>
        </p:spPr>
        <p:txBody>
          <a:bodyPr wrap="square" lIns="0" tIns="0" rIns="0" bIns="0" rtlCol="0"/>
          <a:lstStyle/>
          <a:p>
            <a:pPr>
              <a:defRPr/>
            </a:pPr>
            <a:endParaRPr>
              <a:latin typeface="TheSans UHH"/>
            </a:endParaRPr>
          </a:p>
        </p:txBody>
      </p:sp>
      <p:sp>
        <p:nvSpPr>
          <p:cNvPr id="12" name="object 8"/>
          <p:cNvSpPr txBox="1"/>
          <p:nvPr/>
        </p:nvSpPr>
        <p:spPr bwMode="auto">
          <a:xfrm>
            <a:off x="5160670" y="2735724"/>
            <a:ext cx="336867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 marR="5080">
              <a:spcBef>
                <a:spcPts val="100"/>
              </a:spcBef>
              <a:defRPr/>
            </a:pPr>
            <a:r>
              <a:rPr sz="1200" spc="-5">
                <a:latin typeface="TheSans UHH"/>
                <a:cs typeface="Arial"/>
              </a:rPr>
              <a:t>Liu et al, </a:t>
            </a:r>
            <a:r>
              <a:rPr sz="1200">
                <a:latin typeface="TheSans UHH"/>
                <a:cs typeface="Arial"/>
              </a:rPr>
              <a:t>“Swin </a:t>
            </a:r>
            <a:r>
              <a:rPr sz="1200" spc="-5">
                <a:latin typeface="TheSans UHH"/>
                <a:cs typeface="Arial"/>
              </a:rPr>
              <a:t>Transformer: Hierarchical </a:t>
            </a:r>
            <a:r>
              <a:rPr sz="1200" spc="-10">
                <a:latin typeface="TheSans UHH"/>
                <a:cs typeface="Arial"/>
              </a:rPr>
              <a:t>Vision  </a:t>
            </a:r>
            <a:r>
              <a:rPr sz="1200" spc="-5">
                <a:latin typeface="TheSans UHH"/>
                <a:cs typeface="Arial"/>
              </a:rPr>
              <a:t>Transformer using Shifted Windows”, CVPR</a:t>
            </a:r>
            <a:r>
              <a:rPr sz="1200" spc="-75">
                <a:latin typeface="TheSans UHH"/>
                <a:cs typeface="Arial"/>
              </a:rPr>
              <a:t> </a:t>
            </a:r>
            <a:r>
              <a:rPr sz="1200" spc="-5">
                <a:latin typeface="TheSans UHH"/>
                <a:cs typeface="Arial"/>
              </a:rPr>
              <a:t>2021</a:t>
            </a:r>
            <a:endParaRPr sz="1200">
              <a:latin typeface="TheSans UHH"/>
              <a:cs typeface="Arial"/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2125450" y="4798082"/>
            <a:ext cx="52383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400" u="sng" dirty="0">
                <a:solidFill>
                  <a:schemeClr val="tx2"/>
                </a:solidFill>
                <a:latin typeface="TheSans UHH"/>
                <a:cs typeface="Arial" panose="020B0604020202020204" pitchFamily="34" charset="0"/>
                <a:hlinkClick r:id="rId6" tooltip="http://people.cs.umass.edu/~miyyer/cs685/"/>
              </a:rPr>
              <a:t>http://people.cs.umass.edu/~miyyer/cs685/</a:t>
            </a:r>
            <a:endParaRPr sz="1400" dirty="0">
              <a:solidFill>
                <a:schemeClr val="tx2"/>
              </a:solidFill>
              <a:latin typeface="TheSans UHH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F66C9C-8348-3CAC-9379-22C901228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Perceptron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0F96D2-A1E3-5286-7147-FA651FF9E32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6FD620-18C7-C170-68E0-7E4C759BF43F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SoSe2024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30EA76-A44D-896C-5EF4-293AF9ADAFF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36226B-360D-AB11-3ACB-03056205F09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3E01A2B2-10AD-754B-9B4C-E5B6FED423D0}" type="slidenum">
              <a:rPr lang="de-DE" smtClean="0"/>
              <a:t>3</a:t>
            </a:fld>
            <a:endParaRPr lang="de-DE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86492C5-3D6E-6B7E-1FC5-8D067AD632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2" t="29298" r="14440" b="50054"/>
          <a:stretch/>
        </p:blipFill>
        <p:spPr bwMode="auto">
          <a:xfrm>
            <a:off x="1043608" y="2429374"/>
            <a:ext cx="6041307" cy="1792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BDE32DD-FD50-FBF7-0277-139DD83CB2FE}"/>
              </a:ext>
            </a:extLst>
          </p:cNvPr>
          <p:cNvSpPr txBox="1"/>
          <p:nvPr/>
        </p:nvSpPr>
        <p:spPr>
          <a:xfrm>
            <a:off x="3019811" y="1802651"/>
            <a:ext cx="1924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accent1">
                    <a:lumMod val="50000"/>
                  </a:schemeClr>
                </a:solidFill>
              </a:rPr>
              <a:t>Input </a:t>
            </a:r>
            <a:r>
              <a:rPr lang="de-DE" dirty="0" err="1">
                <a:solidFill>
                  <a:schemeClr val="accent1">
                    <a:lumMod val="50000"/>
                  </a:schemeClr>
                </a:solidFill>
              </a:rPr>
              <a:t>Function</a:t>
            </a:r>
            <a:endParaRPr lang="de-DE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772532-F9BD-5CD4-153C-5E1082DF37C8}"/>
              </a:ext>
            </a:extLst>
          </p:cNvPr>
          <p:cNvSpPr txBox="1"/>
          <p:nvPr/>
        </p:nvSpPr>
        <p:spPr>
          <a:xfrm>
            <a:off x="4528513" y="2171983"/>
            <a:ext cx="2432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solidFill>
                  <a:schemeClr val="accent1">
                    <a:lumMod val="50000"/>
                  </a:schemeClr>
                </a:solidFill>
              </a:rPr>
              <a:t>Activation</a:t>
            </a:r>
            <a:r>
              <a:rPr lang="de-DE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dirty="0" err="1">
                <a:solidFill>
                  <a:schemeClr val="accent1">
                    <a:lumMod val="50000"/>
                  </a:schemeClr>
                </a:solidFill>
              </a:rPr>
              <a:t>Function</a:t>
            </a:r>
            <a:endParaRPr lang="de-DE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298282-B039-E80B-8C50-FA4C54ACB0C5}"/>
              </a:ext>
            </a:extLst>
          </p:cNvPr>
          <p:cNvSpPr txBox="1"/>
          <p:nvPr/>
        </p:nvSpPr>
        <p:spPr>
          <a:xfrm>
            <a:off x="6554101" y="2605370"/>
            <a:ext cx="1899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accent1">
                    <a:lumMod val="50000"/>
                  </a:schemeClr>
                </a:solidFill>
              </a:rPr>
              <a:t>Output </a:t>
            </a:r>
            <a:r>
              <a:rPr lang="de-DE" dirty="0" err="1">
                <a:solidFill>
                  <a:schemeClr val="accent1">
                    <a:lumMod val="50000"/>
                  </a:schemeClr>
                </a:solidFill>
              </a:rPr>
              <a:t>Function</a:t>
            </a:r>
            <a:endParaRPr lang="de-DE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18808F3-2C9F-F533-775C-99B89F79C15A}"/>
              </a:ext>
            </a:extLst>
          </p:cNvPr>
          <p:cNvCxnSpPr/>
          <p:nvPr/>
        </p:nvCxnSpPr>
        <p:spPr>
          <a:xfrm flipH="1">
            <a:off x="3127823" y="2171983"/>
            <a:ext cx="803201" cy="802719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FCE4BBA-C147-8AA8-7C79-377589A4E3AA}"/>
              </a:ext>
            </a:extLst>
          </p:cNvPr>
          <p:cNvCxnSpPr>
            <a:cxnSpLocks/>
            <a:stCxn id="9" idx="2"/>
          </p:cNvCxnSpPr>
          <p:nvPr/>
        </p:nvCxnSpPr>
        <p:spPr>
          <a:xfrm flipH="1">
            <a:off x="5307771" y="2541315"/>
            <a:ext cx="436787" cy="433387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79D0E8-51EE-8933-1AA5-E4CD8317B382}"/>
              </a:ext>
            </a:extLst>
          </p:cNvPr>
          <p:cNvCxnSpPr>
            <a:cxnSpLocks/>
            <a:stCxn id="10" idx="2"/>
          </p:cNvCxnSpPr>
          <p:nvPr/>
        </p:nvCxnSpPr>
        <p:spPr>
          <a:xfrm flipH="1">
            <a:off x="6935590" y="2974702"/>
            <a:ext cx="568425" cy="303244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0A544FB1-B851-CDCC-9A47-60E1BAF98AAC}"/>
              </a:ext>
            </a:extLst>
          </p:cNvPr>
          <p:cNvSpPr/>
          <p:nvPr/>
        </p:nvSpPr>
        <p:spPr>
          <a:xfrm>
            <a:off x="4572000" y="1079559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1200" dirty="0">
                <a:solidFill>
                  <a:srgbClr val="190CFF"/>
                </a:solidFill>
                <a:latin typeface="Myriad Pro" charset="0"/>
                <a:ea typeface="Myriad Pro" charset="0"/>
                <a:cs typeface="Myriad Pro" charset="0"/>
              </a:rPr>
              <a:t>Frank Rosenblatt, The </a:t>
            </a:r>
            <a:r>
              <a:rPr lang="de-DE" sz="1200" dirty="0" err="1">
                <a:solidFill>
                  <a:srgbClr val="190CFF"/>
                </a:solidFill>
                <a:latin typeface="Myriad Pro" charset="0"/>
                <a:ea typeface="Myriad Pro" charset="0"/>
                <a:cs typeface="Myriad Pro" charset="0"/>
              </a:rPr>
              <a:t>Perceptron</a:t>
            </a:r>
            <a:r>
              <a:rPr lang="de-DE" sz="1200" dirty="0">
                <a:solidFill>
                  <a:srgbClr val="190CFF"/>
                </a:solidFill>
                <a:latin typeface="Myriad Pro" charset="0"/>
                <a:ea typeface="Myriad Pro" charset="0"/>
                <a:cs typeface="Myriad Pro" charset="0"/>
              </a:rPr>
              <a:t>--a </a:t>
            </a:r>
            <a:r>
              <a:rPr lang="de-DE" sz="1200" dirty="0" err="1">
                <a:solidFill>
                  <a:srgbClr val="190CFF"/>
                </a:solidFill>
                <a:latin typeface="Myriad Pro" charset="0"/>
                <a:ea typeface="Myriad Pro" charset="0"/>
                <a:cs typeface="Myriad Pro" charset="0"/>
              </a:rPr>
              <a:t>perceiving</a:t>
            </a:r>
            <a:r>
              <a:rPr lang="de-DE" sz="1200" dirty="0">
                <a:solidFill>
                  <a:srgbClr val="190CFF"/>
                </a:solidFill>
                <a:latin typeface="Myriad Pro" charset="0"/>
                <a:ea typeface="Myriad Pro" charset="0"/>
                <a:cs typeface="Myriad Pro" charset="0"/>
              </a:rPr>
              <a:t> </a:t>
            </a:r>
            <a:r>
              <a:rPr lang="de-DE" sz="1200" dirty="0" err="1">
                <a:solidFill>
                  <a:srgbClr val="190CFF"/>
                </a:solidFill>
                <a:latin typeface="Myriad Pro" charset="0"/>
                <a:ea typeface="Myriad Pro" charset="0"/>
                <a:cs typeface="Myriad Pro" charset="0"/>
              </a:rPr>
              <a:t>and</a:t>
            </a:r>
            <a:r>
              <a:rPr lang="de-DE" sz="1200" dirty="0">
                <a:solidFill>
                  <a:srgbClr val="190CFF"/>
                </a:solidFill>
                <a:latin typeface="Myriad Pro" charset="0"/>
                <a:ea typeface="Myriad Pro" charset="0"/>
                <a:cs typeface="Myriad Pro" charset="0"/>
              </a:rPr>
              <a:t> </a:t>
            </a:r>
            <a:r>
              <a:rPr lang="de-DE" sz="1200" dirty="0" err="1">
                <a:solidFill>
                  <a:srgbClr val="190CFF"/>
                </a:solidFill>
                <a:latin typeface="Myriad Pro" charset="0"/>
                <a:ea typeface="Myriad Pro" charset="0"/>
                <a:cs typeface="Myriad Pro" charset="0"/>
              </a:rPr>
              <a:t>recognizing</a:t>
            </a:r>
            <a:r>
              <a:rPr lang="de-DE" sz="1200" dirty="0">
                <a:solidFill>
                  <a:srgbClr val="190CFF"/>
                </a:solidFill>
                <a:latin typeface="Myriad Pro" charset="0"/>
                <a:ea typeface="Myriad Pro" charset="0"/>
                <a:cs typeface="Myriad Pro" charset="0"/>
              </a:rPr>
              <a:t> </a:t>
            </a:r>
            <a:r>
              <a:rPr lang="de-DE" sz="1200" dirty="0" err="1">
                <a:solidFill>
                  <a:srgbClr val="190CFF"/>
                </a:solidFill>
                <a:latin typeface="Myriad Pro" charset="0"/>
                <a:ea typeface="Myriad Pro" charset="0"/>
                <a:cs typeface="Myriad Pro" charset="0"/>
              </a:rPr>
              <a:t>automaton</a:t>
            </a:r>
            <a:r>
              <a:rPr lang="de-DE" sz="1200" dirty="0">
                <a:solidFill>
                  <a:srgbClr val="190CFF"/>
                </a:solidFill>
                <a:latin typeface="Myriad Pro" charset="0"/>
                <a:ea typeface="Myriad Pro" charset="0"/>
                <a:cs typeface="Myriad Pro" charset="0"/>
              </a:rPr>
              <a:t>. Report 85-460-1, Cornell </a:t>
            </a:r>
            <a:r>
              <a:rPr lang="de-DE" sz="1200" dirty="0" err="1">
                <a:solidFill>
                  <a:srgbClr val="190CFF"/>
                </a:solidFill>
                <a:latin typeface="Myriad Pro" charset="0"/>
                <a:ea typeface="Myriad Pro" charset="0"/>
                <a:cs typeface="Myriad Pro" charset="0"/>
              </a:rPr>
              <a:t>Aeronautical</a:t>
            </a:r>
            <a:r>
              <a:rPr lang="de-DE" sz="1200" dirty="0">
                <a:solidFill>
                  <a:srgbClr val="190CFF"/>
                </a:solidFill>
                <a:latin typeface="Myriad Pro" charset="0"/>
                <a:ea typeface="Myriad Pro" charset="0"/>
                <a:cs typeface="Myriad Pro" charset="0"/>
              </a:rPr>
              <a:t> Laboratory, </a:t>
            </a:r>
            <a:r>
              <a:rPr lang="de-DE" sz="1200" b="1" dirty="0">
                <a:solidFill>
                  <a:srgbClr val="FF0000"/>
                </a:solidFill>
                <a:latin typeface="Myriad Pro" charset="0"/>
                <a:ea typeface="Myriad Pro" charset="0"/>
                <a:cs typeface="Myriad Pro" charset="0"/>
              </a:rPr>
              <a:t>1957</a:t>
            </a:r>
          </a:p>
        </p:txBody>
      </p:sp>
    </p:spTree>
    <p:extLst>
      <p:ext uri="{BB962C8B-B14F-4D97-AF65-F5344CB8AC3E}">
        <p14:creationId xmlns:p14="http://schemas.microsoft.com/office/powerpoint/2010/main" val="341797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D0BFB-D439-4912-6FFA-AFA10332EDD4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SoSe2024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F3B316-6335-9F70-27E3-4FC2688B03C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590A03-6243-733D-E2C8-6F550477B92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3E01A2B2-10AD-754B-9B4C-E5B6FED423D0}" type="slidenum">
              <a:rPr lang="de-DE" smtClean="0"/>
              <a:t>4</a:t>
            </a:fld>
            <a:endParaRPr lang="de-D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360BF3-3A28-8611-7BE7-8E62695D1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Examples for Activation Functions</a:t>
            </a: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5380FE7B-15BD-0B8F-2659-2E9D6DAC7C74}"/>
              </a:ext>
            </a:extLst>
          </p:cNvPr>
          <p:cNvGrpSpPr/>
          <p:nvPr/>
        </p:nvGrpSpPr>
        <p:grpSpPr>
          <a:xfrm>
            <a:off x="683568" y="1584257"/>
            <a:ext cx="7363561" cy="3291749"/>
            <a:chOff x="539552" y="1475514"/>
            <a:chExt cx="7363561" cy="3291749"/>
          </a:xfrm>
        </p:grpSpPr>
        <p:pic>
          <p:nvPicPr>
            <p:cNvPr id="84" name="Picture 83" descr="A math equations on a white background&#10;&#10;Description automatically generated">
              <a:extLst>
                <a:ext uri="{FF2B5EF4-FFF2-40B4-BE49-F238E27FC236}">
                  <a16:creationId xmlns:a16="http://schemas.microsoft.com/office/drawing/2014/main" id="{2FEFC7A0-9045-8591-2216-E74AB411FE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9552" y="1475514"/>
              <a:ext cx="7038778" cy="3200329"/>
            </a:xfrm>
            <a:prstGeom prst="rect">
              <a:avLst/>
            </a:prstGeom>
          </p:spPr>
        </p:pic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838AB6B7-D3C8-0DD7-CB0F-653C4FB70D25}"/>
                </a:ext>
              </a:extLst>
            </p:cNvPr>
            <p:cNvSpPr/>
            <p:nvPr/>
          </p:nvSpPr>
          <p:spPr bwMode="auto">
            <a:xfrm>
              <a:off x="539552" y="4371950"/>
              <a:ext cx="1224136" cy="3953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6C12F604-4A1C-1360-5636-9A9469F83F1F}"/>
                </a:ext>
              </a:extLst>
            </p:cNvPr>
            <p:cNvSpPr/>
            <p:nvPr/>
          </p:nvSpPr>
          <p:spPr bwMode="auto">
            <a:xfrm>
              <a:off x="3367592" y="4371950"/>
              <a:ext cx="4535521" cy="3953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</p:grpSp>
    </p:spTree>
    <p:extLst>
      <p:ext uri="{BB962C8B-B14F-4D97-AF65-F5344CB8AC3E}">
        <p14:creationId xmlns:p14="http://schemas.microsoft.com/office/powerpoint/2010/main" val="2846171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 80">
            <a:extLst>
              <a:ext uri="{FF2B5EF4-FFF2-40B4-BE49-F238E27FC236}">
                <a16:creationId xmlns:a16="http://schemas.microsoft.com/office/drawing/2014/main" id="{27DC109C-46DD-31E1-9243-A629A00543CF}"/>
              </a:ext>
            </a:extLst>
          </p:cNvPr>
          <p:cNvSpPr/>
          <p:nvPr/>
        </p:nvSpPr>
        <p:spPr bwMode="auto">
          <a:xfrm>
            <a:off x="10390" y="236563"/>
            <a:ext cx="9133610" cy="514349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BECCD1-B3E8-728F-4D75-B26845B0A148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SoSe2024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EE41B7-2A12-1BA7-0728-F0053BEE6CC0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2A9A9B-0144-9DD3-49BF-8E61438DB4D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3E01A2B2-10AD-754B-9B4C-E5B6FED423D0}" type="slidenum">
              <a:rPr lang="de-DE" smtClean="0"/>
              <a:t>5</a:t>
            </a:fld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feld 169">
                <a:extLst>
                  <a:ext uri="{FF2B5EF4-FFF2-40B4-BE49-F238E27FC236}">
                    <a16:creationId xmlns:a16="http://schemas.microsoft.com/office/drawing/2014/main" id="{54B0ACD3-6C95-E103-1AD3-76CA290B8597}"/>
                  </a:ext>
                </a:extLst>
              </p:cNvPr>
              <p:cNvSpPr txBox="1"/>
              <p:nvPr/>
            </p:nvSpPr>
            <p:spPr>
              <a:xfrm>
                <a:off x="755577" y="4154205"/>
                <a:ext cx="397668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b="1" i="1" dirty="0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b="1" i="1" dirty="0" smtClean="0"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</m:acc>
                      <m:r>
                        <a:rPr lang="de-DE" i="1" dirty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de-DE" b="1" i="1" dirty="0">
                          <a:latin typeface="Cambria Math" panose="02040503050406030204" pitchFamily="18" charset="0"/>
                        </a:rPr>
                        <m:t>𝒇</m:t>
                      </m:r>
                      <m:r>
                        <a:rPr lang="de-DE" i="1" dirty="0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de-DE" b="1" i="1" dirty="0" err="1">
                          <a:latin typeface="Cambria Math" panose="02040503050406030204" pitchFamily="18" charset="0"/>
                        </a:rPr>
                        <m:t>𝒈</m:t>
                      </m:r>
                      <m:r>
                        <a:rPr lang="de-DE" i="1" dirty="0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de-DE" b="1" i="1" dirty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de-DE" i="1" dirty="0">
                          <a:latin typeface="Cambria Math" panose="02040503050406030204" pitchFamily="18" charset="0"/>
                        </a:rPr>
                        <m:t> ; </m:t>
                      </m:r>
                      <m:sSup>
                        <m:sSupPr>
                          <m:ctrlPr>
                            <a:rPr lang="de-DE" b="1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b="1" i="1" dirty="0">
                              <a:latin typeface="Cambria Math" panose="02040503050406030204" pitchFamily="18" charset="0"/>
                            </a:rPr>
                            <m:t>𝑾</m:t>
                          </m:r>
                        </m:e>
                        <m:sup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  <m:r>
                        <a:rPr lang="de-DE" i="1" dirty="0">
                          <a:latin typeface="Cambria Math" panose="02040503050406030204" pitchFamily="18" charset="0"/>
                        </a:rPr>
                        <m:t>  ,</m:t>
                      </m:r>
                      <m:sSup>
                        <m:sSupPr>
                          <m:ctrlPr>
                            <a:rPr lang="de-DE" b="1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b="1" i="1" dirty="0" smtClean="0">
                              <a:latin typeface="Cambria Math" panose="02040503050406030204" pitchFamily="18" charset="0"/>
                            </a:rPr>
                            <m:t>𝒃</m:t>
                          </m:r>
                        </m:e>
                        <m:sup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  <m:r>
                        <a:rPr lang="de-DE" b="1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de-DE" i="1" dirty="0">
                          <a:latin typeface="Cambria Math" panose="02040503050406030204" pitchFamily="18" charset="0"/>
                        </a:rPr>
                        <m:t>); </m:t>
                      </m:r>
                      <m:sSup>
                        <m:sSupPr>
                          <m:ctrlPr>
                            <a:rPr lang="de-DE" b="1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b="1" i="1" dirty="0">
                              <a:latin typeface="Cambria Math" panose="02040503050406030204" pitchFamily="18" charset="0"/>
                            </a:rPr>
                            <m:t>𝑾</m:t>
                          </m:r>
                        </m:e>
                        <m:sup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de-DE" i="1" dirty="0">
                          <a:latin typeface="Cambria Math" panose="02040503050406030204" pitchFamily="18" charset="0"/>
                        </a:rPr>
                        <m:t> ,</m:t>
                      </m:r>
                      <m:sSup>
                        <m:sSupPr>
                          <m:ctrlPr>
                            <a:rPr lang="de-DE" b="1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b="1" i="1" dirty="0">
                              <a:latin typeface="Cambria Math" panose="02040503050406030204" pitchFamily="18" charset="0"/>
                            </a:rPr>
                            <m:t>𝒃</m:t>
                          </m:r>
                        </m:e>
                        <m:sup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de-DE" i="1" dirty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7" name="Textfeld 169">
                <a:extLst>
                  <a:ext uri="{FF2B5EF4-FFF2-40B4-BE49-F238E27FC236}">
                    <a16:creationId xmlns:a16="http://schemas.microsoft.com/office/drawing/2014/main" id="{54B0ACD3-6C95-E103-1AD3-76CA290B85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7" y="4154205"/>
                <a:ext cx="3976684" cy="369332"/>
              </a:xfrm>
              <a:prstGeom prst="rect">
                <a:avLst/>
              </a:prstGeom>
              <a:blipFill>
                <a:blip r:embed="rId2"/>
                <a:stretch>
                  <a:fillRect b="-12903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Abgerundetes Rechteck 83">
                <a:extLst>
                  <a:ext uri="{FF2B5EF4-FFF2-40B4-BE49-F238E27FC236}">
                    <a16:creationId xmlns:a16="http://schemas.microsoft.com/office/drawing/2014/main" id="{BDA0F03A-26DD-84F6-6F0B-BB2C908E28B8}"/>
                  </a:ext>
                </a:extLst>
              </p:cNvPr>
              <p:cNvSpPr/>
              <p:nvPr/>
            </p:nvSpPr>
            <p:spPr>
              <a:xfrm>
                <a:off x="4990148" y="991193"/>
                <a:ext cx="4105504" cy="1215000"/>
              </a:xfrm>
              <a:prstGeom prst="roundRect">
                <a:avLst>
                  <a:gd name="adj" fmla="val 10000"/>
                </a:avLst>
              </a:prstGeom>
              <a:solidFill>
                <a:srgbClr val="032EF0">
                  <a:alpha val="10000"/>
                </a:srgbClr>
              </a:solidFill>
            </p:spPr>
            <p:style>
              <a:lnRef idx="0">
                <a:schemeClr val="dk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de-DE" dirty="0"/>
                  <a:t>: 	Layer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de-DE" dirty="0"/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de-DE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de-DE" b="1" i="1" dirty="0" smtClean="0"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de-DE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p>
                    <m:r>
                      <a:rPr lang="de-DE" b="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de-DE" dirty="0"/>
                  <a:t>:	B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de-DE" b="0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ias</m:t>
                    </m:r>
                    <m:r>
                      <a:rPr lang="de-DE" b="0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de-DE" b="0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for</m:t>
                    </m:r>
                    <m:r>
                      <a:rPr lang="de-DE" b="0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de-DE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de-DE" dirty="0">
                  <a:solidFill>
                    <a:schemeClr val="tx1"/>
                  </a:solidFill>
                </a:endParaRP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de-DE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de-DE" b="1" i="1" dirty="0" smtClean="0"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p>
                        <m:r>
                          <a:rPr lang="de-DE" i="1" dirty="0"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p>
                    <m:r>
                      <a:rPr lang="de-DE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de-DE" dirty="0"/>
                  <a:t>: 	</a:t>
                </a:r>
                <a:r>
                  <a:rPr lang="de-DE" dirty="0" err="1"/>
                  <a:t>Weight</a:t>
                </a:r>
                <a:r>
                  <a:rPr lang="de-DE" dirty="0"/>
                  <a:t> </a:t>
                </a:r>
                <a:r>
                  <a:rPr lang="de-DE" dirty="0" err="1"/>
                  <a:t>matrix</a:t>
                </a:r>
                <a:r>
                  <a:rPr lang="de-DE" dirty="0"/>
                  <a:t> </a:t>
                </a:r>
                <a:r>
                  <a:rPr lang="de-DE" dirty="0" err="1"/>
                  <a:t>for</a:t>
                </a:r>
                <a:r>
                  <a:rPr lang="de-DE" dirty="0"/>
                  <a:t>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de-DE" dirty="0"/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de-DE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de-DE" b="1" i="1">
                            <a:latin typeface="Cambria Math" panose="02040503050406030204" pitchFamily="18" charset="0"/>
                          </a:rPr>
                          <m:t>𝝈</m:t>
                        </m:r>
                      </m:e>
                      <m:sup>
                        <m:r>
                          <a:rPr lang="de-DE" i="1" dirty="0"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p>
                    <m:r>
                      <a:rPr lang="de-DE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de-DE" dirty="0"/>
                  <a:t>: 	</a:t>
                </a:r>
                <a:r>
                  <a:rPr lang="de-DE" dirty="0" err="1"/>
                  <a:t>Activation</a:t>
                </a:r>
                <a:r>
                  <a:rPr lang="de-DE" dirty="0"/>
                  <a:t> </a:t>
                </a:r>
                <a:r>
                  <a:rPr lang="de-DE" dirty="0" err="1"/>
                  <a:t>function</a:t>
                </a:r>
                <a:r>
                  <a:rPr lang="de-DE" dirty="0"/>
                  <a:t> </a:t>
                </a:r>
                <a:r>
                  <a:rPr lang="de-DE" dirty="0" err="1"/>
                  <a:t>for</a:t>
                </a:r>
                <a:r>
                  <a:rPr lang="de-DE" dirty="0"/>
                  <a:t>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de-DE" dirty="0"/>
                  <a:t>	</a:t>
                </a:r>
              </a:p>
            </p:txBody>
          </p:sp>
        </mc:Choice>
        <mc:Fallback xmlns="">
          <p:sp>
            <p:nvSpPr>
              <p:cNvPr id="8" name="Abgerundetes Rechteck 83">
                <a:extLst>
                  <a:ext uri="{FF2B5EF4-FFF2-40B4-BE49-F238E27FC236}">
                    <a16:creationId xmlns:a16="http://schemas.microsoft.com/office/drawing/2014/main" id="{BDA0F03A-26DD-84F6-6F0B-BB2C908E28B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0148" y="991193"/>
                <a:ext cx="4105504" cy="1215000"/>
              </a:xfrm>
              <a:prstGeom prst="roundRect">
                <a:avLst>
                  <a:gd name="adj" fmla="val 10000"/>
                </a:avLst>
              </a:prstGeom>
              <a:blipFill>
                <a:blip r:embed="rId3"/>
                <a:stretch>
                  <a:fillRect b="-114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feld 155">
            <a:extLst>
              <a:ext uri="{FF2B5EF4-FFF2-40B4-BE49-F238E27FC236}">
                <a16:creationId xmlns:a16="http://schemas.microsoft.com/office/drawing/2014/main" id="{28B20B54-0A0A-BF6F-C769-3BBEE7041E91}"/>
              </a:ext>
            </a:extLst>
          </p:cNvPr>
          <p:cNvSpPr txBox="1"/>
          <p:nvPr/>
        </p:nvSpPr>
        <p:spPr>
          <a:xfrm>
            <a:off x="1812796" y="339502"/>
            <a:ext cx="12229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Hidden </a:t>
            </a:r>
            <a:r>
              <a:rPr lang="de-DE" dirty="0" err="1"/>
              <a:t>layer</a:t>
            </a:r>
            <a:r>
              <a:rPr lang="de-DE" dirty="0"/>
              <a:t>(s)</a:t>
            </a:r>
          </a:p>
        </p:txBody>
      </p:sp>
      <p:sp>
        <p:nvSpPr>
          <p:cNvPr id="10" name="Textfeld 156">
            <a:extLst>
              <a:ext uri="{FF2B5EF4-FFF2-40B4-BE49-F238E27FC236}">
                <a16:creationId xmlns:a16="http://schemas.microsoft.com/office/drawing/2014/main" id="{2F4AFF06-C55C-0FBF-0D99-A725DAEE301B}"/>
              </a:ext>
            </a:extLst>
          </p:cNvPr>
          <p:cNvSpPr txBox="1"/>
          <p:nvPr/>
        </p:nvSpPr>
        <p:spPr>
          <a:xfrm>
            <a:off x="3320180" y="343586"/>
            <a:ext cx="1047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Output </a:t>
            </a:r>
            <a:r>
              <a:rPr lang="de-DE" dirty="0" err="1"/>
              <a:t>layer</a:t>
            </a: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hteck 31">
                <a:extLst>
                  <a:ext uri="{FF2B5EF4-FFF2-40B4-BE49-F238E27FC236}">
                    <a16:creationId xmlns:a16="http://schemas.microsoft.com/office/drawing/2014/main" id="{30742642-6B3D-732B-2D1D-273FD634B025}"/>
                  </a:ext>
                </a:extLst>
              </p:cNvPr>
              <p:cNvSpPr/>
              <p:nvPr/>
            </p:nvSpPr>
            <p:spPr>
              <a:xfrm>
                <a:off x="406886" y="3662896"/>
                <a:ext cx="474117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1" i="1" dirty="0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de-DE" i="1" dirty="0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de-DE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↦</m:t>
                      </m:r>
                      <m:r>
                        <a:rPr lang="de-DE" i="1" dirty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de-DE" b="1" i="1" dirty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        </m:t>
                      </m:r>
                      <m:r>
                        <a:rPr lang="de-DE" b="1" i="1" dirty="0" smtClean="0">
                          <a:latin typeface="Cambria Math" panose="02040503050406030204" pitchFamily="18" charset="0"/>
                        </a:rPr>
                        <m:t>𝒉</m:t>
                      </m:r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            </m:t>
                      </m:r>
                      <m:r>
                        <a:rPr lang="de-DE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↦</m:t>
                      </m:r>
                      <m:r>
                        <a:rPr lang="de-DE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</m:t>
                      </m:r>
                      <m:r>
                        <a:rPr lang="de-DE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    </m:t>
                      </m:r>
                      <m:acc>
                        <m:accPr>
                          <m:chr m:val="̂"/>
                          <m:ctrlPr>
                            <a:rPr lang="de-DE" b="1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b="1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𝒚</m:t>
                          </m:r>
                        </m:e>
                      </m:acc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1" name="Rechteck 31">
                <a:extLst>
                  <a:ext uri="{FF2B5EF4-FFF2-40B4-BE49-F238E27FC236}">
                    <a16:creationId xmlns:a16="http://schemas.microsoft.com/office/drawing/2014/main" id="{30742642-6B3D-732B-2D1D-273FD634B02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886" y="3662896"/>
                <a:ext cx="4741177" cy="369332"/>
              </a:xfrm>
              <a:prstGeom prst="rect">
                <a:avLst/>
              </a:prstGeom>
              <a:blipFill>
                <a:blip r:embed="rId4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feld 87">
            <a:extLst>
              <a:ext uri="{FF2B5EF4-FFF2-40B4-BE49-F238E27FC236}">
                <a16:creationId xmlns:a16="http://schemas.microsoft.com/office/drawing/2014/main" id="{4854E9F2-6A5C-DEE9-F84C-6C2A9F3AD3A4}"/>
              </a:ext>
            </a:extLst>
          </p:cNvPr>
          <p:cNvSpPr txBox="1"/>
          <p:nvPr/>
        </p:nvSpPr>
        <p:spPr>
          <a:xfrm>
            <a:off x="346069" y="339502"/>
            <a:ext cx="12229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Input </a:t>
            </a:r>
            <a:r>
              <a:rPr lang="de-DE" dirty="0" err="1"/>
              <a:t>layer</a:t>
            </a: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feld 89">
                <a:extLst>
                  <a:ext uri="{FF2B5EF4-FFF2-40B4-BE49-F238E27FC236}">
                    <a16:creationId xmlns:a16="http://schemas.microsoft.com/office/drawing/2014/main" id="{3A68738C-8AB8-5CCE-6EC8-8DA85BF7A4FE}"/>
                  </a:ext>
                </a:extLst>
              </p:cNvPr>
              <p:cNvSpPr txBox="1"/>
              <p:nvPr/>
            </p:nvSpPr>
            <p:spPr>
              <a:xfrm>
                <a:off x="4872882" y="4169853"/>
                <a:ext cx="3659557" cy="375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dirty="0" smtClean="0">
                          <a:latin typeface="Cambria Math" panose="02040503050406030204" pitchFamily="18" charset="0"/>
                        </a:rPr>
                        <m:t>= </m:t>
                      </m:r>
                      <m:sSup>
                        <m:sSupPr>
                          <m:ctrlPr>
                            <a:rPr lang="de-DE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i="1" dirty="0" smtClean="0">
                              <a:latin typeface="Cambria Math" panose="02040503050406030204" pitchFamily="18" charset="0"/>
                            </a:rPr>
                            <m:t>𝛔</m:t>
                          </m:r>
                        </m:e>
                        <m:sup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de-DE" i="1" dirty="0">
                          <a:latin typeface="Cambria Math" panose="02040503050406030204" pitchFamily="18" charset="0"/>
                        </a:rPr>
                        <m:t> (</m:t>
                      </m:r>
                      <m:sSup>
                        <m:sSupPr>
                          <m:ctrlPr>
                            <a:rPr lang="de-DE" b="1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b="1" i="1" dirty="0">
                              <a:latin typeface="Cambria Math" panose="02040503050406030204" pitchFamily="18" charset="0"/>
                            </a:rPr>
                            <m:t>𝑾</m:t>
                          </m:r>
                        </m:e>
                        <m:sup>
                          <m:r>
                            <a:rPr lang="de-DE" b="1" i="1" dirty="0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de-DE" b="1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i="1" dirty="0">
                              <a:latin typeface="Cambria Math" panose="02040503050406030204" pitchFamily="18" charset="0"/>
                            </a:rPr>
                            <m:t>𝛔</m:t>
                          </m:r>
                        </m:e>
                        <m:sup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  <m:r>
                        <a:rPr lang="de-DE" i="1" dirty="0">
                          <a:latin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de-DE" b="1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b="1" i="1" dirty="0">
                              <a:latin typeface="Cambria Math" panose="02040503050406030204" pitchFamily="18" charset="0"/>
                            </a:rPr>
                            <m:t>𝑾</m:t>
                          </m:r>
                        </m:e>
                        <m:sup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  <m:r>
                        <a:rPr lang="de-DE" b="1" i="1" dirty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de-DE" b="1" i="1" dirty="0">
                          <a:latin typeface="Cambria Math" panose="02040503050406030204" pitchFamily="18" charset="0"/>
                        </a:rPr>
                        <m:t> +</m:t>
                      </m:r>
                      <m:sSup>
                        <m:sSupPr>
                          <m:ctrlPr>
                            <a:rPr lang="de-DE" b="1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b="1" i="1" dirty="0">
                              <a:latin typeface="Cambria Math" panose="02040503050406030204" pitchFamily="18" charset="0"/>
                            </a:rPr>
                            <m:t>𝒃</m:t>
                          </m:r>
                        </m:e>
                        <m:sup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  <m:r>
                        <a:rPr lang="de-DE" i="1" dirty="0">
                          <a:latin typeface="Cambria Math" panose="02040503050406030204" pitchFamily="18" charset="0"/>
                        </a:rPr>
                        <m:t> ) + </m:t>
                      </m:r>
                      <m:sSup>
                        <m:sSupPr>
                          <m:ctrlPr>
                            <a:rPr lang="de-DE" b="1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b="1" i="1" dirty="0">
                              <a:latin typeface="Cambria Math" panose="02040503050406030204" pitchFamily="18" charset="0"/>
                            </a:rPr>
                            <m:t>𝒃</m:t>
                          </m:r>
                        </m:e>
                        <m:sup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de-DE" i="1" dirty="0">
                          <a:latin typeface="Cambria Math" panose="02040503050406030204" pitchFamily="18" charset="0"/>
                        </a:rPr>
                        <m:t>) 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3" name="Textfeld 89">
                <a:extLst>
                  <a:ext uri="{FF2B5EF4-FFF2-40B4-BE49-F238E27FC236}">
                    <a16:creationId xmlns:a16="http://schemas.microsoft.com/office/drawing/2014/main" id="{3A68738C-8AB8-5CCE-6EC8-8DA85BF7A4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2882" y="4169853"/>
                <a:ext cx="3659557" cy="375552"/>
              </a:xfrm>
              <a:prstGeom prst="rect">
                <a:avLst/>
              </a:prstGeom>
              <a:blipFill>
                <a:blip r:embed="rId5"/>
                <a:stretch>
                  <a:fillRect b="-12903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Abgerundetes Rechteck 83">
                <a:extLst>
                  <a:ext uri="{FF2B5EF4-FFF2-40B4-BE49-F238E27FC236}">
                    <a16:creationId xmlns:a16="http://schemas.microsoft.com/office/drawing/2014/main" id="{E1730EBF-D6BC-8530-E6B7-1DB191636ADB}"/>
                  </a:ext>
                </a:extLst>
              </p:cNvPr>
              <p:cNvSpPr/>
              <p:nvPr/>
            </p:nvSpPr>
            <p:spPr>
              <a:xfrm>
                <a:off x="4990148" y="2310659"/>
                <a:ext cx="4105504" cy="1484443"/>
              </a:xfrm>
              <a:prstGeom prst="roundRect">
                <a:avLst>
                  <a:gd name="adj" fmla="val 10000"/>
                </a:avLst>
              </a:prstGeom>
              <a:solidFill>
                <a:srgbClr val="032EF0">
                  <a:alpha val="10000"/>
                </a:srgbClr>
              </a:solidFill>
            </p:spPr>
            <p:style>
              <a:lnRef idx="0">
                <a:schemeClr val="dk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de-DE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de-DE" b="1" i="1" smtClean="0">
                            <a:latin typeface="Cambria Math" panose="02040503050406030204" pitchFamily="18" charset="0"/>
                          </a:rPr>
                          <m:t>𝒐𝒖𝒕</m:t>
                        </m:r>
                      </m:e>
                      <m:sup>
                        <m:r>
                          <a:rPr lang="de-DE" i="1"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p>
                    <m:r>
                      <a:rPr lang="de-DE" i="1">
                        <a:latin typeface="Cambria Math" panose="02040503050406030204" pitchFamily="18" charset="0"/>
                      </a:rPr>
                      <m:t>: </m:t>
                    </m:r>
                  </m:oMath>
                </a14:m>
                <a:r>
                  <a:rPr lang="de-DE" dirty="0"/>
                  <a:t>	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de-DE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b="1" i="1" smtClean="0">
                                <a:latin typeface="Cambria Math" panose="02040503050406030204" pitchFamily="18" charset="0"/>
                              </a:rPr>
                              <m:t>𝝈</m:t>
                            </m:r>
                          </m:e>
                          <m:sup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p>
                        </m:sSup>
                        <m:r>
                          <a:rPr lang="de-DE" b="1" i="1">
                            <a:latin typeface="Cambria Math" panose="020405030504060302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de-DE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b="1" i="1">
                                <a:latin typeface="Cambria Math" panose="02040503050406030204" pitchFamily="18" charset="0"/>
                              </a:rPr>
                              <m:t>𝑾</m:t>
                            </m:r>
                          </m:e>
                          <m:sup>
                            <m:r>
                              <a:rPr lang="de-DE" b="1" i="1"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p>
                        </m:sSup>
                        <m:r>
                          <a:rPr lang="de-DE" b="1" i="1" smtClean="0">
                            <a:latin typeface="Cambria Math" panose="02040503050406030204" pitchFamily="18" charset="0"/>
                          </a:rPr>
                          <m:t>𝒐𝒖𝒕</m:t>
                        </m:r>
                      </m:e>
                      <m:sup>
                        <m:r>
                          <a:rPr lang="de-DE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de-DE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de-DE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de-DE" b="1" i="1"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p>
                    <m:r>
                      <a:rPr lang="de-DE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de-DE" dirty="0"/>
              </a:p>
              <a:p>
                <a:r>
                  <a:rPr lang="de-DE" dirty="0"/>
                  <a:t>                    </a:t>
                </a:r>
                <a:r>
                  <a:rPr lang="de-DE" dirty="0" err="1"/>
                  <a:t>Activation</a:t>
                </a:r>
                <a:r>
                  <a:rPr lang="de-DE" dirty="0"/>
                  <a:t> in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de-DE" dirty="0"/>
              </a:p>
              <a:p>
                <a:r>
                  <a:rPr lang="de-DE" dirty="0"/>
                  <a:t>                   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de-DE" b="1" i="1" smtClean="0">
                            <a:latin typeface="Cambria Math" panose="02040503050406030204" pitchFamily="18" charset="0"/>
                          </a:rPr>
                          <m:t>𝒏𝒆𝒕</m:t>
                        </m:r>
                      </m:e>
                      <m:sup>
                        <m:r>
                          <a:rPr lang="de-DE" i="1"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p>
                  </m:oMath>
                </a14:m>
                <a:r>
                  <a:rPr lang="de-DE" dirty="0"/>
                  <a:t>: 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b="1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de-DE" b="1" i="1" dirty="0"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p>
                        <m:r>
                          <a:rPr lang="de-DE" b="1" i="1" dirty="0" smtClean="0">
                            <a:latin typeface="Cambria Math" panose="02040503050406030204" pitchFamily="18" charset="0"/>
                          </a:rPr>
                          <m:t>𝒊</m:t>
                        </m:r>
                      </m:sup>
                    </m:sSup>
                    <m:sSup>
                      <m:sSupPr>
                        <m:ctrlPr>
                          <a:rPr lang="de-DE" b="1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de-DE" b="1" i="1" dirty="0" smtClean="0">
                            <a:latin typeface="Cambria Math" panose="02040503050406030204" pitchFamily="18" charset="0"/>
                          </a:rPr>
                          <m:t>𝒐𝒖𝒕</m:t>
                        </m:r>
                      </m:e>
                      <m:sup>
                        <m:r>
                          <a:rPr lang="de-DE" b="0" i="1" dirty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de-DE" b="0" i="1" dirty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de-DE" b="1" i="1" dirty="0">
                        <a:latin typeface="Cambria Math" panose="02040503050406030204" pitchFamily="18" charset="0"/>
                      </a:rPr>
                      <m:t> +</m:t>
                    </m:r>
                    <m:sSup>
                      <m:sSupPr>
                        <m:ctrlPr>
                          <a:rPr lang="de-DE" b="1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de-DE" b="1" i="1" dirty="0"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de-DE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p>
                    <m:r>
                      <a:rPr lang="de-DE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de-DE" dirty="0"/>
              </a:p>
              <a:p>
                <a:r>
                  <a:rPr lang="de-DE" dirty="0"/>
                  <a:t>                  Linear </a:t>
                </a:r>
                <a:r>
                  <a:rPr lang="de-DE" dirty="0" err="1"/>
                  <a:t>output</a:t>
                </a:r>
                <a:r>
                  <a:rPr lang="de-DE" dirty="0"/>
                  <a:t> in </a:t>
                </a:r>
                <a:r>
                  <a:rPr lang="de-DE" dirty="0" err="1"/>
                  <a:t>layer</a:t>
                </a:r>
                <a:r>
                  <a:rPr lang="de-DE" dirty="0"/>
                  <a:t> 1</a:t>
                </a:r>
              </a:p>
              <a:p>
                <a:r>
                  <a:rPr lang="de-DE" dirty="0"/>
                  <a:t>	</a:t>
                </a:r>
              </a:p>
              <a:p>
                <a:r>
                  <a:rPr lang="de-DE" dirty="0"/>
                  <a:t>	</a:t>
                </a:r>
              </a:p>
            </p:txBody>
          </p:sp>
        </mc:Choice>
        <mc:Fallback xmlns="">
          <p:sp>
            <p:nvSpPr>
              <p:cNvPr id="14" name="Abgerundetes Rechteck 83">
                <a:extLst>
                  <a:ext uri="{FF2B5EF4-FFF2-40B4-BE49-F238E27FC236}">
                    <a16:creationId xmlns:a16="http://schemas.microsoft.com/office/drawing/2014/main" id="{E1730EBF-D6BC-8530-E6B7-1DB191636AD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0148" y="2310659"/>
                <a:ext cx="4105504" cy="1484443"/>
              </a:xfrm>
              <a:prstGeom prst="roundRect">
                <a:avLst>
                  <a:gd name="adj" fmla="val 10000"/>
                </a:avLst>
              </a:prstGeom>
              <a:blipFill>
                <a:blip r:embed="rId6"/>
                <a:stretch>
                  <a:fillRect b="-9244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feld 152">
                <a:extLst>
                  <a:ext uri="{FF2B5EF4-FFF2-40B4-BE49-F238E27FC236}">
                    <a16:creationId xmlns:a16="http://schemas.microsoft.com/office/drawing/2014/main" id="{D60E2EBB-C44A-9277-9582-B802A99CC790}"/>
                  </a:ext>
                </a:extLst>
              </p:cNvPr>
              <p:cNvSpPr txBox="1"/>
              <p:nvPr/>
            </p:nvSpPr>
            <p:spPr>
              <a:xfrm>
                <a:off x="613853" y="2766427"/>
                <a:ext cx="294053" cy="362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de-DE" i="1" baseline="-25000" dirty="0" smtClean="0"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de-DE" baseline="-25000" dirty="0"/>
              </a:p>
            </p:txBody>
          </p:sp>
        </mc:Choice>
        <mc:Fallback xmlns="">
          <p:sp>
            <p:nvSpPr>
              <p:cNvPr id="15" name="Textfeld 152">
                <a:extLst>
                  <a:ext uri="{FF2B5EF4-FFF2-40B4-BE49-F238E27FC236}">
                    <a16:creationId xmlns:a16="http://schemas.microsoft.com/office/drawing/2014/main" id="{D60E2EBB-C44A-9277-9582-B802A99CC7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853" y="2766427"/>
                <a:ext cx="294053" cy="362984"/>
              </a:xfrm>
              <a:prstGeom prst="rect">
                <a:avLst/>
              </a:prstGeom>
              <a:blipFill>
                <a:blip r:embed="rId7"/>
                <a:stretch>
                  <a:fillRect r="-16667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Gerade Verbindung mit Pfeil 22">
            <a:extLst>
              <a:ext uri="{FF2B5EF4-FFF2-40B4-BE49-F238E27FC236}">
                <a16:creationId xmlns:a16="http://schemas.microsoft.com/office/drawing/2014/main" id="{FE0D27BB-F59D-5686-F7C3-0454D8FB08B2}"/>
              </a:ext>
            </a:extLst>
          </p:cNvPr>
          <p:cNvCxnSpPr>
            <a:cxnSpLocks/>
            <a:stCxn id="48" idx="6"/>
            <a:endCxn id="69" idx="2"/>
          </p:cNvCxnSpPr>
          <p:nvPr/>
        </p:nvCxnSpPr>
        <p:spPr>
          <a:xfrm>
            <a:off x="898068" y="1672724"/>
            <a:ext cx="1191012" cy="70259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23">
            <a:extLst>
              <a:ext uri="{FF2B5EF4-FFF2-40B4-BE49-F238E27FC236}">
                <a16:creationId xmlns:a16="http://schemas.microsoft.com/office/drawing/2014/main" id="{1FDDFEC8-14C7-437C-A54D-8BB74AF7EEDE}"/>
              </a:ext>
            </a:extLst>
          </p:cNvPr>
          <p:cNvCxnSpPr>
            <a:cxnSpLocks/>
            <a:stCxn id="48" idx="6"/>
            <a:endCxn id="72" idx="2"/>
          </p:cNvCxnSpPr>
          <p:nvPr/>
        </p:nvCxnSpPr>
        <p:spPr>
          <a:xfrm>
            <a:off x="898068" y="1672724"/>
            <a:ext cx="1191012" cy="486671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26">
            <a:extLst>
              <a:ext uri="{FF2B5EF4-FFF2-40B4-BE49-F238E27FC236}">
                <a16:creationId xmlns:a16="http://schemas.microsoft.com/office/drawing/2014/main" id="{B289E5B0-EE5D-F239-159A-AEC6004D6B1C}"/>
              </a:ext>
            </a:extLst>
          </p:cNvPr>
          <p:cNvCxnSpPr>
            <a:cxnSpLocks/>
            <a:stCxn id="48" idx="6"/>
            <a:endCxn id="75" idx="2"/>
          </p:cNvCxnSpPr>
          <p:nvPr/>
        </p:nvCxnSpPr>
        <p:spPr>
          <a:xfrm>
            <a:off x="898068" y="1672724"/>
            <a:ext cx="1193067" cy="917249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29">
            <a:extLst>
              <a:ext uri="{FF2B5EF4-FFF2-40B4-BE49-F238E27FC236}">
                <a16:creationId xmlns:a16="http://schemas.microsoft.com/office/drawing/2014/main" id="{C5A105EF-8806-AC37-ACEA-AC5C68581D30}"/>
              </a:ext>
            </a:extLst>
          </p:cNvPr>
          <p:cNvCxnSpPr>
            <a:cxnSpLocks/>
            <a:stCxn id="48" idx="6"/>
            <a:endCxn id="78" idx="2"/>
          </p:cNvCxnSpPr>
          <p:nvPr/>
        </p:nvCxnSpPr>
        <p:spPr>
          <a:xfrm>
            <a:off x="898068" y="1672723"/>
            <a:ext cx="1212489" cy="1365606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42">
            <a:extLst>
              <a:ext uri="{FF2B5EF4-FFF2-40B4-BE49-F238E27FC236}">
                <a16:creationId xmlns:a16="http://schemas.microsoft.com/office/drawing/2014/main" id="{9E592E2A-6EAF-8EA5-B95C-AA4095433FAB}"/>
              </a:ext>
            </a:extLst>
          </p:cNvPr>
          <p:cNvCxnSpPr>
            <a:cxnSpLocks/>
            <a:stCxn id="51" idx="6"/>
            <a:endCxn id="69" idx="2"/>
          </p:cNvCxnSpPr>
          <p:nvPr/>
        </p:nvCxnSpPr>
        <p:spPr>
          <a:xfrm flipV="1">
            <a:off x="888231" y="1742983"/>
            <a:ext cx="1200850" cy="324653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43">
            <a:extLst>
              <a:ext uri="{FF2B5EF4-FFF2-40B4-BE49-F238E27FC236}">
                <a16:creationId xmlns:a16="http://schemas.microsoft.com/office/drawing/2014/main" id="{8AFD436C-7F09-83C4-AB7B-8D26742E4605}"/>
              </a:ext>
            </a:extLst>
          </p:cNvPr>
          <p:cNvCxnSpPr>
            <a:cxnSpLocks/>
            <a:stCxn id="51" idx="6"/>
            <a:endCxn id="72" idx="2"/>
          </p:cNvCxnSpPr>
          <p:nvPr/>
        </p:nvCxnSpPr>
        <p:spPr>
          <a:xfrm>
            <a:off x="888231" y="2067636"/>
            <a:ext cx="1200850" cy="91759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44">
            <a:extLst>
              <a:ext uri="{FF2B5EF4-FFF2-40B4-BE49-F238E27FC236}">
                <a16:creationId xmlns:a16="http://schemas.microsoft.com/office/drawing/2014/main" id="{78C7CADF-0467-8FE9-57D1-2A9E69F9251F}"/>
              </a:ext>
            </a:extLst>
          </p:cNvPr>
          <p:cNvCxnSpPr>
            <a:cxnSpLocks/>
            <a:stCxn id="51" idx="6"/>
            <a:endCxn id="75" idx="2"/>
          </p:cNvCxnSpPr>
          <p:nvPr/>
        </p:nvCxnSpPr>
        <p:spPr>
          <a:xfrm>
            <a:off x="888231" y="2067636"/>
            <a:ext cx="1202905" cy="522337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45">
            <a:extLst>
              <a:ext uri="{FF2B5EF4-FFF2-40B4-BE49-F238E27FC236}">
                <a16:creationId xmlns:a16="http://schemas.microsoft.com/office/drawing/2014/main" id="{818C39F6-F738-8958-4793-E833C88D1BF4}"/>
              </a:ext>
            </a:extLst>
          </p:cNvPr>
          <p:cNvCxnSpPr>
            <a:cxnSpLocks/>
            <a:stCxn id="51" idx="6"/>
            <a:endCxn id="78" idx="2"/>
          </p:cNvCxnSpPr>
          <p:nvPr/>
        </p:nvCxnSpPr>
        <p:spPr>
          <a:xfrm>
            <a:off x="888231" y="2067635"/>
            <a:ext cx="1222327" cy="970694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60">
            <a:extLst>
              <a:ext uri="{FF2B5EF4-FFF2-40B4-BE49-F238E27FC236}">
                <a16:creationId xmlns:a16="http://schemas.microsoft.com/office/drawing/2014/main" id="{39FEFEC2-9921-6080-4307-AEAAD1F072CA}"/>
              </a:ext>
            </a:extLst>
          </p:cNvPr>
          <p:cNvCxnSpPr>
            <a:cxnSpLocks/>
            <a:stCxn id="54" idx="3"/>
            <a:endCxn id="69" idx="2"/>
          </p:cNvCxnSpPr>
          <p:nvPr/>
        </p:nvCxnSpPr>
        <p:spPr>
          <a:xfrm flipV="1">
            <a:off x="931181" y="1742982"/>
            <a:ext cx="1157899" cy="828910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62">
            <a:extLst>
              <a:ext uri="{FF2B5EF4-FFF2-40B4-BE49-F238E27FC236}">
                <a16:creationId xmlns:a16="http://schemas.microsoft.com/office/drawing/2014/main" id="{740CF6CB-0BF5-3C27-8C35-D8154EB01198}"/>
              </a:ext>
            </a:extLst>
          </p:cNvPr>
          <p:cNvCxnSpPr>
            <a:cxnSpLocks/>
            <a:stCxn id="53" idx="6"/>
            <a:endCxn id="72" idx="2"/>
          </p:cNvCxnSpPr>
          <p:nvPr/>
        </p:nvCxnSpPr>
        <p:spPr>
          <a:xfrm flipV="1">
            <a:off x="888231" y="2159394"/>
            <a:ext cx="1200850" cy="385011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65">
            <a:extLst>
              <a:ext uri="{FF2B5EF4-FFF2-40B4-BE49-F238E27FC236}">
                <a16:creationId xmlns:a16="http://schemas.microsoft.com/office/drawing/2014/main" id="{1860A1BD-F44D-2C37-8470-703D7BF9BEBE}"/>
              </a:ext>
            </a:extLst>
          </p:cNvPr>
          <p:cNvCxnSpPr>
            <a:cxnSpLocks/>
            <a:stCxn id="53" idx="6"/>
            <a:endCxn id="75" idx="2"/>
          </p:cNvCxnSpPr>
          <p:nvPr/>
        </p:nvCxnSpPr>
        <p:spPr>
          <a:xfrm>
            <a:off x="888231" y="2544405"/>
            <a:ext cx="1202905" cy="45567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68">
            <a:extLst>
              <a:ext uri="{FF2B5EF4-FFF2-40B4-BE49-F238E27FC236}">
                <a16:creationId xmlns:a16="http://schemas.microsoft.com/office/drawing/2014/main" id="{EA5A056A-804A-F3F9-B6B2-4D0B789E9683}"/>
              </a:ext>
            </a:extLst>
          </p:cNvPr>
          <p:cNvCxnSpPr>
            <a:cxnSpLocks/>
            <a:stCxn id="53" idx="6"/>
            <a:endCxn id="78" idx="2"/>
          </p:cNvCxnSpPr>
          <p:nvPr/>
        </p:nvCxnSpPr>
        <p:spPr>
          <a:xfrm>
            <a:off x="888231" y="2544406"/>
            <a:ext cx="1222327" cy="493924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72">
            <a:extLst>
              <a:ext uri="{FF2B5EF4-FFF2-40B4-BE49-F238E27FC236}">
                <a16:creationId xmlns:a16="http://schemas.microsoft.com/office/drawing/2014/main" id="{F545A2E4-812B-455B-9C07-48C2C644C55A}"/>
              </a:ext>
            </a:extLst>
          </p:cNvPr>
          <p:cNvCxnSpPr>
            <a:cxnSpLocks/>
            <a:stCxn id="55" idx="6"/>
            <a:endCxn id="69" idx="2"/>
          </p:cNvCxnSpPr>
          <p:nvPr/>
        </p:nvCxnSpPr>
        <p:spPr>
          <a:xfrm flipV="1">
            <a:off x="898068" y="1742982"/>
            <a:ext cx="1191012" cy="1172496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75">
            <a:extLst>
              <a:ext uri="{FF2B5EF4-FFF2-40B4-BE49-F238E27FC236}">
                <a16:creationId xmlns:a16="http://schemas.microsoft.com/office/drawing/2014/main" id="{68B3F35C-5885-93C9-CAE3-6F30CBFAB3E8}"/>
              </a:ext>
            </a:extLst>
          </p:cNvPr>
          <p:cNvCxnSpPr>
            <a:cxnSpLocks/>
            <a:stCxn id="55" idx="6"/>
            <a:endCxn id="72" idx="2"/>
          </p:cNvCxnSpPr>
          <p:nvPr/>
        </p:nvCxnSpPr>
        <p:spPr>
          <a:xfrm flipV="1">
            <a:off x="898068" y="2159394"/>
            <a:ext cx="1191012" cy="756084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mit Pfeil 78">
            <a:extLst>
              <a:ext uri="{FF2B5EF4-FFF2-40B4-BE49-F238E27FC236}">
                <a16:creationId xmlns:a16="http://schemas.microsoft.com/office/drawing/2014/main" id="{EFA2FDB6-1A07-F873-2983-FE37173B64CB}"/>
              </a:ext>
            </a:extLst>
          </p:cNvPr>
          <p:cNvCxnSpPr>
            <a:cxnSpLocks/>
            <a:stCxn id="55" idx="6"/>
            <a:endCxn id="75" idx="2"/>
          </p:cNvCxnSpPr>
          <p:nvPr/>
        </p:nvCxnSpPr>
        <p:spPr>
          <a:xfrm flipV="1">
            <a:off x="898068" y="2589972"/>
            <a:ext cx="1193067" cy="325506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82">
            <a:extLst>
              <a:ext uri="{FF2B5EF4-FFF2-40B4-BE49-F238E27FC236}">
                <a16:creationId xmlns:a16="http://schemas.microsoft.com/office/drawing/2014/main" id="{FF4431AC-F8EA-84E0-517C-2FF0130D70B9}"/>
              </a:ext>
            </a:extLst>
          </p:cNvPr>
          <p:cNvCxnSpPr>
            <a:cxnSpLocks/>
            <a:stCxn id="55" idx="6"/>
            <a:endCxn id="78" idx="2"/>
          </p:cNvCxnSpPr>
          <p:nvPr/>
        </p:nvCxnSpPr>
        <p:spPr>
          <a:xfrm>
            <a:off x="898068" y="2915479"/>
            <a:ext cx="1212489" cy="122851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mit Pfeil 85">
            <a:extLst>
              <a:ext uri="{FF2B5EF4-FFF2-40B4-BE49-F238E27FC236}">
                <a16:creationId xmlns:a16="http://schemas.microsoft.com/office/drawing/2014/main" id="{F341B786-3AD9-E8EB-8145-3BE567771204}"/>
              </a:ext>
            </a:extLst>
          </p:cNvPr>
          <p:cNvCxnSpPr>
            <a:cxnSpLocks/>
            <a:stCxn id="69" idx="6"/>
            <a:endCxn id="61" idx="2"/>
          </p:cNvCxnSpPr>
          <p:nvPr/>
        </p:nvCxnSpPr>
        <p:spPr>
          <a:xfrm>
            <a:off x="2413116" y="1742982"/>
            <a:ext cx="1023234" cy="146382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88">
            <a:extLst>
              <a:ext uri="{FF2B5EF4-FFF2-40B4-BE49-F238E27FC236}">
                <a16:creationId xmlns:a16="http://schemas.microsoft.com/office/drawing/2014/main" id="{9BA0F30B-90D0-34D8-D766-65107AED999E}"/>
              </a:ext>
            </a:extLst>
          </p:cNvPr>
          <p:cNvCxnSpPr>
            <a:cxnSpLocks/>
            <a:stCxn id="69" idx="6"/>
            <a:endCxn id="63" idx="2"/>
          </p:cNvCxnSpPr>
          <p:nvPr/>
        </p:nvCxnSpPr>
        <p:spPr>
          <a:xfrm>
            <a:off x="2413116" y="1742982"/>
            <a:ext cx="1043615" cy="740448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91">
            <a:extLst>
              <a:ext uri="{FF2B5EF4-FFF2-40B4-BE49-F238E27FC236}">
                <a16:creationId xmlns:a16="http://schemas.microsoft.com/office/drawing/2014/main" id="{39DD056E-AB7F-1156-1E86-88F1E4E2EAE7}"/>
              </a:ext>
            </a:extLst>
          </p:cNvPr>
          <p:cNvCxnSpPr>
            <a:cxnSpLocks/>
            <a:stCxn id="72" idx="6"/>
            <a:endCxn id="61" idx="2"/>
          </p:cNvCxnSpPr>
          <p:nvPr/>
        </p:nvCxnSpPr>
        <p:spPr>
          <a:xfrm flipV="1">
            <a:off x="2413116" y="1889364"/>
            <a:ext cx="1023234" cy="270030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94">
            <a:extLst>
              <a:ext uri="{FF2B5EF4-FFF2-40B4-BE49-F238E27FC236}">
                <a16:creationId xmlns:a16="http://schemas.microsoft.com/office/drawing/2014/main" id="{176A9166-D19F-FC81-8B6C-76E782DBC058}"/>
              </a:ext>
            </a:extLst>
          </p:cNvPr>
          <p:cNvCxnSpPr>
            <a:cxnSpLocks/>
            <a:stCxn id="72" idx="6"/>
            <a:endCxn id="63" idx="2"/>
          </p:cNvCxnSpPr>
          <p:nvPr/>
        </p:nvCxnSpPr>
        <p:spPr>
          <a:xfrm>
            <a:off x="2413116" y="2159394"/>
            <a:ext cx="1043615" cy="324036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mit Pfeil 97">
            <a:extLst>
              <a:ext uri="{FF2B5EF4-FFF2-40B4-BE49-F238E27FC236}">
                <a16:creationId xmlns:a16="http://schemas.microsoft.com/office/drawing/2014/main" id="{9648A464-3EF8-5741-3E54-CC1617B1A217}"/>
              </a:ext>
            </a:extLst>
          </p:cNvPr>
          <p:cNvCxnSpPr>
            <a:cxnSpLocks/>
            <a:stCxn id="75" idx="6"/>
            <a:endCxn id="61" idx="2"/>
          </p:cNvCxnSpPr>
          <p:nvPr/>
        </p:nvCxnSpPr>
        <p:spPr>
          <a:xfrm flipV="1">
            <a:off x="2415171" y="1889364"/>
            <a:ext cx="1021179" cy="700608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Gerade Verbindung mit Pfeil 100">
            <a:extLst>
              <a:ext uri="{FF2B5EF4-FFF2-40B4-BE49-F238E27FC236}">
                <a16:creationId xmlns:a16="http://schemas.microsoft.com/office/drawing/2014/main" id="{9E084E68-AA0D-00FF-B74E-A98E752ED379}"/>
              </a:ext>
            </a:extLst>
          </p:cNvPr>
          <p:cNvCxnSpPr>
            <a:cxnSpLocks/>
            <a:stCxn id="75" idx="6"/>
            <a:endCxn id="63" idx="2"/>
          </p:cNvCxnSpPr>
          <p:nvPr/>
        </p:nvCxnSpPr>
        <p:spPr>
          <a:xfrm flipV="1">
            <a:off x="2415171" y="2483430"/>
            <a:ext cx="1041560" cy="106542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mit Pfeil 103">
            <a:extLst>
              <a:ext uri="{FF2B5EF4-FFF2-40B4-BE49-F238E27FC236}">
                <a16:creationId xmlns:a16="http://schemas.microsoft.com/office/drawing/2014/main" id="{89784507-BFAE-75FD-18E5-0BB204788989}"/>
              </a:ext>
            </a:extLst>
          </p:cNvPr>
          <p:cNvCxnSpPr>
            <a:cxnSpLocks/>
            <a:stCxn id="78" idx="6"/>
            <a:endCxn id="63" idx="2"/>
          </p:cNvCxnSpPr>
          <p:nvPr/>
        </p:nvCxnSpPr>
        <p:spPr>
          <a:xfrm flipV="1">
            <a:off x="2434593" y="2483431"/>
            <a:ext cx="1022138" cy="554899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mit Pfeil 106">
            <a:extLst>
              <a:ext uri="{FF2B5EF4-FFF2-40B4-BE49-F238E27FC236}">
                <a16:creationId xmlns:a16="http://schemas.microsoft.com/office/drawing/2014/main" id="{A06AA6E1-F490-B908-554C-2A4611BDA81F}"/>
              </a:ext>
            </a:extLst>
          </p:cNvPr>
          <p:cNvCxnSpPr>
            <a:cxnSpLocks/>
            <a:stCxn id="78" idx="6"/>
            <a:endCxn id="61" idx="2"/>
          </p:cNvCxnSpPr>
          <p:nvPr/>
        </p:nvCxnSpPr>
        <p:spPr>
          <a:xfrm flipV="1">
            <a:off x="2434593" y="1889365"/>
            <a:ext cx="1001757" cy="1148965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mit Pfeil 113">
            <a:extLst>
              <a:ext uri="{FF2B5EF4-FFF2-40B4-BE49-F238E27FC236}">
                <a16:creationId xmlns:a16="http://schemas.microsoft.com/office/drawing/2014/main" id="{DDFA1647-6F04-9B5A-8946-FD99459A755C}"/>
              </a:ext>
            </a:extLst>
          </p:cNvPr>
          <p:cNvCxnSpPr>
            <a:cxnSpLocks/>
            <a:stCxn id="48" idx="6"/>
            <a:endCxn id="66" idx="2"/>
          </p:cNvCxnSpPr>
          <p:nvPr/>
        </p:nvCxnSpPr>
        <p:spPr>
          <a:xfrm flipV="1">
            <a:off x="898068" y="1322147"/>
            <a:ext cx="1188132" cy="350576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mit Pfeil 116">
            <a:extLst>
              <a:ext uri="{FF2B5EF4-FFF2-40B4-BE49-F238E27FC236}">
                <a16:creationId xmlns:a16="http://schemas.microsoft.com/office/drawing/2014/main" id="{E38D64E8-5C6F-1D72-E26B-B5AB64F34B06}"/>
              </a:ext>
            </a:extLst>
          </p:cNvPr>
          <p:cNvCxnSpPr>
            <a:cxnSpLocks/>
            <a:stCxn id="51" idx="6"/>
            <a:endCxn id="66" idx="2"/>
          </p:cNvCxnSpPr>
          <p:nvPr/>
        </p:nvCxnSpPr>
        <p:spPr>
          <a:xfrm flipV="1">
            <a:off x="888231" y="1322147"/>
            <a:ext cx="1197970" cy="745489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119">
            <a:extLst>
              <a:ext uri="{FF2B5EF4-FFF2-40B4-BE49-F238E27FC236}">
                <a16:creationId xmlns:a16="http://schemas.microsoft.com/office/drawing/2014/main" id="{7715BB88-08E1-A60B-1160-DDEF20966F11}"/>
              </a:ext>
            </a:extLst>
          </p:cNvPr>
          <p:cNvCxnSpPr>
            <a:cxnSpLocks/>
            <a:stCxn id="53" idx="6"/>
            <a:endCxn id="66" idx="2"/>
          </p:cNvCxnSpPr>
          <p:nvPr/>
        </p:nvCxnSpPr>
        <p:spPr>
          <a:xfrm flipV="1">
            <a:off x="888231" y="1322147"/>
            <a:ext cx="1197970" cy="1222259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Gerade Verbindung mit Pfeil 122">
            <a:extLst>
              <a:ext uri="{FF2B5EF4-FFF2-40B4-BE49-F238E27FC236}">
                <a16:creationId xmlns:a16="http://schemas.microsoft.com/office/drawing/2014/main" id="{C73CFFBC-743C-7CDE-40BE-FD9BBE8827B6}"/>
              </a:ext>
            </a:extLst>
          </p:cNvPr>
          <p:cNvCxnSpPr>
            <a:cxnSpLocks/>
            <a:stCxn id="55" idx="6"/>
            <a:endCxn id="66" idx="2"/>
          </p:cNvCxnSpPr>
          <p:nvPr/>
        </p:nvCxnSpPr>
        <p:spPr>
          <a:xfrm flipV="1">
            <a:off x="898068" y="1322147"/>
            <a:ext cx="1188132" cy="1593332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mit Pfeil 126">
            <a:extLst>
              <a:ext uri="{FF2B5EF4-FFF2-40B4-BE49-F238E27FC236}">
                <a16:creationId xmlns:a16="http://schemas.microsoft.com/office/drawing/2014/main" id="{2505AC57-6700-9E40-1628-1010061ED500}"/>
              </a:ext>
            </a:extLst>
          </p:cNvPr>
          <p:cNvCxnSpPr>
            <a:cxnSpLocks/>
            <a:stCxn id="66" idx="6"/>
            <a:endCxn id="61" idx="2"/>
          </p:cNvCxnSpPr>
          <p:nvPr/>
        </p:nvCxnSpPr>
        <p:spPr>
          <a:xfrm>
            <a:off x="2410236" y="1322147"/>
            <a:ext cx="1026114" cy="567218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mit Pfeil 130">
            <a:extLst>
              <a:ext uri="{FF2B5EF4-FFF2-40B4-BE49-F238E27FC236}">
                <a16:creationId xmlns:a16="http://schemas.microsoft.com/office/drawing/2014/main" id="{46A7CFD8-C799-4E2B-9AA4-8CCB3C41694A}"/>
              </a:ext>
            </a:extLst>
          </p:cNvPr>
          <p:cNvCxnSpPr>
            <a:cxnSpLocks/>
            <a:stCxn id="66" idx="6"/>
            <a:endCxn id="63" idx="2"/>
          </p:cNvCxnSpPr>
          <p:nvPr/>
        </p:nvCxnSpPr>
        <p:spPr>
          <a:xfrm>
            <a:off x="2410236" y="1322147"/>
            <a:ext cx="1046495" cy="1161284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feld 133">
                <a:extLst>
                  <a:ext uri="{FF2B5EF4-FFF2-40B4-BE49-F238E27FC236}">
                    <a16:creationId xmlns:a16="http://schemas.microsoft.com/office/drawing/2014/main" id="{5CCF1EC8-D48B-3588-8BB2-8F08762C811A}"/>
                  </a:ext>
                </a:extLst>
              </p:cNvPr>
              <p:cNvSpPr txBox="1"/>
              <p:nvPr/>
            </p:nvSpPr>
            <p:spPr>
              <a:xfrm>
                <a:off x="2877712" y="995801"/>
                <a:ext cx="443872" cy="4156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i="1" dirty="0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𝑗𝑘</m:t>
                          </m:r>
                        </m:sub>
                        <m:sup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de-DE" baseline="-25000" dirty="0"/>
              </a:p>
            </p:txBody>
          </p:sp>
        </mc:Choice>
        <mc:Fallback xmlns="">
          <p:sp>
            <p:nvSpPr>
              <p:cNvPr id="46" name="Textfeld 133">
                <a:extLst>
                  <a:ext uri="{FF2B5EF4-FFF2-40B4-BE49-F238E27FC236}">
                    <a16:creationId xmlns:a16="http://schemas.microsoft.com/office/drawing/2014/main" id="{5CCF1EC8-D48B-3588-8BB2-8F08762C81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7712" y="995801"/>
                <a:ext cx="443872" cy="415627"/>
              </a:xfrm>
              <a:prstGeom prst="rect">
                <a:avLst/>
              </a:prstGeom>
              <a:blipFill>
                <a:blip r:embed="rId8"/>
                <a:stretch>
                  <a:fillRect r="-8333" b="-2941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7" name="Gruppieren 9">
            <a:extLst>
              <a:ext uri="{FF2B5EF4-FFF2-40B4-BE49-F238E27FC236}">
                <a16:creationId xmlns:a16="http://schemas.microsoft.com/office/drawing/2014/main" id="{70285FE5-DF56-F4F0-9151-0EAB31830655}"/>
              </a:ext>
            </a:extLst>
          </p:cNvPr>
          <p:cNvGrpSpPr/>
          <p:nvPr/>
        </p:nvGrpSpPr>
        <p:grpSpPr>
          <a:xfrm>
            <a:off x="574032" y="1491362"/>
            <a:ext cx="359072" cy="362984"/>
            <a:chOff x="1259632" y="2323089"/>
            <a:chExt cx="478762" cy="483979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8C85576B-AD43-0AFE-0849-F4CFDF0F2596}"/>
                </a:ext>
              </a:extLst>
            </p:cNvPr>
            <p:cNvSpPr/>
            <p:nvPr/>
          </p:nvSpPr>
          <p:spPr>
            <a:xfrm>
              <a:off x="1259632" y="2348880"/>
              <a:ext cx="432048" cy="432048"/>
            </a:xfrm>
            <a:prstGeom prst="ellipse">
              <a:avLst/>
            </a:prstGeom>
            <a:solidFill>
              <a:srgbClr val="92D050">
                <a:alpha val="3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feld 147">
                  <a:extLst>
                    <a:ext uri="{FF2B5EF4-FFF2-40B4-BE49-F238E27FC236}">
                      <a16:creationId xmlns:a16="http://schemas.microsoft.com/office/drawing/2014/main" id="{CA3569A6-1A77-E708-6BFA-58B65DA49CB9}"/>
                    </a:ext>
                  </a:extLst>
                </p:cNvPr>
                <p:cNvSpPr txBox="1"/>
                <p:nvPr/>
              </p:nvSpPr>
              <p:spPr>
                <a:xfrm>
                  <a:off x="1269973" y="2323089"/>
                  <a:ext cx="468421" cy="4839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de-DE" i="1" baseline="-25000" dirty="0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de-DE" baseline="-25000" dirty="0"/>
                </a:p>
              </p:txBody>
            </p:sp>
          </mc:Choice>
          <mc:Fallback xmlns="">
            <p:sp>
              <p:nvSpPr>
                <p:cNvPr id="116" name="Textfeld 147">
                  <a:extLst>
                    <a:ext uri="{FF2B5EF4-FFF2-40B4-BE49-F238E27FC236}">
                      <a16:creationId xmlns:a16="http://schemas.microsoft.com/office/drawing/2014/main" id="{1C73C571-0CDA-135F-0A34-6E43035157E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69973" y="2323089"/>
                  <a:ext cx="468421" cy="483979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0" name="Gruppieren 6">
            <a:extLst>
              <a:ext uri="{FF2B5EF4-FFF2-40B4-BE49-F238E27FC236}">
                <a16:creationId xmlns:a16="http://schemas.microsoft.com/office/drawing/2014/main" id="{875D1441-E4DE-0EB0-351F-61A18ECF9324}"/>
              </a:ext>
            </a:extLst>
          </p:cNvPr>
          <p:cNvGrpSpPr/>
          <p:nvPr/>
        </p:nvGrpSpPr>
        <p:grpSpPr>
          <a:xfrm>
            <a:off x="564194" y="1905616"/>
            <a:ext cx="360117" cy="362984"/>
            <a:chOff x="1259632" y="3140968"/>
            <a:chExt cx="480156" cy="483979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1A6472A9-8CD8-4BB9-E40A-4A413BBC6E4F}"/>
                </a:ext>
              </a:extLst>
            </p:cNvPr>
            <p:cNvSpPr/>
            <p:nvPr/>
          </p:nvSpPr>
          <p:spPr>
            <a:xfrm>
              <a:off x="1259632" y="3140968"/>
              <a:ext cx="432048" cy="432048"/>
            </a:xfrm>
            <a:prstGeom prst="ellipse">
              <a:avLst/>
            </a:prstGeom>
            <a:solidFill>
              <a:srgbClr val="92D050">
                <a:alpha val="3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Textfeld 150">
                  <a:extLst>
                    <a:ext uri="{FF2B5EF4-FFF2-40B4-BE49-F238E27FC236}">
                      <a16:creationId xmlns:a16="http://schemas.microsoft.com/office/drawing/2014/main" id="{DAF22716-852D-6489-AA3C-BE1C910F71CC}"/>
                    </a:ext>
                  </a:extLst>
                </p:cNvPr>
                <p:cNvSpPr txBox="1"/>
                <p:nvPr/>
              </p:nvSpPr>
              <p:spPr>
                <a:xfrm>
                  <a:off x="1273996" y="3140968"/>
                  <a:ext cx="465792" cy="4839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de-DE" i="1" baseline="-25000" dirty="0">
                            <a:latin typeface="Cambria Math" panose="02040503050406030204" pitchFamily="18" charset="0"/>
                          </a:rPr>
                          <m:t>2</m:t>
                        </m:r>
                      </m:oMath>
                    </m:oMathPara>
                  </a14:m>
                  <a:endParaRPr lang="de-DE" baseline="-25000" dirty="0"/>
                </a:p>
              </p:txBody>
            </p:sp>
          </mc:Choice>
          <mc:Fallback xmlns="">
            <p:sp>
              <p:nvSpPr>
                <p:cNvPr id="121" name="Textfeld 150">
                  <a:extLst>
                    <a:ext uri="{FF2B5EF4-FFF2-40B4-BE49-F238E27FC236}">
                      <a16:creationId xmlns:a16="http://schemas.microsoft.com/office/drawing/2014/main" id="{5C220300-778C-40FB-C385-FFECAE58FCD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73996" y="3140968"/>
                  <a:ext cx="465792" cy="483979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3" name="Oval 52">
            <a:extLst>
              <a:ext uri="{FF2B5EF4-FFF2-40B4-BE49-F238E27FC236}">
                <a16:creationId xmlns:a16="http://schemas.microsoft.com/office/drawing/2014/main" id="{C584D1FD-AAB5-221A-33F1-3B870532ED71}"/>
              </a:ext>
            </a:extLst>
          </p:cNvPr>
          <p:cNvSpPr/>
          <p:nvPr/>
        </p:nvSpPr>
        <p:spPr>
          <a:xfrm>
            <a:off x="564194" y="2382387"/>
            <a:ext cx="324036" cy="324036"/>
          </a:xfrm>
          <a:prstGeom prst="ellipse">
            <a:avLst/>
          </a:prstGeom>
          <a:solidFill>
            <a:srgbClr val="92D050">
              <a:alpha val="3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feld 151">
                <a:extLst>
                  <a:ext uri="{FF2B5EF4-FFF2-40B4-BE49-F238E27FC236}">
                    <a16:creationId xmlns:a16="http://schemas.microsoft.com/office/drawing/2014/main" id="{E4206AA9-2B9E-5262-71A0-4E8116599153}"/>
                  </a:ext>
                </a:extLst>
              </p:cNvPr>
              <p:cNvSpPr txBox="1"/>
              <p:nvPr/>
            </p:nvSpPr>
            <p:spPr>
              <a:xfrm>
                <a:off x="581838" y="2390400"/>
                <a:ext cx="349343" cy="362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de-DE" i="1" baseline="-25000" dirty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de-DE" baseline="-25000" dirty="0"/>
              </a:p>
            </p:txBody>
          </p:sp>
        </mc:Choice>
        <mc:Fallback xmlns="">
          <p:sp>
            <p:nvSpPr>
              <p:cNvPr id="54" name="Textfeld 151">
                <a:extLst>
                  <a:ext uri="{FF2B5EF4-FFF2-40B4-BE49-F238E27FC236}">
                    <a16:creationId xmlns:a16="http://schemas.microsoft.com/office/drawing/2014/main" id="{E4206AA9-2B9E-5262-71A0-4E81165991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838" y="2390400"/>
                <a:ext cx="349343" cy="36298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Oval 54">
            <a:extLst>
              <a:ext uri="{FF2B5EF4-FFF2-40B4-BE49-F238E27FC236}">
                <a16:creationId xmlns:a16="http://schemas.microsoft.com/office/drawing/2014/main" id="{0A17F8A0-F181-84A3-A9F6-3A291282026D}"/>
              </a:ext>
            </a:extLst>
          </p:cNvPr>
          <p:cNvSpPr/>
          <p:nvPr/>
        </p:nvSpPr>
        <p:spPr>
          <a:xfrm>
            <a:off x="574032" y="2753460"/>
            <a:ext cx="324036" cy="324036"/>
          </a:xfrm>
          <a:prstGeom prst="ellipse">
            <a:avLst/>
          </a:prstGeom>
          <a:solidFill>
            <a:srgbClr val="92D050">
              <a:alpha val="3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feld 153">
                <a:extLst>
                  <a:ext uri="{FF2B5EF4-FFF2-40B4-BE49-F238E27FC236}">
                    <a16:creationId xmlns:a16="http://schemas.microsoft.com/office/drawing/2014/main" id="{190C5846-6785-774F-0CCD-0BEFD87EBD05}"/>
                  </a:ext>
                </a:extLst>
              </p:cNvPr>
              <p:cNvSpPr txBox="1"/>
              <p:nvPr/>
            </p:nvSpPr>
            <p:spPr>
              <a:xfrm>
                <a:off x="1134183" y="1042786"/>
                <a:ext cx="443872" cy="379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b="0" i="1" dirty="0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𝑘𝑙</m:t>
                          </m:r>
                        </m:sub>
                        <m:sup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bSup>
                    </m:oMath>
                  </m:oMathPara>
                </a14:m>
                <a:endParaRPr lang="de-DE" baseline="-25000" dirty="0"/>
              </a:p>
            </p:txBody>
          </p:sp>
        </mc:Choice>
        <mc:Fallback xmlns="">
          <p:sp>
            <p:nvSpPr>
              <p:cNvPr id="56" name="Textfeld 153">
                <a:extLst>
                  <a:ext uri="{FF2B5EF4-FFF2-40B4-BE49-F238E27FC236}">
                    <a16:creationId xmlns:a16="http://schemas.microsoft.com/office/drawing/2014/main" id="{190C5846-6785-774F-0CCD-0BEFD87EBD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4183" y="1042786"/>
                <a:ext cx="443872" cy="379719"/>
              </a:xfrm>
              <a:prstGeom prst="rect">
                <a:avLst/>
              </a:prstGeom>
              <a:blipFill>
                <a:blip r:embed="rId12"/>
                <a:stretch>
                  <a:fillRect r="-5556" b="-3333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feld 157">
                <a:extLst>
                  <a:ext uri="{FF2B5EF4-FFF2-40B4-BE49-F238E27FC236}">
                    <a16:creationId xmlns:a16="http://schemas.microsoft.com/office/drawing/2014/main" id="{42F59FDA-2753-22FE-2F4C-3451C22458C0}"/>
                  </a:ext>
                </a:extLst>
              </p:cNvPr>
              <p:cNvSpPr txBox="1"/>
              <p:nvPr/>
            </p:nvSpPr>
            <p:spPr>
              <a:xfrm>
                <a:off x="4050796" y="1707654"/>
                <a:ext cx="3452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57" name="Textfeld 157">
                <a:extLst>
                  <a:ext uri="{FF2B5EF4-FFF2-40B4-BE49-F238E27FC236}">
                    <a16:creationId xmlns:a16="http://schemas.microsoft.com/office/drawing/2014/main" id="{42F59FDA-2753-22FE-2F4C-3451C22458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0796" y="1707654"/>
                <a:ext cx="345287" cy="369332"/>
              </a:xfrm>
              <a:prstGeom prst="rect">
                <a:avLst/>
              </a:prstGeom>
              <a:blipFill>
                <a:blip r:embed="rId13"/>
                <a:stretch>
                  <a:fillRect r="-3571" b="-6667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feld 158">
                <a:extLst>
                  <a:ext uri="{FF2B5EF4-FFF2-40B4-BE49-F238E27FC236}">
                    <a16:creationId xmlns:a16="http://schemas.microsoft.com/office/drawing/2014/main" id="{BBEF471F-D7CC-E9C0-CF90-8242C26E14A0}"/>
                  </a:ext>
                </a:extLst>
              </p:cNvPr>
              <p:cNvSpPr txBox="1"/>
              <p:nvPr/>
            </p:nvSpPr>
            <p:spPr>
              <a:xfrm>
                <a:off x="4010689" y="2306351"/>
                <a:ext cx="345287" cy="362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de-DE" baseline="-25000" dirty="0"/>
              </a:p>
            </p:txBody>
          </p:sp>
        </mc:Choice>
        <mc:Fallback xmlns="">
          <p:sp>
            <p:nvSpPr>
              <p:cNvPr id="58" name="Textfeld 158">
                <a:extLst>
                  <a:ext uri="{FF2B5EF4-FFF2-40B4-BE49-F238E27FC236}">
                    <a16:creationId xmlns:a16="http://schemas.microsoft.com/office/drawing/2014/main" id="{BBEF471F-D7CC-E9C0-CF90-8242C26E14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0689" y="2306351"/>
                <a:ext cx="345287" cy="362984"/>
              </a:xfrm>
              <a:prstGeom prst="rect">
                <a:avLst/>
              </a:prstGeom>
              <a:blipFill>
                <a:blip r:embed="rId14"/>
                <a:stretch>
                  <a:fillRect r="-3448" b="-10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9" name="Gerade Verbindung mit Pfeil 159">
            <a:extLst>
              <a:ext uri="{FF2B5EF4-FFF2-40B4-BE49-F238E27FC236}">
                <a16:creationId xmlns:a16="http://schemas.microsoft.com/office/drawing/2014/main" id="{01A67577-A06E-D0AF-8446-707A42035843}"/>
              </a:ext>
            </a:extLst>
          </p:cNvPr>
          <p:cNvCxnSpPr>
            <a:cxnSpLocks/>
            <a:stCxn id="61" idx="6"/>
            <a:endCxn id="57" idx="1"/>
          </p:cNvCxnSpPr>
          <p:nvPr/>
        </p:nvCxnSpPr>
        <p:spPr>
          <a:xfrm>
            <a:off x="3760386" y="1889364"/>
            <a:ext cx="290410" cy="2956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Gerade Verbindung mit Pfeil 163">
            <a:extLst>
              <a:ext uri="{FF2B5EF4-FFF2-40B4-BE49-F238E27FC236}">
                <a16:creationId xmlns:a16="http://schemas.microsoft.com/office/drawing/2014/main" id="{BDE71BE4-E803-D45F-B13A-F289EF690233}"/>
              </a:ext>
            </a:extLst>
          </p:cNvPr>
          <p:cNvCxnSpPr>
            <a:cxnSpLocks/>
            <a:stCxn id="63" idx="6"/>
            <a:endCxn id="58" idx="1"/>
          </p:cNvCxnSpPr>
          <p:nvPr/>
        </p:nvCxnSpPr>
        <p:spPr>
          <a:xfrm>
            <a:off x="3780767" y="2483430"/>
            <a:ext cx="229922" cy="4413"/>
          </a:xfrm>
          <a:prstGeom prst="straightConnector1">
            <a:avLst/>
          </a:prstGeom>
          <a:ln>
            <a:solidFill>
              <a:schemeClr val="tx1">
                <a:alpha val="3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Oval 60">
            <a:extLst>
              <a:ext uri="{FF2B5EF4-FFF2-40B4-BE49-F238E27FC236}">
                <a16:creationId xmlns:a16="http://schemas.microsoft.com/office/drawing/2014/main" id="{5732E84F-805A-7A07-845D-AE079ADC4225}"/>
              </a:ext>
            </a:extLst>
          </p:cNvPr>
          <p:cNvSpPr/>
          <p:nvPr/>
        </p:nvSpPr>
        <p:spPr>
          <a:xfrm>
            <a:off x="3436350" y="1727346"/>
            <a:ext cx="324036" cy="324036"/>
          </a:xfrm>
          <a:prstGeom prst="ellipse">
            <a:avLst/>
          </a:prstGeom>
          <a:solidFill>
            <a:srgbClr val="FFFF00">
              <a:alpha val="3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feld 171">
                <a:extLst>
                  <a:ext uri="{FF2B5EF4-FFF2-40B4-BE49-F238E27FC236}">
                    <a16:creationId xmlns:a16="http://schemas.microsoft.com/office/drawing/2014/main" id="{13C51733-355F-5951-9B67-1280CF436B2D}"/>
                  </a:ext>
                </a:extLst>
              </p:cNvPr>
              <p:cNvSpPr txBox="1"/>
              <p:nvPr/>
            </p:nvSpPr>
            <p:spPr>
              <a:xfrm>
                <a:off x="3473190" y="1732317"/>
                <a:ext cx="292388" cy="362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dirty="0" smtClean="0">
                          <a:latin typeface="Cambria Math" panose="02040503050406030204" pitchFamily="18" charset="0"/>
                        </a:rPr>
                        <m:t>𝑜</m:t>
                      </m:r>
                      <m:r>
                        <a:rPr lang="de-DE" i="1" baseline="-25000" dirty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de-DE" baseline="-25000" dirty="0"/>
              </a:p>
            </p:txBody>
          </p:sp>
        </mc:Choice>
        <mc:Fallback xmlns="">
          <p:sp>
            <p:nvSpPr>
              <p:cNvPr id="62" name="Textfeld 171">
                <a:extLst>
                  <a:ext uri="{FF2B5EF4-FFF2-40B4-BE49-F238E27FC236}">
                    <a16:creationId xmlns:a16="http://schemas.microsoft.com/office/drawing/2014/main" id="{13C51733-355F-5951-9B67-1280CF436B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3190" y="1732317"/>
                <a:ext cx="292388" cy="362984"/>
              </a:xfrm>
              <a:prstGeom prst="rect">
                <a:avLst/>
              </a:prstGeom>
              <a:blipFill>
                <a:blip r:embed="rId15"/>
                <a:stretch>
                  <a:fillRect r="-16667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3" name="Oval 62">
            <a:extLst>
              <a:ext uri="{FF2B5EF4-FFF2-40B4-BE49-F238E27FC236}">
                <a16:creationId xmlns:a16="http://schemas.microsoft.com/office/drawing/2014/main" id="{EF021B0F-3448-5542-B0CC-1234BCB4AEF4}"/>
              </a:ext>
            </a:extLst>
          </p:cNvPr>
          <p:cNvSpPr/>
          <p:nvPr/>
        </p:nvSpPr>
        <p:spPr>
          <a:xfrm>
            <a:off x="3456731" y="2321412"/>
            <a:ext cx="324036" cy="324036"/>
          </a:xfrm>
          <a:prstGeom prst="ellipse">
            <a:avLst/>
          </a:prstGeom>
          <a:solidFill>
            <a:srgbClr val="FFFF00">
              <a:alpha val="3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feld 172">
                <a:extLst>
                  <a:ext uri="{FF2B5EF4-FFF2-40B4-BE49-F238E27FC236}">
                    <a16:creationId xmlns:a16="http://schemas.microsoft.com/office/drawing/2014/main" id="{0D379117-F079-BEAF-377C-39A8D0953E3A}"/>
                  </a:ext>
                </a:extLst>
              </p:cNvPr>
              <p:cNvSpPr txBox="1"/>
              <p:nvPr/>
            </p:nvSpPr>
            <p:spPr>
              <a:xfrm>
                <a:off x="3488379" y="2321412"/>
                <a:ext cx="292388" cy="362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dirty="0" smtClean="0">
                          <a:latin typeface="Cambria Math" panose="02040503050406030204" pitchFamily="18" charset="0"/>
                        </a:rPr>
                        <m:t>𝑜</m:t>
                      </m:r>
                      <m:r>
                        <a:rPr lang="de-DE" i="1" baseline="-25000" dirty="0"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de-DE" baseline="-25000" dirty="0"/>
              </a:p>
            </p:txBody>
          </p:sp>
        </mc:Choice>
        <mc:Fallback xmlns="">
          <p:sp>
            <p:nvSpPr>
              <p:cNvPr id="64" name="Textfeld 172">
                <a:extLst>
                  <a:ext uri="{FF2B5EF4-FFF2-40B4-BE49-F238E27FC236}">
                    <a16:creationId xmlns:a16="http://schemas.microsoft.com/office/drawing/2014/main" id="{0D379117-F079-BEAF-377C-39A8D0953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8379" y="2321412"/>
                <a:ext cx="292388" cy="362984"/>
              </a:xfrm>
              <a:prstGeom prst="rect">
                <a:avLst/>
              </a:prstGeom>
              <a:blipFill>
                <a:blip r:embed="rId16"/>
                <a:stretch>
                  <a:fillRect r="-20833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5" name="Gruppieren 17">
            <a:extLst>
              <a:ext uri="{FF2B5EF4-FFF2-40B4-BE49-F238E27FC236}">
                <a16:creationId xmlns:a16="http://schemas.microsoft.com/office/drawing/2014/main" id="{B6990DBD-71AB-15A1-781C-28D27ABE0C98}"/>
              </a:ext>
            </a:extLst>
          </p:cNvPr>
          <p:cNvGrpSpPr/>
          <p:nvPr/>
        </p:nvGrpSpPr>
        <p:grpSpPr>
          <a:xfrm>
            <a:off x="2086205" y="1160131"/>
            <a:ext cx="329798" cy="378467"/>
            <a:chOff x="3995936" y="1896189"/>
            <a:chExt cx="439730" cy="504622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5F50DED0-2268-AD2A-8259-CC0277E84603}"/>
                </a:ext>
              </a:extLst>
            </p:cNvPr>
            <p:cNvSpPr/>
            <p:nvPr/>
          </p:nvSpPr>
          <p:spPr>
            <a:xfrm>
              <a:off x="3995936" y="1896189"/>
              <a:ext cx="432048" cy="43204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7" name="Textfeld 173">
                  <a:extLst>
                    <a:ext uri="{FF2B5EF4-FFF2-40B4-BE49-F238E27FC236}">
                      <a16:creationId xmlns:a16="http://schemas.microsoft.com/office/drawing/2014/main" id="{284C8922-8DFE-DD23-10FC-11FA9F9287E3}"/>
                    </a:ext>
                  </a:extLst>
                </p:cNvPr>
                <p:cNvSpPr txBox="1"/>
                <p:nvPr/>
              </p:nvSpPr>
              <p:spPr>
                <a:xfrm>
                  <a:off x="4044211" y="1916832"/>
                  <a:ext cx="391455" cy="4839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 dirty="0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de-DE" i="1" baseline="-25000" dirty="0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de-DE" baseline="-25000" dirty="0"/>
                </a:p>
              </p:txBody>
            </p:sp>
          </mc:Choice>
          <mc:Fallback xmlns="">
            <p:sp>
              <p:nvSpPr>
                <p:cNvPr id="143" name="Textfeld 173">
                  <a:extLst>
                    <a:ext uri="{FF2B5EF4-FFF2-40B4-BE49-F238E27FC236}">
                      <a16:creationId xmlns:a16="http://schemas.microsoft.com/office/drawing/2014/main" id="{13868391-C3A6-38CA-15AF-8AA546BB7F2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44211" y="1916832"/>
                  <a:ext cx="391455" cy="483979"/>
                </a:xfrm>
                <a:prstGeom prst="rect">
                  <a:avLst/>
                </a:prstGeom>
                <a:blipFill>
                  <a:blip r:embed="rId17"/>
                  <a:stretch>
                    <a:fillRect r="-20833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8" name="Gruppieren 20">
            <a:extLst>
              <a:ext uri="{FF2B5EF4-FFF2-40B4-BE49-F238E27FC236}">
                <a16:creationId xmlns:a16="http://schemas.microsoft.com/office/drawing/2014/main" id="{46F7A086-D79B-A9E6-E39B-90BA54E112C3}"/>
              </a:ext>
            </a:extLst>
          </p:cNvPr>
          <p:cNvGrpSpPr/>
          <p:nvPr/>
        </p:nvGrpSpPr>
        <p:grpSpPr>
          <a:xfrm>
            <a:off x="2089085" y="1580967"/>
            <a:ext cx="324038" cy="383804"/>
            <a:chOff x="3995936" y="2708920"/>
            <a:chExt cx="432050" cy="511738"/>
          </a:xfrm>
        </p:grpSpPr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2CF21128-C57E-D6E0-A018-95F5F3B57042}"/>
                </a:ext>
              </a:extLst>
            </p:cNvPr>
            <p:cNvSpPr/>
            <p:nvPr/>
          </p:nvSpPr>
          <p:spPr>
            <a:xfrm>
              <a:off x="3995936" y="2708920"/>
              <a:ext cx="432048" cy="43204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0" name="Textfeld 174">
                  <a:extLst>
                    <a:ext uri="{FF2B5EF4-FFF2-40B4-BE49-F238E27FC236}">
                      <a16:creationId xmlns:a16="http://schemas.microsoft.com/office/drawing/2014/main" id="{377FBECF-4292-54DE-67DE-E48F557C432F}"/>
                    </a:ext>
                  </a:extLst>
                </p:cNvPr>
                <p:cNvSpPr txBox="1"/>
                <p:nvPr/>
              </p:nvSpPr>
              <p:spPr>
                <a:xfrm>
                  <a:off x="4036531" y="2736679"/>
                  <a:ext cx="391455" cy="4839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 dirty="0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de-DE" i="1" baseline="-25000" dirty="0">
                            <a:latin typeface="Cambria Math" panose="02040503050406030204" pitchFamily="18" charset="0"/>
                          </a:rPr>
                          <m:t>2</m:t>
                        </m:r>
                      </m:oMath>
                    </m:oMathPara>
                  </a14:m>
                  <a:endParaRPr lang="de-DE" baseline="-25000" dirty="0"/>
                </a:p>
              </p:txBody>
            </p:sp>
          </mc:Choice>
          <mc:Fallback xmlns="">
            <p:sp>
              <p:nvSpPr>
                <p:cNvPr id="146" name="Textfeld 174">
                  <a:extLst>
                    <a:ext uri="{FF2B5EF4-FFF2-40B4-BE49-F238E27FC236}">
                      <a16:creationId xmlns:a16="http://schemas.microsoft.com/office/drawing/2014/main" id="{7FEE41F8-D5DC-C8AE-AF7F-8C0F69AC54F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36531" y="2736679"/>
                  <a:ext cx="391455" cy="483979"/>
                </a:xfrm>
                <a:prstGeom prst="rect">
                  <a:avLst/>
                </a:prstGeom>
                <a:blipFill>
                  <a:blip r:embed="rId18"/>
                  <a:stretch>
                    <a:fillRect r="-16667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1" name="Gruppieren 12">
            <a:extLst>
              <a:ext uri="{FF2B5EF4-FFF2-40B4-BE49-F238E27FC236}">
                <a16:creationId xmlns:a16="http://schemas.microsoft.com/office/drawing/2014/main" id="{0209A24C-1170-C6C5-E68D-3777E4432049}"/>
              </a:ext>
            </a:extLst>
          </p:cNvPr>
          <p:cNvGrpSpPr/>
          <p:nvPr/>
        </p:nvGrpSpPr>
        <p:grpSpPr>
          <a:xfrm>
            <a:off x="2089085" y="1997380"/>
            <a:ext cx="324038" cy="374924"/>
            <a:chOff x="3995936" y="3501008"/>
            <a:chExt cx="432050" cy="499898"/>
          </a:xfrm>
        </p:grpSpPr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85AAE874-BF79-564B-38C0-9DA3E84D55DA}"/>
                </a:ext>
              </a:extLst>
            </p:cNvPr>
            <p:cNvSpPr/>
            <p:nvPr/>
          </p:nvSpPr>
          <p:spPr>
            <a:xfrm>
              <a:off x="3995936" y="3501008"/>
              <a:ext cx="432048" cy="43204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" name="Textfeld 175">
                  <a:extLst>
                    <a:ext uri="{FF2B5EF4-FFF2-40B4-BE49-F238E27FC236}">
                      <a16:creationId xmlns:a16="http://schemas.microsoft.com/office/drawing/2014/main" id="{9C6EC97B-98E2-222F-274E-073BF043AD1E}"/>
                    </a:ext>
                  </a:extLst>
                </p:cNvPr>
                <p:cNvSpPr txBox="1"/>
                <p:nvPr/>
              </p:nvSpPr>
              <p:spPr>
                <a:xfrm>
                  <a:off x="4036531" y="3516927"/>
                  <a:ext cx="391455" cy="4839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 dirty="0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de-DE" i="1" baseline="-25000" dirty="0">
                            <a:latin typeface="Cambria Math" panose="02040503050406030204" pitchFamily="18" charset="0"/>
                          </a:rPr>
                          <m:t>3</m:t>
                        </m:r>
                      </m:oMath>
                    </m:oMathPara>
                  </a14:m>
                  <a:endParaRPr lang="de-DE" baseline="-25000" dirty="0"/>
                </a:p>
              </p:txBody>
            </p:sp>
          </mc:Choice>
          <mc:Fallback xmlns="">
            <p:sp>
              <p:nvSpPr>
                <p:cNvPr id="150" name="Textfeld 175">
                  <a:extLst>
                    <a:ext uri="{FF2B5EF4-FFF2-40B4-BE49-F238E27FC236}">
                      <a16:creationId xmlns:a16="http://schemas.microsoft.com/office/drawing/2014/main" id="{CB114E5F-45A7-EDD4-E799-BCCAF75EC9E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36531" y="3516927"/>
                  <a:ext cx="391455" cy="483979"/>
                </a:xfrm>
                <a:prstGeom prst="rect">
                  <a:avLst/>
                </a:prstGeom>
                <a:blipFill>
                  <a:blip r:embed="rId19"/>
                  <a:stretch>
                    <a:fillRect r="-16667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4" name="Gruppieren 11">
            <a:extLst>
              <a:ext uri="{FF2B5EF4-FFF2-40B4-BE49-F238E27FC236}">
                <a16:creationId xmlns:a16="http://schemas.microsoft.com/office/drawing/2014/main" id="{7D7D98A1-C862-ACF5-C86A-77AA7B04AEB3}"/>
              </a:ext>
            </a:extLst>
          </p:cNvPr>
          <p:cNvGrpSpPr/>
          <p:nvPr/>
        </p:nvGrpSpPr>
        <p:grpSpPr>
          <a:xfrm>
            <a:off x="2091140" y="2427958"/>
            <a:ext cx="329798" cy="374924"/>
            <a:chOff x="3995936" y="4293096"/>
            <a:chExt cx="439730" cy="499898"/>
          </a:xfrm>
        </p:grpSpPr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70C9FDA5-FF39-CA1B-8A51-53C35DB63E06}"/>
                </a:ext>
              </a:extLst>
            </p:cNvPr>
            <p:cNvSpPr/>
            <p:nvPr/>
          </p:nvSpPr>
          <p:spPr>
            <a:xfrm>
              <a:off x="3995936" y="4293096"/>
              <a:ext cx="432048" cy="43204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6" name="Textfeld 176">
                  <a:extLst>
                    <a:ext uri="{FF2B5EF4-FFF2-40B4-BE49-F238E27FC236}">
                      <a16:creationId xmlns:a16="http://schemas.microsoft.com/office/drawing/2014/main" id="{A11E1506-DA79-1C8B-0709-133F7737F1DD}"/>
                    </a:ext>
                  </a:extLst>
                </p:cNvPr>
                <p:cNvSpPr txBox="1"/>
                <p:nvPr/>
              </p:nvSpPr>
              <p:spPr>
                <a:xfrm>
                  <a:off x="4044211" y="4309015"/>
                  <a:ext cx="391455" cy="4839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 dirty="0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de-DE" i="1" baseline="-25000" dirty="0">
                            <a:latin typeface="Cambria Math" panose="02040503050406030204" pitchFamily="18" charset="0"/>
                          </a:rPr>
                          <m:t>4</m:t>
                        </m:r>
                      </m:oMath>
                    </m:oMathPara>
                  </a14:m>
                  <a:endParaRPr lang="de-DE" baseline="-25000" dirty="0"/>
                </a:p>
              </p:txBody>
            </p:sp>
          </mc:Choice>
          <mc:Fallback xmlns="">
            <p:sp>
              <p:nvSpPr>
                <p:cNvPr id="162" name="Textfeld 176">
                  <a:extLst>
                    <a:ext uri="{FF2B5EF4-FFF2-40B4-BE49-F238E27FC236}">
                      <a16:creationId xmlns:a16="http://schemas.microsoft.com/office/drawing/2014/main" id="{3450329A-D9FA-8BF7-DF4D-F27E65A424F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44211" y="4309015"/>
                  <a:ext cx="391455" cy="483979"/>
                </a:xfrm>
                <a:prstGeom prst="rect">
                  <a:avLst/>
                </a:prstGeom>
                <a:blipFill>
                  <a:blip r:embed="rId20"/>
                  <a:stretch>
                    <a:fillRect r="-20833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7" name="Gruppieren 10">
            <a:extLst>
              <a:ext uri="{FF2B5EF4-FFF2-40B4-BE49-F238E27FC236}">
                <a16:creationId xmlns:a16="http://schemas.microsoft.com/office/drawing/2014/main" id="{94069C99-EB38-AF5C-BFD6-ACAD4301C5B6}"/>
              </a:ext>
            </a:extLst>
          </p:cNvPr>
          <p:cNvGrpSpPr/>
          <p:nvPr/>
        </p:nvGrpSpPr>
        <p:grpSpPr>
          <a:xfrm>
            <a:off x="2110557" y="2876309"/>
            <a:ext cx="327158" cy="384935"/>
            <a:chOff x="3995936" y="5085184"/>
            <a:chExt cx="436210" cy="513247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64E064C3-6841-78FB-99B2-2967D1495FE3}"/>
                </a:ext>
              </a:extLst>
            </p:cNvPr>
            <p:cNvSpPr/>
            <p:nvPr/>
          </p:nvSpPr>
          <p:spPr>
            <a:xfrm>
              <a:off x="3995936" y="5085184"/>
              <a:ext cx="432048" cy="43204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Textfeld 177">
                  <a:extLst>
                    <a:ext uri="{FF2B5EF4-FFF2-40B4-BE49-F238E27FC236}">
                      <a16:creationId xmlns:a16="http://schemas.microsoft.com/office/drawing/2014/main" id="{5C222F33-0117-9DC3-589A-C719D1FBF1C7}"/>
                    </a:ext>
                  </a:extLst>
                </p:cNvPr>
                <p:cNvSpPr txBox="1"/>
                <p:nvPr/>
              </p:nvSpPr>
              <p:spPr>
                <a:xfrm>
                  <a:off x="4040692" y="5114452"/>
                  <a:ext cx="391454" cy="4839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 dirty="0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de-DE" i="1" baseline="-25000" dirty="0">
                            <a:latin typeface="Cambria Math" panose="02040503050406030204" pitchFamily="18" charset="0"/>
                          </a:rPr>
                          <m:t>5</m:t>
                        </m:r>
                      </m:oMath>
                    </m:oMathPara>
                  </a14:m>
                  <a:endParaRPr lang="de-DE" baseline="-25000" dirty="0"/>
                </a:p>
              </p:txBody>
            </p:sp>
          </mc:Choice>
          <mc:Fallback xmlns="">
            <p:sp>
              <p:nvSpPr>
                <p:cNvPr id="166" name="Textfeld 177">
                  <a:extLst>
                    <a:ext uri="{FF2B5EF4-FFF2-40B4-BE49-F238E27FC236}">
                      <a16:creationId xmlns:a16="http://schemas.microsoft.com/office/drawing/2014/main" id="{703DAEBB-14B0-CF02-D31E-83CB1F2C00C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40692" y="5114452"/>
                  <a:ext cx="391454" cy="483979"/>
                </a:xfrm>
                <a:prstGeom prst="rect">
                  <a:avLst/>
                </a:prstGeom>
                <a:blipFill>
                  <a:blip r:embed="rId21"/>
                  <a:stretch>
                    <a:fillRect r="-20833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Rechteck 28">
                <a:extLst>
                  <a:ext uri="{FF2B5EF4-FFF2-40B4-BE49-F238E27FC236}">
                    <a16:creationId xmlns:a16="http://schemas.microsoft.com/office/drawing/2014/main" id="{6508C112-A477-EA25-933E-AEB50D140E0C}"/>
                  </a:ext>
                </a:extLst>
              </p:cNvPr>
              <p:cNvSpPr/>
              <p:nvPr/>
            </p:nvSpPr>
            <p:spPr>
              <a:xfrm>
                <a:off x="399954" y="3308673"/>
                <a:ext cx="4137928" cy="475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de-DE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de-DE" i="1" dirty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   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de-DE" b="1" i="1" dirty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de-DE" b="1" i="1" dirty="0">
                              <a:latin typeface="Cambria Math" panose="02040503050406030204" pitchFamily="18" charset="0"/>
                            </a:rPr>
                            <m:t>𝒈</m:t>
                          </m:r>
                        </m:e>
                      </m:groupChr>
                      <m:r>
                        <a:rPr lang="de-DE" b="1" i="1" dirty="0">
                          <a:latin typeface="Cambria Math" panose="02040503050406030204" pitchFamily="18" charset="0"/>
                        </a:rPr>
                        <m:t>      </m:t>
                      </m:r>
                      <m:r>
                        <a:rPr lang="de-DE" b="1" i="1" dirty="0" smtClean="0">
                          <a:latin typeface="Cambria Math" panose="02040503050406030204" pitchFamily="18" charset="0"/>
                        </a:rPr>
                        <m:t>     </m:t>
                      </m:r>
                      <m:sSup>
                        <m:sSupPr>
                          <m:ctrlPr>
                            <a:rPr lang="de-DE" i="1" dirty="0" err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de-DE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</m:sup>
                      </m:sSup>
                      <m:r>
                        <a:rPr lang="de-DE" i="1" dirty="0">
                          <a:latin typeface="Cambria Math" panose="02040503050406030204" pitchFamily="18" charset="0"/>
                        </a:rPr>
                        <m:t>          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de-DE" i="1" dirty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de-DE" b="1" i="1" dirty="0">
                              <a:latin typeface="Cambria Math" panose="02040503050406030204" pitchFamily="18" charset="0"/>
                            </a:rPr>
                            <m:t>𝒇</m:t>
                          </m:r>
                        </m:e>
                      </m:groupChr>
                      <m:r>
                        <a:rPr lang="de-DE" i="1" dirty="0">
                          <a:latin typeface="Cambria Math" panose="02040503050406030204" pitchFamily="18" charset="0"/>
                        </a:rPr>
                        <m:t>       </m:t>
                      </m:r>
                      <m:r>
                        <a:rPr lang="de-DE" b="0" i="1" dirty="0" smtClean="0">
                          <a:latin typeface="Cambria Math" panose="02040503050406030204" pitchFamily="18" charset="0"/>
                        </a:rPr>
                        <m:t>    </m:t>
                      </m:r>
                      <m:sSup>
                        <m:sSupPr>
                          <m:ctrlPr>
                            <a:rPr lang="de-DE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de-DE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de-DE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80" name="Rechteck 28">
                <a:extLst>
                  <a:ext uri="{FF2B5EF4-FFF2-40B4-BE49-F238E27FC236}">
                    <a16:creationId xmlns:a16="http://schemas.microsoft.com/office/drawing/2014/main" id="{6508C112-A477-EA25-933E-AEB50D140E0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954" y="3308673"/>
                <a:ext cx="4137928" cy="475964"/>
              </a:xfrm>
              <a:prstGeom prst="rect">
                <a:avLst/>
              </a:prstGeom>
              <a:blipFill>
                <a:blip r:embed="rId22"/>
                <a:stretch>
                  <a:fillRect b="-35897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304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89F08-41BE-4815-EB6D-F82200014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Adaptation of mapping parameters (“weights”)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BD7A25-AAC4-8D87-40D0-1BFDB0B7CBA1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SoSe2024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9B7280-9596-3411-9755-20672CB04A8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4274C0-B076-00C6-B865-CD1D2599293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3E01A2B2-10AD-754B-9B4C-E5B6FED423D0}" type="slidenum">
              <a:rPr lang="de-DE" smtClean="0"/>
              <a:t>6</a:t>
            </a:fld>
            <a:endParaRPr lang="de-DE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13DBD3E4-5086-C05D-91E7-E9D9B7BE67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026" y="2048435"/>
            <a:ext cx="3794125" cy="240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8" name="Rectangle 5">
            <a:extLst>
              <a:ext uri="{FF2B5EF4-FFF2-40B4-BE49-F238E27FC236}">
                <a16:creationId xmlns:a16="http://schemas.microsoft.com/office/drawing/2014/main" id="{3F35DC75-6BCE-7DD1-8E4F-1FEAF3E907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888" y="2154798"/>
            <a:ext cx="5923416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33CC"/>
                </a:solidFill>
              </a:rPr>
              <a:t>6.4 </a:t>
            </a:r>
          </a:p>
          <a:p>
            <a:endParaRPr lang="en-GB" sz="2800" dirty="0">
              <a:solidFill>
                <a:srgbClr val="0033CC"/>
              </a:solidFill>
            </a:endParaRPr>
          </a:p>
          <a:p>
            <a:r>
              <a:rPr lang="en-GB" dirty="0">
                <a:solidFill>
                  <a:srgbClr val="0033CC"/>
                </a:solidFill>
              </a:rPr>
              <a:t>2.8                                                     0.9                                                   </a:t>
            </a:r>
          </a:p>
          <a:p>
            <a:r>
              <a:rPr lang="en-GB" sz="2800" dirty="0">
                <a:solidFill>
                  <a:srgbClr val="0033CC"/>
                </a:solidFill>
              </a:rPr>
              <a:t>                                                  </a:t>
            </a:r>
            <a:r>
              <a:rPr lang="en-GB" sz="2800" dirty="0">
                <a:solidFill>
                  <a:srgbClr val="FF0000"/>
                </a:solidFill>
              </a:rPr>
              <a:t>1</a:t>
            </a:r>
            <a:r>
              <a:rPr lang="en-GB" sz="2800" dirty="0">
                <a:solidFill>
                  <a:srgbClr val="0033CC"/>
                </a:solidFill>
              </a:rPr>
              <a:t>  </a:t>
            </a:r>
          </a:p>
          <a:p>
            <a:r>
              <a:rPr lang="en-GB" dirty="0">
                <a:solidFill>
                  <a:srgbClr val="0033CC"/>
                </a:solidFill>
              </a:rPr>
              <a:t>1.7                                          </a:t>
            </a:r>
            <a:r>
              <a:rPr lang="en-GB" i="1" dirty="0" err="1">
                <a:solidFill>
                  <a:srgbClr val="0033CC"/>
                </a:solidFill>
              </a:rPr>
              <a:t>Fehler</a:t>
            </a:r>
            <a:r>
              <a:rPr lang="en-GB" i="1" dirty="0">
                <a:solidFill>
                  <a:srgbClr val="0033CC"/>
                </a:solidFill>
              </a:rPr>
              <a:t> </a:t>
            </a:r>
            <a:r>
              <a:rPr lang="en-GB" dirty="0">
                <a:solidFill>
                  <a:srgbClr val="0033CC"/>
                </a:solidFill>
              </a:rPr>
              <a:t>-0.1</a:t>
            </a:r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9" name="Picture 4" descr="File:Hammer.gif">
            <a:extLst>
              <a:ext uri="{FF2B5EF4-FFF2-40B4-BE49-F238E27FC236}">
                <a16:creationId xmlns:a16="http://schemas.microsoft.com/office/drawing/2014/main" id="{67E4E40D-3D99-F62E-EF85-479B53B89D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76002">
            <a:off x="4933901" y="2840598"/>
            <a:ext cx="823912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File:Hammer.gif">
            <a:extLst>
              <a:ext uri="{FF2B5EF4-FFF2-40B4-BE49-F238E27FC236}">
                <a16:creationId xmlns:a16="http://schemas.microsoft.com/office/drawing/2014/main" id="{F7067BC7-64E6-D684-879B-5720471C7F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76002" flipH="1" flipV="1">
            <a:off x="6454726" y="2524685"/>
            <a:ext cx="70485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">
            <a:extLst>
              <a:ext uri="{FF2B5EF4-FFF2-40B4-BE49-F238E27FC236}">
                <a16:creationId xmlns:a16="http://schemas.microsoft.com/office/drawing/2014/main" id="{6B1A8686-A857-213D-1911-6C7A03FB51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7" y="1563638"/>
            <a:ext cx="274002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endParaRPr lang="en-GB" sz="2400" i="1" dirty="0"/>
          </a:p>
          <a:p>
            <a:r>
              <a:rPr lang="en-GB" sz="2400" b="1" i="1" dirty="0"/>
              <a:t>Fields               class</a:t>
            </a:r>
          </a:p>
          <a:p>
            <a:r>
              <a:rPr lang="en-GB" sz="2400" dirty="0"/>
              <a:t>1.4  2.7   1.9         0</a:t>
            </a:r>
          </a:p>
          <a:p>
            <a:r>
              <a:rPr lang="en-GB" sz="2400" dirty="0"/>
              <a:t>3.8  3.4   3.2         0</a:t>
            </a:r>
          </a:p>
          <a:p>
            <a:r>
              <a:rPr lang="en-GB" sz="2400" dirty="0">
                <a:solidFill>
                  <a:schemeClr val="accent2"/>
                </a:solidFill>
              </a:rPr>
              <a:t>6.4  2.8   1.7         </a:t>
            </a:r>
            <a:r>
              <a:rPr lang="en-GB" sz="2400" dirty="0">
                <a:solidFill>
                  <a:srgbClr val="FF0000"/>
                </a:solidFill>
              </a:rPr>
              <a:t>1</a:t>
            </a:r>
          </a:p>
          <a:p>
            <a:r>
              <a:rPr lang="en-GB" sz="2400" dirty="0"/>
              <a:t>4.1  0.1   0.2         0</a:t>
            </a:r>
          </a:p>
          <a:p>
            <a:r>
              <a:rPr lang="en-GB" sz="2400" dirty="0" err="1"/>
              <a:t>etc</a:t>
            </a:r>
            <a:r>
              <a:rPr lang="en-GB" sz="2400" dirty="0"/>
              <a:t> …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108D0758-2FF1-6EE4-55A1-2770F8744BEC}"/>
              </a:ext>
            </a:extLst>
          </p:cNvPr>
          <p:cNvSpPr/>
          <p:nvPr/>
        </p:nvSpPr>
        <p:spPr>
          <a:xfrm>
            <a:off x="251075" y="3019375"/>
            <a:ext cx="2747962" cy="44132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179AFF1-34D8-3B0E-67F0-E07DA6007D8D}"/>
              </a:ext>
            </a:extLst>
          </p:cNvPr>
          <p:cNvSpPr txBox="1"/>
          <p:nvPr/>
        </p:nvSpPr>
        <p:spPr>
          <a:xfrm>
            <a:off x="7299784" y="2514898"/>
            <a:ext cx="7049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0033CC"/>
                </a:solidFill>
              </a:rPr>
              <a:t>0.9 </a:t>
            </a:r>
            <a:endParaRPr lang="en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FE54BCA-3A5D-C9E8-2C84-BED5F03317BC}"/>
                  </a:ext>
                </a:extLst>
              </p:cNvPr>
              <p:cNvSpPr txBox="1"/>
              <p:nvPr/>
            </p:nvSpPr>
            <p:spPr>
              <a:xfrm>
                <a:off x="395537" y="4366393"/>
                <a:ext cx="490817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de-DE" dirty="0"/>
                  <a:t>Simple </a:t>
                </a:r>
                <a:r>
                  <a:rPr lang="de-DE" dirty="0" err="1"/>
                  <a:t>case</a:t>
                </a:r>
                <a:r>
                  <a:rPr lang="de-DE" dirty="0"/>
                  <a:t> </a:t>
                </a:r>
                <a14:m>
                  <m:oMath xmlns:m="http://schemas.openxmlformats.org/officeDocument/2006/math">
                    <m:r>
                      <a:rPr lang="de-DE" i="1" smtClean="0">
                        <a:latin typeface="Cambria Math" panose="02040503050406030204" pitchFamily="18" charset="0"/>
                      </a:rPr>
                      <m:t>𝑜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de-DE" dirty="0"/>
                  <a:t> </a:t>
                </a:r>
                <a14:m>
                  <m:oMath xmlns:m="http://schemas.openxmlformats.org/officeDocument/2006/math">
                    <m:r>
                      <a:rPr lang="de-DE" i="1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de-DE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FE54BCA-3A5D-C9E8-2C84-BED5F03317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7" y="4366393"/>
                <a:ext cx="4908176" cy="369332"/>
              </a:xfrm>
              <a:prstGeom prst="rect">
                <a:avLst/>
              </a:prstGeom>
              <a:blipFill>
                <a:blip r:embed="rId4"/>
                <a:stretch>
                  <a:fillRect l="-1292" t="-6667" b="-26667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89084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524BA-91A0-0F09-61C2-6CE52C98B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Delta Learning Rule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EC4237-AF96-2D88-A7DC-54129416F9D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98325E-0038-6FE3-49A0-CEE7DDF59E95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SoSe2024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95F8B2-E623-48FC-24CA-B3CD4FA7AB7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5441B8-0319-72D7-0D07-AA7405EC6F08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3E01A2B2-10AD-754B-9B4C-E5B6FED423D0}" type="slidenum">
              <a:rPr lang="de-DE" smtClean="0"/>
              <a:t>7</a:t>
            </a:fld>
            <a:endParaRPr lang="de-D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DDF6CA-5ABE-6E0D-C32E-84E224A45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366" y="1759111"/>
            <a:ext cx="4648705" cy="299797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FFD01D7-6D2B-E2A5-F668-278E47BF9C53}"/>
              </a:ext>
            </a:extLst>
          </p:cNvPr>
          <p:cNvSpPr/>
          <p:nvPr/>
        </p:nvSpPr>
        <p:spPr>
          <a:xfrm>
            <a:off x="4604817" y="106895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>
                <a:solidFill>
                  <a:srgbClr val="190CFF"/>
                </a:solidFill>
              </a:rPr>
              <a:t>D. Hebb: The organization of behavior. A neuropsychological theory. Erlbaum Books, Mahwah, N.J., </a:t>
            </a:r>
            <a:r>
              <a:rPr lang="en-US" sz="1200" b="1" dirty="0">
                <a:solidFill>
                  <a:srgbClr val="FF0000"/>
                </a:solidFill>
              </a:rPr>
              <a:t>1949</a:t>
            </a:r>
          </a:p>
        </p:txBody>
      </p:sp>
    </p:spTree>
    <p:extLst>
      <p:ext uri="{BB962C8B-B14F-4D97-AF65-F5344CB8AC3E}">
        <p14:creationId xmlns:p14="http://schemas.microsoft.com/office/powerpoint/2010/main" val="2835556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6DC5A-776A-089F-1C51-4BBC894DC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Justification of Delta Rule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84501F-844F-A167-2E66-1462F62F12F6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SoSe2024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96F2FA-DF00-CD4F-397C-EB468D8E669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BBD077-6D80-E42F-99C8-429827651E51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3E01A2B2-10AD-754B-9B4C-E5B6FED423D0}" type="slidenum">
              <a:rPr lang="de-DE" smtClean="0"/>
              <a:t>8</a:t>
            </a:fld>
            <a:endParaRPr lang="de-D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8C8CCA4-3646-0EF4-F2DC-B7E9356DAD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799" y="1833087"/>
            <a:ext cx="3972410" cy="277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451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1E5F81-EB7D-BA1A-45CE-50E05AA5A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Gradient Descent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DC39FA-B066-5584-F398-D7D707CD2232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SoSe2024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46D7FC-142E-5EBB-3727-D0AEE99E035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98AF38-5B0B-768F-CDC3-9DF3E288A02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3E01A2B2-10AD-754B-9B4C-E5B6FED423D0}" type="slidenum">
              <a:rPr lang="de-DE" smtClean="0"/>
              <a:t>9</a:t>
            </a:fld>
            <a:endParaRPr lang="de-D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1CFF60-3A04-B13F-9DEB-BF70637A3C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767661"/>
            <a:ext cx="4860559" cy="29205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19E4D08-E608-D95E-8241-FB92C1545A23}"/>
                  </a:ext>
                </a:extLst>
              </p:cNvPr>
              <p:cNvSpPr txBox="1"/>
              <p:nvPr/>
            </p:nvSpPr>
            <p:spPr>
              <a:xfrm>
                <a:off x="2281238" y="195486"/>
                <a:ext cx="4581524" cy="7645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altLang="x-none" b="0" i="1" smtClean="0">
                          <a:latin typeface="Cambria Math" panose="02040503050406030204" pitchFamily="18" charset="0"/>
                          <a:sym typeface="Symbol" charset="2"/>
                        </a:rPr>
                        <m:t>𝐸</m:t>
                      </m:r>
                      <m:d>
                        <m:dPr>
                          <m:begChr m:val="["/>
                          <m:endChr m:val="]"/>
                          <m:ctrlPr>
                            <a:rPr lang="de-DE" altLang="x-none" b="0" i="1" smtClean="0">
                              <a:latin typeface="Cambria Math" panose="02040503050406030204" pitchFamily="18" charset="0"/>
                              <a:sym typeface="Symbol" charset="2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de-DE" altLang="x-none" b="0" i="1" smtClean="0">
                                  <a:latin typeface="Cambria Math" panose="02040503050406030204" pitchFamily="18" charset="0"/>
                                  <a:sym typeface="Symbol" charset="2"/>
                                </a:rPr>
                              </m:ctrlPr>
                            </m:accPr>
                            <m:e>
                              <m:r>
                                <a:rPr lang="de-DE" altLang="x-none" b="0" i="1" smtClean="0">
                                  <a:latin typeface="Cambria Math" panose="02040503050406030204" pitchFamily="18" charset="0"/>
                                  <a:sym typeface="Symbol" charset="2"/>
                                </a:rPr>
                                <m:t>𝑤</m:t>
                              </m:r>
                            </m:e>
                          </m:acc>
                        </m:e>
                      </m:d>
                      <m:r>
                        <a:rPr lang="de-DE" altLang="x-non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charset="2"/>
                        </a:rPr>
                        <m:t>=</m:t>
                      </m:r>
                      <m:f>
                        <m:fPr>
                          <m:ctrlPr>
                            <a:rPr lang="de-DE" altLang="x-non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Symbol" charset="2"/>
                            </a:rPr>
                          </m:ctrlPr>
                        </m:fPr>
                        <m:num>
                          <m:r>
                            <a:rPr lang="de-DE" altLang="x-non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Symbol" charset="2"/>
                            </a:rPr>
                            <m:t>1</m:t>
                          </m:r>
                        </m:num>
                        <m:den>
                          <m:r>
                            <a:rPr lang="de-DE" altLang="x-non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Symbol" charset="2"/>
                            </a:rPr>
                            <m:t>2</m:t>
                          </m:r>
                        </m:den>
                      </m:f>
                      <m:nary>
                        <m:naryPr>
                          <m:chr m:val="∑"/>
                          <m:supHide m:val="on"/>
                          <m:ctrlPr>
                            <a:rPr lang="de-DE" altLang="x-non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Symbol" charset="2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de-DE" altLang="x-non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Symbol" charset="2"/>
                            </a:rPr>
                            <m:t>𝑑</m:t>
                          </m:r>
                          <m:r>
                            <a:rPr lang="de-DE" altLang="x-non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Symbol" charset="2"/>
                            </a:rPr>
                            <m:t>∈</m:t>
                          </m:r>
                          <m:r>
                            <a:rPr lang="de-DE" altLang="x-non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Symbol" charset="2"/>
                            </a:rPr>
                            <m:t>𝐷</m:t>
                          </m:r>
                        </m:sub>
                        <m:sup/>
                        <m:e>
                          <m:sSup>
                            <m:sSupPr>
                              <m:ctrlPr>
                                <a:rPr lang="de-DE" altLang="x-none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Symbol" charset="2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de-DE" altLang="x-none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Symbol" charset="2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de-DE" altLang="x-none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Symbol" charset="2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altLang="x-none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Symbol" charset="2"/>
                                        </a:rPr>
                                        <m:t>𝑡</m:t>
                                      </m:r>
                                    </m:e>
                                    <m:sub>
                                      <m:r>
                                        <a:rPr lang="de-DE" altLang="x-none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Symbol" charset="2"/>
                                        </a:rPr>
                                        <m:t>𝑑</m:t>
                                      </m:r>
                                    </m:sub>
                                  </m:sSub>
                                  <m:r>
                                    <a:rPr lang="de-DE" altLang="x-none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Symbol" charset="2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de-DE" altLang="x-none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Symbol" charset="2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altLang="x-none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Symbol" charset="2"/>
                                        </a:rPr>
                                        <m:t>𝑜</m:t>
                                      </m:r>
                                    </m:e>
                                    <m:sub>
                                      <m:r>
                                        <a:rPr lang="de-DE" altLang="x-none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sym typeface="Symbol" charset="2"/>
                                        </a:rPr>
                                        <m:t>𝑑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de-DE" altLang="x-none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Symbol" charset="2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de-DE" altLang="x-none" dirty="0">
                  <a:sym typeface="Symbol" charset="2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19E4D08-E608-D95E-8241-FB92C1545A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1238" y="195486"/>
                <a:ext cx="4581524" cy="764505"/>
              </a:xfrm>
              <a:prstGeom prst="rect">
                <a:avLst/>
              </a:prstGeom>
              <a:blipFill>
                <a:blip r:embed="rId3"/>
                <a:stretch>
                  <a:fillRect t="-122951" b="-170492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19491654"/>
      </p:ext>
    </p:extLst>
  </p:cSld>
  <p:clrMapOvr>
    <a:masterClrMapping/>
  </p:clrMapOvr>
</p:sld>
</file>

<file path=ppt/theme/theme1.xml><?xml version="1.0" encoding="utf-8"?>
<a:theme xmlns:a="http://schemas.openxmlformats.org/drawingml/2006/main" name="Folienmaster">
  <a:themeElements>
    <a:clrScheme name="Benutzerdefiniert 1">
      <a:dk1>
        <a:srgbClr val="3B515B"/>
      </a:dk1>
      <a:lt1>
        <a:srgbClr val="FFFFFF"/>
      </a:lt1>
      <a:dk2>
        <a:srgbClr val="000000"/>
      </a:dk2>
      <a:lt2>
        <a:srgbClr val="B6BFC3"/>
      </a:lt2>
      <a:accent1>
        <a:srgbClr val="E2001A"/>
      </a:accent1>
      <a:accent2>
        <a:srgbClr val="0271BB"/>
      </a:accent2>
      <a:accent3>
        <a:srgbClr val="3B515B"/>
      </a:accent3>
      <a:accent4>
        <a:srgbClr val="F07F8C"/>
      </a:accent4>
      <a:accent5>
        <a:srgbClr val="80B8DD"/>
      </a:accent5>
      <a:accent6>
        <a:srgbClr val="9DA8AD"/>
      </a:accent6>
      <a:hlink>
        <a:srgbClr val="0271BB"/>
      </a:hlink>
      <a:folHlink>
        <a:srgbClr val="80B8DD"/>
      </a:folHlink>
    </a:clrScheme>
    <a:fontScheme name="Office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>
    <a:spDef>
      <a:spPr bwMode="auto">
        <a:prstGeom prst="rect">
          <a:avLst/>
        </a:prstGeom>
        <a:solidFill>
          <a:schemeClr val="bg2"/>
        </a:solidFill>
        <a:ln>
          <a:noFill/>
        </a:ln>
      </a:spPr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prstGeom prst="rect">
          <a:avLst/>
        </a:prstGeom>
        <a:ln w="38100" cmpd="sng">
          <a:solidFill>
            <a:schemeClr val="bg2"/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>
    <a:spDef>
      <a:spPr bwMode="auto"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1865</TotalTime>
  <Words>642</Words>
  <Application>Microsoft Macintosh PowerPoint</Application>
  <DocSecurity>0</DocSecurity>
  <PresentationFormat>On-screen Show (16:9)</PresentationFormat>
  <Paragraphs>145</Paragraphs>
  <Slides>18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TheSans UHH Bold Caps</vt:lpstr>
      <vt:lpstr>Cambria Math</vt:lpstr>
      <vt:lpstr>Calibri</vt:lpstr>
      <vt:lpstr>Wingdings</vt:lpstr>
      <vt:lpstr>Symbol</vt:lpstr>
      <vt:lpstr>TheSans UHH Regular</vt:lpstr>
      <vt:lpstr>TheSans UHH</vt:lpstr>
      <vt:lpstr>TheSans UHH Bold Caps</vt:lpstr>
      <vt:lpstr>Arial</vt:lpstr>
      <vt:lpstr>Myriad Pro</vt:lpstr>
      <vt:lpstr>Folienmaster</vt:lpstr>
      <vt:lpstr>Backpropagation</vt:lpstr>
      <vt:lpstr>Vision Transformers: How to Train?</vt:lpstr>
      <vt:lpstr>Perceptron</vt:lpstr>
      <vt:lpstr>Examples for Activation Functions</vt:lpstr>
      <vt:lpstr>PowerPoint Presentation</vt:lpstr>
      <vt:lpstr>Adaptation of mapping parameters (“weights”)</vt:lpstr>
      <vt:lpstr>Delta Learning Rule</vt:lpstr>
      <vt:lpstr>Justification of Delta Rule</vt:lpstr>
      <vt:lpstr>Gradient Descent</vt:lpstr>
      <vt:lpstr>Gradient</vt:lpstr>
      <vt:lpstr>Gradient Descent (cntd.)</vt:lpstr>
      <vt:lpstr>ReLU: Rectified Linear Unit</vt:lpstr>
      <vt:lpstr>Learning Parameters (“Hyper parameters”)</vt:lpstr>
      <vt:lpstr>Autoencoder</vt:lpstr>
      <vt:lpstr>PowerPoint Presentation</vt:lpstr>
      <vt:lpstr>ViLBERT (Vision and Language BERT) </vt:lpstr>
      <vt:lpstr>Model</vt:lpstr>
      <vt:lpstr>Method: Contrastive Pre-training </vt:lpstr>
    </vt:vector>
  </TitlesOfParts>
  <Manager/>
  <Company>Universität Hamburg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Autorenname</dc:creator>
  <cp:keywords/>
  <dc:description/>
  <cp:lastModifiedBy>Ralf Möller</cp:lastModifiedBy>
  <cp:revision>496</cp:revision>
  <dcterms:created xsi:type="dcterms:W3CDTF">2017-11-14T09:58:03Z</dcterms:created>
  <dcterms:modified xsi:type="dcterms:W3CDTF">2024-06-25T07:50:21Z</dcterms:modified>
  <cp:category/>
  <dc:identifier/>
  <cp:contentStatus/>
  <dc:language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prache">
    <vt:lpwstr>Deutsch</vt:lpwstr>
  </property>
</Properties>
</file>