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60" r:id="rId1"/>
  </p:sldMasterIdLst>
  <p:notesMasterIdLst>
    <p:notesMasterId r:id="rId153"/>
  </p:notesMasterIdLst>
  <p:handoutMasterIdLst>
    <p:handoutMasterId r:id="rId154"/>
  </p:handoutMasterIdLst>
  <p:sldIdLst>
    <p:sldId id="329" r:id="rId2"/>
    <p:sldId id="3999" r:id="rId3"/>
    <p:sldId id="3998" r:id="rId4"/>
    <p:sldId id="4238" r:id="rId5"/>
    <p:sldId id="4239" r:id="rId6"/>
    <p:sldId id="4240" r:id="rId7"/>
    <p:sldId id="4241" r:id="rId8"/>
    <p:sldId id="4242" r:id="rId9"/>
    <p:sldId id="4243" r:id="rId10"/>
    <p:sldId id="4244" r:id="rId11"/>
    <p:sldId id="4245" r:id="rId12"/>
    <p:sldId id="4246" r:id="rId13"/>
    <p:sldId id="4075" r:id="rId14"/>
    <p:sldId id="4076" r:id="rId15"/>
    <p:sldId id="4247" r:id="rId16"/>
    <p:sldId id="4248" r:id="rId17"/>
    <p:sldId id="4249" r:id="rId18"/>
    <p:sldId id="4082" r:id="rId19"/>
    <p:sldId id="4078" r:id="rId20"/>
    <p:sldId id="4079" r:id="rId21"/>
    <p:sldId id="4080" r:id="rId22"/>
    <p:sldId id="4081" r:id="rId23"/>
    <p:sldId id="4083" r:id="rId24"/>
    <p:sldId id="4084" r:id="rId25"/>
    <p:sldId id="4085" r:id="rId26"/>
    <p:sldId id="4086" r:id="rId27"/>
    <p:sldId id="4087" r:id="rId28"/>
    <p:sldId id="4088" r:id="rId29"/>
    <p:sldId id="4089" r:id="rId30"/>
    <p:sldId id="4090" r:id="rId31"/>
    <p:sldId id="4091" r:id="rId32"/>
    <p:sldId id="4092" r:id="rId33"/>
    <p:sldId id="4094" r:id="rId34"/>
    <p:sldId id="4095" r:id="rId35"/>
    <p:sldId id="4096" r:id="rId36"/>
    <p:sldId id="4250" r:id="rId37"/>
    <p:sldId id="4098" r:id="rId38"/>
    <p:sldId id="4099" r:id="rId39"/>
    <p:sldId id="4100" r:id="rId40"/>
    <p:sldId id="4101" r:id="rId41"/>
    <p:sldId id="4103" r:id="rId42"/>
    <p:sldId id="4104" r:id="rId43"/>
    <p:sldId id="4105" r:id="rId44"/>
    <p:sldId id="4106" r:id="rId45"/>
    <p:sldId id="4107" r:id="rId46"/>
    <p:sldId id="4108" r:id="rId47"/>
    <p:sldId id="4109" r:id="rId48"/>
    <p:sldId id="4110" r:id="rId49"/>
    <p:sldId id="4111" r:id="rId50"/>
    <p:sldId id="4112" r:id="rId51"/>
    <p:sldId id="4121" r:id="rId52"/>
    <p:sldId id="4122" r:id="rId53"/>
    <p:sldId id="4123" r:id="rId54"/>
    <p:sldId id="4124" r:id="rId55"/>
    <p:sldId id="4125" r:id="rId56"/>
    <p:sldId id="4126" r:id="rId57"/>
    <p:sldId id="4127" r:id="rId58"/>
    <p:sldId id="4128" r:id="rId59"/>
    <p:sldId id="4129" r:id="rId60"/>
    <p:sldId id="4130" r:id="rId61"/>
    <p:sldId id="4131" r:id="rId62"/>
    <p:sldId id="4132" r:id="rId63"/>
    <p:sldId id="4133" r:id="rId64"/>
    <p:sldId id="4134" r:id="rId65"/>
    <p:sldId id="4135" r:id="rId66"/>
    <p:sldId id="4136" r:id="rId67"/>
    <p:sldId id="4137" r:id="rId68"/>
    <p:sldId id="4138" r:id="rId69"/>
    <p:sldId id="4139" r:id="rId70"/>
    <p:sldId id="4140" r:id="rId71"/>
    <p:sldId id="4141" r:id="rId72"/>
    <p:sldId id="4142" r:id="rId73"/>
    <p:sldId id="4144" r:id="rId74"/>
    <p:sldId id="4145" r:id="rId75"/>
    <p:sldId id="4146" r:id="rId76"/>
    <p:sldId id="4147" r:id="rId77"/>
    <p:sldId id="4148" r:id="rId78"/>
    <p:sldId id="4149" r:id="rId79"/>
    <p:sldId id="4150" r:id="rId80"/>
    <p:sldId id="4151" r:id="rId81"/>
    <p:sldId id="4152" r:id="rId82"/>
    <p:sldId id="4153" r:id="rId83"/>
    <p:sldId id="4154" r:id="rId84"/>
    <p:sldId id="4155" r:id="rId85"/>
    <p:sldId id="4156" r:id="rId86"/>
    <p:sldId id="4157" r:id="rId87"/>
    <p:sldId id="4158" r:id="rId88"/>
    <p:sldId id="4159" r:id="rId89"/>
    <p:sldId id="4160" r:id="rId90"/>
    <p:sldId id="4161" r:id="rId91"/>
    <p:sldId id="4162" r:id="rId92"/>
    <p:sldId id="4163" r:id="rId93"/>
    <p:sldId id="4164" r:id="rId94"/>
    <p:sldId id="4165" r:id="rId95"/>
    <p:sldId id="4166" r:id="rId96"/>
    <p:sldId id="4167" r:id="rId97"/>
    <p:sldId id="4168" r:id="rId98"/>
    <p:sldId id="4169" r:id="rId99"/>
    <p:sldId id="4170" r:id="rId100"/>
    <p:sldId id="4171" r:id="rId101"/>
    <p:sldId id="4172" r:id="rId102"/>
    <p:sldId id="4173" r:id="rId103"/>
    <p:sldId id="4174" r:id="rId104"/>
    <p:sldId id="4175" r:id="rId105"/>
    <p:sldId id="4176" r:id="rId106"/>
    <p:sldId id="4177" r:id="rId107"/>
    <p:sldId id="4178" r:id="rId108"/>
    <p:sldId id="4179" r:id="rId109"/>
    <p:sldId id="4180" r:id="rId110"/>
    <p:sldId id="4181" r:id="rId111"/>
    <p:sldId id="4182" r:id="rId112"/>
    <p:sldId id="4183" r:id="rId113"/>
    <p:sldId id="4184" r:id="rId114"/>
    <p:sldId id="4185" r:id="rId115"/>
    <p:sldId id="4186" r:id="rId116"/>
    <p:sldId id="4187" r:id="rId117"/>
    <p:sldId id="4188" r:id="rId118"/>
    <p:sldId id="4190" r:id="rId119"/>
    <p:sldId id="4225" r:id="rId120"/>
    <p:sldId id="4192" r:id="rId121"/>
    <p:sldId id="4193" r:id="rId122"/>
    <p:sldId id="4194" r:id="rId123"/>
    <p:sldId id="4195" r:id="rId124"/>
    <p:sldId id="4226" r:id="rId125"/>
    <p:sldId id="4227" r:id="rId126"/>
    <p:sldId id="4228" r:id="rId127"/>
    <p:sldId id="4229" r:id="rId128"/>
    <p:sldId id="4230" r:id="rId129"/>
    <p:sldId id="4231" r:id="rId130"/>
    <p:sldId id="4202" r:id="rId131"/>
    <p:sldId id="4203" r:id="rId132"/>
    <p:sldId id="4204" r:id="rId133"/>
    <p:sldId id="4205" r:id="rId134"/>
    <p:sldId id="4232" r:id="rId135"/>
    <p:sldId id="4233" r:id="rId136"/>
    <p:sldId id="4234" r:id="rId137"/>
    <p:sldId id="4210" r:id="rId138"/>
    <p:sldId id="4211" r:id="rId139"/>
    <p:sldId id="4212" r:id="rId140"/>
    <p:sldId id="4235" r:id="rId141"/>
    <p:sldId id="4236" r:id="rId142"/>
    <p:sldId id="4213" r:id="rId143"/>
    <p:sldId id="4214" r:id="rId144"/>
    <p:sldId id="4215" r:id="rId145"/>
    <p:sldId id="4216" r:id="rId146"/>
    <p:sldId id="4217" r:id="rId147"/>
    <p:sldId id="4218" r:id="rId148"/>
    <p:sldId id="4219" r:id="rId149"/>
    <p:sldId id="4220" r:id="rId150"/>
    <p:sldId id="4221" r:id="rId151"/>
    <p:sldId id="4224" r:id="rId152"/>
  </p:sldIdLst>
  <p:sldSz cx="9144000" cy="5143500" type="screen16x9"/>
  <p:notesSz cx="6858000" cy="9144000"/>
  <p:embeddedFontLst>
    <p:embeddedFont>
      <p:font typeface="ＭＳ Ｐゴシック" panose="020B0600070205080204" pitchFamily="34" charset="-128"/>
      <p:regular r:id="rId155"/>
    </p:embeddedFont>
    <p:embeddedFont>
      <p:font typeface="宋体" panose="02010600030101010101" pitchFamily="2" charset="-122"/>
      <p:regular r:id="rId156"/>
    </p:embeddedFont>
    <p:embeddedFont>
      <p:font typeface="Calibri" panose="020F0502020204030204" pitchFamily="34" charset="0"/>
      <p:regular r:id="rId157"/>
      <p:bold r:id="rId158"/>
      <p:italic r:id="rId159"/>
      <p:boldItalic r:id="rId160"/>
    </p:embeddedFont>
    <p:embeddedFont>
      <p:font typeface="Helvetica" panose="020B0604020202020204" pitchFamily="34" charset="0"/>
      <p:regular r:id="rId161"/>
      <p:bold r:id="rId162"/>
      <p:italic r:id="rId163"/>
      <p:boldItalic r:id="rId164"/>
    </p:embeddedFont>
    <p:embeddedFont>
      <p:font typeface="TheSans UHH" panose="020B0502050302020203" pitchFamily="34" charset="0"/>
      <p:regular r:id="rId165"/>
      <p:bold r:id="rId166"/>
      <p:italic r:id="rId167"/>
      <p:boldItalic r:id="rId168"/>
    </p:embeddedFont>
    <p:embeddedFont>
      <p:font typeface="TheSans Uhh Bold Caps" panose="020B0702050302020203" pitchFamily="34" charset="0"/>
      <p:bold r:id="rId169"/>
    </p:embeddedFont>
    <p:embeddedFont>
      <p:font typeface="TheSans Uhh Bold Caps" panose="020B0702050302020203" pitchFamily="34" charset="0"/>
      <p:bold r:id="rId169"/>
    </p:embeddedFont>
    <p:embeddedFont>
      <p:font typeface="TheSans UHH Regular" panose="020B0502050302020203" pitchFamily="34" charset="0"/>
      <p:regular r:id="rId170"/>
      <p:bold r:id="rId171"/>
      <p:italic r:id="rId172"/>
      <p:boldItalic r:id="rId173"/>
    </p:embeddedFont>
    <p:embeddedFont>
      <p:font typeface="Trebuchet MS" panose="020B0603020202020204" pitchFamily="34" charset="0"/>
      <p:regular r:id="rId174"/>
      <p:bold r:id="rId175"/>
      <p:italic r:id="rId176"/>
      <p:boldItalic r:id="rId177"/>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tte fügen Sie einen Abschnittsnamen ein" id="{08ADE9BD-D0E4-4A4C-8370-21ACDE2D7AF2}">
          <p14:sldIdLst>
            <p14:sldId id="329"/>
            <p14:sldId id="3999"/>
            <p14:sldId id="3998"/>
            <p14:sldId id="4238"/>
            <p14:sldId id="4239"/>
            <p14:sldId id="4240"/>
            <p14:sldId id="4241"/>
            <p14:sldId id="4242"/>
            <p14:sldId id="4243"/>
            <p14:sldId id="4244"/>
            <p14:sldId id="4245"/>
            <p14:sldId id="4246"/>
            <p14:sldId id="4075"/>
            <p14:sldId id="4076"/>
            <p14:sldId id="4247"/>
            <p14:sldId id="4248"/>
            <p14:sldId id="4249"/>
            <p14:sldId id="4082"/>
            <p14:sldId id="4078"/>
            <p14:sldId id="4079"/>
            <p14:sldId id="4080"/>
            <p14:sldId id="4081"/>
            <p14:sldId id="4083"/>
            <p14:sldId id="4084"/>
            <p14:sldId id="4085"/>
            <p14:sldId id="4086"/>
            <p14:sldId id="4087"/>
            <p14:sldId id="4088"/>
            <p14:sldId id="4089"/>
            <p14:sldId id="4090"/>
            <p14:sldId id="4091"/>
            <p14:sldId id="4092"/>
            <p14:sldId id="4094"/>
            <p14:sldId id="4095"/>
            <p14:sldId id="4096"/>
            <p14:sldId id="4250"/>
            <p14:sldId id="4098"/>
            <p14:sldId id="4099"/>
            <p14:sldId id="4100"/>
            <p14:sldId id="4101"/>
            <p14:sldId id="4103"/>
            <p14:sldId id="4104"/>
            <p14:sldId id="4105"/>
            <p14:sldId id="4106"/>
            <p14:sldId id="4107"/>
            <p14:sldId id="4108"/>
            <p14:sldId id="4109"/>
            <p14:sldId id="4110"/>
            <p14:sldId id="4111"/>
            <p14:sldId id="4112"/>
            <p14:sldId id="4121"/>
            <p14:sldId id="4122"/>
            <p14:sldId id="4123"/>
            <p14:sldId id="4124"/>
            <p14:sldId id="4125"/>
            <p14:sldId id="4126"/>
            <p14:sldId id="4127"/>
            <p14:sldId id="4128"/>
            <p14:sldId id="4129"/>
            <p14:sldId id="4130"/>
            <p14:sldId id="4131"/>
            <p14:sldId id="4132"/>
            <p14:sldId id="4133"/>
            <p14:sldId id="4134"/>
            <p14:sldId id="4135"/>
            <p14:sldId id="4136"/>
            <p14:sldId id="4137"/>
            <p14:sldId id="4138"/>
            <p14:sldId id="4139"/>
            <p14:sldId id="4140"/>
            <p14:sldId id="4141"/>
            <p14:sldId id="4142"/>
            <p14:sldId id="4144"/>
            <p14:sldId id="4145"/>
            <p14:sldId id="4146"/>
            <p14:sldId id="4147"/>
            <p14:sldId id="4148"/>
            <p14:sldId id="4149"/>
            <p14:sldId id="4150"/>
            <p14:sldId id="4151"/>
            <p14:sldId id="4152"/>
            <p14:sldId id="4153"/>
            <p14:sldId id="4154"/>
            <p14:sldId id="4155"/>
            <p14:sldId id="4156"/>
            <p14:sldId id="4157"/>
            <p14:sldId id="4158"/>
            <p14:sldId id="4159"/>
            <p14:sldId id="4160"/>
            <p14:sldId id="4161"/>
            <p14:sldId id="4162"/>
            <p14:sldId id="4163"/>
            <p14:sldId id="4164"/>
            <p14:sldId id="4165"/>
            <p14:sldId id="4166"/>
            <p14:sldId id="4167"/>
            <p14:sldId id="4168"/>
            <p14:sldId id="4169"/>
            <p14:sldId id="4170"/>
            <p14:sldId id="4171"/>
            <p14:sldId id="4172"/>
            <p14:sldId id="4173"/>
            <p14:sldId id="4174"/>
            <p14:sldId id="4175"/>
            <p14:sldId id="4176"/>
            <p14:sldId id="4177"/>
            <p14:sldId id="4178"/>
            <p14:sldId id="4179"/>
            <p14:sldId id="4180"/>
            <p14:sldId id="4181"/>
            <p14:sldId id="4182"/>
            <p14:sldId id="4183"/>
            <p14:sldId id="4184"/>
            <p14:sldId id="4185"/>
            <p14:sldId id="4186"/>
            <p14:sldId id="4187"/>
            <p14:sldId id="4188"/>
            <p14:sldId id="4190"/>
            <p14:sldId id="4225"/>
            <p14:sldId id="4192"/>
            <p14:sldId id="4193"/>
            <p14:sldId id="4194"/>
            <p14:sldId id="4195"/>
            <p14:sldId id="4226"/>
            <p14:sldId id="4227"/>
            <p14:sldId id="4228"/>
            <p14:sldId id="4229"/>
            <p14:sldId id="4230"/>
            <p14:sldId id="4231"/>
            <p14:sldId id="4202"/>
            <p14:sldId id="4203"/>
            <p14:sldId id="4204"/>
            <p14:sldId id="4205"/>
            <p14:sldId id="4232"/>
            <p14:sldId id="4233"/>
            <p14:sldId id="4234"/>
            <p14:sldId id="4210"/>
            <p14:sldId id="4211"/>
            <p14:sldId id="4212"/>
            <p14:sldId id="4235"/>
            <p14:sldId id="4236"/>
            <p14:sldId id="4213"/>
            <p14:sldId id="4214"/>
            <p14:sldId id="4215"/>
            <p14:sldId id="4216"/>
            <p14:sldId id="4217"/>
            <p14:sldId id="4218"/>
            <p14:sldId id="4219"/>
            <p14:sldId id="4220"/>
            <p14:sldId id="4221"/>
            <p14:sldId id="4224"/>
          </p14:sldIdLst>
        </p14:section>
      </p14:sectionLst>
    </p:ext>
    <p:ext uri="{EFAFB233-063F-42B5-8137-9DF3F51BA10A}">
      <p15:sldGuideLst xmlns:p15="http://schemas.microsoft.com/office/powerpoint/2012/main">
        <p15:guide id="2" pos="113" userDrawn="1">
          <p15:clr>
            <a:srgbClr val="A4A3A4"/>
          </p15:clr>
        </p15:guide>
        <p15:guide id="3" pos="5602" userDrawn="1">
          <p15:clr>
            <a:srgbClr val="A4A3A4"/>
          </p15:clr>
        </p15:guide>
        <p15:guide id="4" orient="horz" pos="35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elis hristidis" initials="v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9DA8AD"/>
    <a:srgbClr val="3B515B"/>
    <a:srgbClr val="B6BFC3"/>
    <a:srgbClr val="027099"/>
    <a:srgbClr val="008CC0"/>
    <a:srgbClr val="009CD1"/>
    <a:srgbClr val="E5F5FA"/>
    <a:srgbClr val="3C515B"/>
    <a:srgbClr val="009C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30" autoAdjust="0"/>
    <p:restoredTop sz="76330" autoAdjust="0"/>
  </p:normalViewPr>
  <p:slideViewPr>
    <p:cSldViewPr snapToObjects="1">
      <p:cViewPr>
        <p:scale>
          <a:sx n="75" d="100"/>
          <a:sy n="75" d="100"/>
        </p:scale>
        <p:origin x="1028" y="36"/>
      </p:cViewPr>
      <p:guideLst>
        <p:guide pos="113"/>
        <p:guide pos="5602"/>
        <p:guide orient="horz" pos="350"/>
      </p:guideLst>
    </p:cSldViewPr>
  </p:slideViewPr>
  <p:outlineViewPr>
    <p:cViewPr>
      <p:scale>
        <a:sx n="33" d="100"/>
        <a:sy n="33" d="100"/>
      </p:scale>
      <p:origin x="0" y="-15496"/>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24" d="100"/>
          <a:sy n="124" d="100"/>
        </p:scale>
        <p:origin x="5208"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5.fntdata"/><Relationship Id="rId170" Type="http://schemas.openxmlformats.org/officeDocument/2006/relationships/font" Target="fonts/font16.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6.fntdata"/><Relationship Id="rId181"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font" Target="fonts/font17.fntdata"/><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font" Target="fonts/font7.fntdata"/><Relationship Id="rId182" Type="http://schemas.openxmlformats.org/officeDocument/2006/relationships/tableStyles" Target="tableStyle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font" Target="fonts/font2.fntdata"/><Relationship Id="rId177" Type="http://schemas.openxmlformats.org/officeDocument/2006/relationships/font" Target="fonts/font23.fntdata"/><Relationship Id="rId172" Type="http://schemas.openxmlformats.org/officeDocument/2006/relationships/font" Target="fonts/font18.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3.fntdata"/><Relationship Id="rId178"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font" Target="fonts/font19.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9.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notesMaster" Target="notesMasters/notesMaster1.xml"/><Relationship Id="rId174" Type="http://schemas.openxmlformats.org/officeDocument/2006/relationships/font" Target="fonts/font20.fntdata"/><Relationship Id="rId179"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10.fntdata"/><Relationship Id="rId169"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handoutMaster" Target="handoutMasters/handoutMaster1.xml"/><Relationship Id="rId175" Type="http://schemas.openxmlformats.org/officeDocument/2006/relationships/font" Target="fonts/font21.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font" Target="fonts/font11.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1.fntdata"/><Relationship Id="rId176" Type="http://schemas.openxmlformats.org/officeDocument/2006/relationships/font" Target="fonts/font22.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font" Target="fonts/font12.fntdata"/><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TheSans UHH" panose="020B0502050302020203"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322579-3BCF-D748-A2B1-13C370832227}" type="datetimeFigureOut">
              <a:rPr lang="de-DE" smtClean="0">
                <a:latin typeface="TheSans UHH" panose="020B0502050302020203" pitchFamily="34" charset="0"/>
              </a:rPr>
              <a:t>30.06.2024</a:t>
            </a:fld>
            <a:endParaRPr lang="de-DE" dirty="0">
              <a:latin typeface="TheSans UHH" panose="020B0502050302020203"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TheSans UHH" panose="020B0502050302020203"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4D7AD7-FD44-8444-A38A-7B8FFD50E3B1}" type="slidenum">
              <a:rPr lang="de-DE" smtClean="0">
                <a:latin typeface="TheSans UHH" panose="020B0502050302020203" pitchFamily="34" charset="0"/>
              </a:rPr>
              <a:t>‹Nr.›</a:t>
            </a:fld>
            <a:endParaRPr lang="de-DE" dirty="0">
              <a:latin typeface="TheSans UHH" panose="020B0502050302020203" pitchFamily="34" charset="0"/>
            </a:endParaRPr>
          </a:p>
        </p:txBody>
      </p:sp>
    </p:spTree>
    <p:extLst>
      <p:ext uri="{BB962C8B-B14F-4D97-AF65-F5344CB8AC3E}">
        <p14:creationId xmlns:p14="http://schemas.microsoft.com/office/powerpoint/2010/main" val="35534263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heSans UHH" panose="020B0502050302020203"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heSans UHH" panose="020B0502050302020203" pitchFamily="34" charset="0"/>
              </a:defRPr>
            </a:lvl1pPr>
          </a:lstStyle>
          <a:p>
            <a:fld id="{B2E59258-C19A-D949-846D-8B6CB38182F3}" type="datetimeFigureOut">
              <a:rPr lang="de-DE" smtClean="0"/>
              <a:pPr/>
              <a:t>30.06.2024</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heSans UHH" panose="020B0502050302020203"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heSans UHH" panose="020B0502050302020203" pitchFamily="34" charset="0"/>
              </a:defRPr>
            </a:lvl1pPr>
          </a:lstStyle>
          <a:p>
            <a:fld id="{3C606240-9D1C-3843-B28E-77756B6151FD}" type="slidenum">
              <a:rPr lang="de-DE" smtClean="0"/>
              <a:pPr/>
              <a:t>‹Nr.›</a:t>
            </a:fld>
            <a:endParaRPr lang="de-DE" dirty="0"/>
          </a:p>
        </p:txBody>
      </p:sp>
    </p:spTree>
    <p:extLst>
      <p:ext uri="{BB962C8B-B14F-4D97-AF65-F5344CB8AC3E}">
        <p14:creationId xmlns:p14="http://schemas.microsoft.com/office/powerpoint/2010/main" val="103427113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TheSans UHH" panose="020B0502050302020203" pitchFamily="34" charset="0"/>
        <a:ea typeface="+mn-ea"/>
        <a:cs typeface="+mn-cs"/>
      </a:defRPr>
    </a:lvl1pPr>
    <a:lvl2pPr marL="457200" algn="l" defTabSz="457200" rtl="0" eaLnBrk="1" latinLnBrk="0" hangingPunct="1">
      <a:defRPr sz="1200" kern="1200">
        <a:solidFill>
          <a:schemeClr val="tx1"/>
        </a:solidFill>
        <a:latin typeface="TheSans UHH" panose="020B0502050302020203" pitchFamily="34" charset="0"/>
        <a:ea typeface="+mn-ea"/>
        <a:cs typeface="+mn-cs"/>
      </a:defRPr>
    </a:lvl2pPr>
    <a:lvl3pPr marL="914400" algn="l" defTabSz="457200" rtl="0" eaLnBrk="1" latinLnBrk="0" hangingPunct="1">
      <a:defRPr sz="1200" kern="1200">
        <a:solidFill>
          <a:schemeClr val="tx1"/>
        </a:solidFill>
        <a:latin typeface="TheSans UHH" panose="020B0502050302020203" pitchFamily="34" charset="0"/>
        <a:ea typeface="+mn-ea"/>
        <a:cs typeface="+mn-cs"/>
      </a:defRPr>
    </a:lvl3pPr>
    <a:lvl4pPr marL="1371600" algn="l" defTabSz="457200" rtl="0" eaLnBrk="1" latinLnBrk="0" hangingPunct="1">
      <a:defRPr sz="1200" kern="1200">
        <a:solidFill>
          <a:schemeClr val="tx1"/>
        </a:solidFill>
        <a:latin typeface="TheSans UHH" panose="020B0502050302020203" pitchFamily="34" charset="0"/>
        <a:ea typeface="+mn-ea"/>
        <a:cs typeface="+mn-cs"/>
      </a:defRPr>
    </a:lvl4pPr>
    <a:lvl5pPr marL="1828800" algn="l" defTabSz="457200" rtl="0" eaLnBrk="1" latinLnBrk="0" hangingPunct="1">
      <a:defRPr sz="1200" kern="1200">
        <a:solidFill>
          <a:schemeClr val="tx1"/>
        </a:solidFill>
        <a:latin typeface="TheSans UHH" panose="020B0502050302020203"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geeksforgeeks.org/computer-vision/"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2</a:t>
            </a:fld>
            <a:endParaRPr lang="de-DE" dirty="0"/>
          </a:p>
        </p:txBody>
      </p:sp>
    </p:spTree>
    <p:extLst>
      <p:ext uri="{BB962C8B-B14F-4D97-AF65-F5344CB8AC3E}">
        <p14:creationId xmlns:p14="http://schemas.microsoft.com/office/powerpoint/2010/main" val="279513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22</a:t>
            </a:fld>
            <a:endParaRPr lang="de-DE" dirty="0"/>
          </a:p>
        </p:txBody>
      </p:sp>
    </p:spTree>
    <p:extLst>
      <p:ext uri="{BB962C8B-B14F-4D97-AF65-F5344CB8AC3E}">
        <p14:creationId xmlns:p14="http://schemas.microsoft.com/office/powerpoint/2010/main" val="155817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37</a:t>
            </a:fld>
            <a:endParaRPr lang="de-DE" dirty="0"/>
          </a:p>
        </p:txBody>
      </p:sp>
    </p:spTree>
    <p:extLst>
      <p:ext uri="{BB962C8B-B14F-4D97-AF65-F5344CB8AC3E}">
        <p14:creationId xmlns:p14="http://schemas.microsoft.com/office/powerpoint/2010/main" val="1654812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AlexNet</a:t>
            </a:r>
            <a:r>
              <a:rPr lang="en-US" dirty="0"/>
              <a:t> is a pioneering convolutional neural network architecture that achieved breakthrough results in the ImageNet Large Scale Visual Recognition Challenge (ILSVRC) in 2012.</a:t>
            </a:r>
          </a:p>
        </p:txBody>
      </p:sp>
      <p:sp>
        <p:nvSpPr>
          <p:cNvPr id="4" name="Foliennummernplatzhalter 3"/>
          <p:cNvSpPr>
            <a:spLocks noGrp="1"/>
          </p:cNvSpPr>
          <p:nvPr>
            <p:ph type="sldNum" sz="quarter" idx="5"/>
          </p:nvPr>
        </p:nvSpPr>
        <p:spPr/>
        <p:txBody>
          <a:bodyPr/>
          <a:lstStyle/>
          <a:p>
            <a:fld id="{3C606240-9D1C-3843-B28E-77756B6151FD}" type="slidenum">
              <a:rPr lang="de-DE" smtClean="0"/>
              <a:pPr/>
              <a:t>38</a:t>
            </a:fld>
            <a:endParaRPr lang="de-DE" dirty="0"/>
          </a:p>
        </p:txBody>
      </p:sp>
    </p:spTree>
    <p:extLst>
      <p:ext uri="{BB962C8B-B14F-4D97-AF65-F5344CB8AC3E}">
        <p14:creationId xmlns:p14="http://schemas.microsoft.com/office/powerpoint/2010/main" val="269801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Input Image: The input to </a:t>
            </a:r>
            <a:r>
              <a:rPr lang="en-US" dirty="0" err="1"/>
              <a:t>AlexNet</a:t>
            </a:r>
            <a:r>
              <a:rPr lang="en-US" dirty="0"/>
              <a:t> is an image of size 227x227 pixels with 3 color channels (RGB)</a:t>
            </a:r>
          </a:p>
          <a:p>
            <a:r>
              <a:rPr lang="en-US" dirty="0"/>
              <a:t>.</a:t>
            </a:r>
          </a:p>
          <a:p>
            <a:r>
              <a:rPr lang="en-US" dirty="0"/>
              <a:t>Convolutional Layers: The image passes through the first convolutional layer which applies 96 kernels of size 11x11x3 with a stride of 4 pixels. This is followed by </a:t>
            </a:r>
            <a:r>
              <a:rPr lang="en-US" dirty="0" err="1"/>
              <a:t>ReLU</a:t>
            </a:r>
            <a:r>
              <a:rPr lang="en-US" dirty="0"/>
              <a:t> activation and max pooling</a:t>
            </a:r>
          </a:p>
          <a:p>
            <a:r>
              <a:rPr lang="en-US" dirty="0"/>
              <a:t>.</a:t>
            </a:r>
          </a:p>
          <a:p>
            <a:r>
              <a:rPr lang="en-US" dirty="0"/>
              <a:t>Additional Convolutions: The output from the previous layer goes through 4 more convolutional layers with kernels of varying sizes (5x5 and 3x3), again followed by </a:t>
            </a:r>
            <a:r>
              <a:rPr lang="en-US" dirty="0" err="1"/>
              <a:t>ReLU</a:t>
            </a:r>
            <a:r>
              <a:rPr lang="en-US" dirty="0"/>
              <a:t> activations and max pooling</a:t>
            </a:r>
          </a:p>
          <a:p>
            <a:r>
              <a:rPr lang="en-US" dirty="0"/>
              <a:t>.</a:t>
            </a:r>
          </a:p>
          <a:p>
            <a:r>
              <a:rPr lang="en-US" dirty="0"/>
              <a:t>Fully Connected Layers: After the convolutional layers, the output is flattened and passed through 3 fully connected layers of 4096 nodes each. The first two have </a:t>
            </a:r>
            <a:r>
              <a:rPr lang="en-US" dirty="0" err="1"/>
              <a:t>ReLU</a:t>
            </a:r>
            <a:r>
              <a:rPr lang="en-US" dirty="0"/>
              <a:t> activations and dropout (0.5) is applied to reduce overfitting</a:t>
            </a:r>
          </a:p>
          <a:p>
            <a:r>
              <a:rPr lang="en-US" dirty="0"/>
              <a:t>.</a:t>
            </a:r>
          </a:p>
          <a:p>
            <a:r>
              <a:rPr lang="en-US" dirty="0"/>
              <a:t>Output Layer: The final fully connected layer has 1000 nodes corresponding to the 1000 object categories in ImageNet like Abyssinian cat, Bulldog, French Terrier, Cormorant, Chickadee, Red fox, banjo, barbell, hourglass, knot, maze, viaduct, </a:t>
            </a:r>
            <a:r>
              <a:rPr lang="en-US" dirty="0" err="1"/>
              <a:t>etc</a:t>
            </a:r>
            <a:endParaRPr lang="en-US" dirty="0"/>
          </a:p>
          <a:p>
            <a:r>
              <a:rPr lang="en-US" dirty="0"/>
              <a:t>. A </a:t>
            </a:r>
            <a:r>
              <a:rPr lang="en-US" dirty="0" err="1"/>
              <a:t>softmax</a:t>
            </a:r>
            <a:r>
              <a:rPr lang="en-US" dirty="0"/>
              <a:t> activation is applied to obtain probability scores over the 1000 classes.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39</a:t>
            </a:fld>
            <a:endParaRPr lang="de-DE" dirty="0"/>
          </a:p>
        </p:txBody>
      </p:sp>
    </p:spTree>
    <p:extLst>
      <p:ext uri="{BB962C8B-B14F-4D97-AF65-F5344CB8AC3E}">
        <p14:creationId xmlns:p14="http://schemas.microsoft.com/office/powerpoint/2010/main" val="3748779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Input Image: The input to </a:t>
            </a:r>
            <a:r>
              <a:rPr lang="en-US" dirty="0" err="1"/>
              <a:t>AlexNet</a:t>
            </a:r>
            <a:r>
              <a:rPr lang="en-US" dirty="0"/>
              <a:t> is an image of size 227x227 pixels with 3 color channels (RGB)</a:t>
            </a:r>
          </a:p>
          <a:p>
            <a:r>
              <a:rPr lang="en-US" dirty="0"/>
              <a:t>Convolutional Layers: The image passes through the first convolutional layer which applies 96 kernels of size 11x11x3 with a stride of 4 pixels. This is followed by </a:t>
            </a:r>
            <a:r>
              <a:rPr lang="en-US" dirty="0" err="1"/>
              <a:t>ReLU</a:t>
            </a:r>
            <a:r>
              <a:rPr lang="en-US" dirty="0"/>
              <a:t> activation and max pooling.</a:t>
            </a:r>
          </a:p>
          <a:p>
            <a:r>
              <a:rPr lang="en-US" dirty="0"/>
              <a:t>Additional Convolutions: The output from the previous layer goes through 4 more convolutional layers with kernels of varying sizes (5x5 and 3x3), again followed by </a:t>
            </a:r>
            <a:r>
              <a:rPr lang="en-US" dirty="0" err="1"/>
              <a:t>ReLU</a:t>
            </a:r>
            <a:r>
              <a:rPr lang="en-US" dirty="0"/>
              <a:t> activations and max pooling</a:t>
            </a:r>
          </a:p>
          <a:p>
            <a:r>
              <a:rPr lang="en-US" dirty="0"/>
              <a:t>.</a:t>
            </a:r>
          </a:p>
          <a:p>
            <a:r>
              <a:rPr lang="en-US" dirty="0"/>
              <a:t>Fully Connected Layers: After the convolutional layers, the output is flattened and passed through 3 fully connected layers of 4096 nodes each. The first two have </a:t>
            </a:r>
            <a:r>
              <a:rPr lang="en-US" dirty="0" err="1"/>
              <a:t>ReLU</a:t>
            </a:r>
            <a:r>
              <a:rPr lang="en-US" dirty="0"/>
              <a:t> activations and dropout (0.5) is applied to reduce overfitting</a:t>
            </a:r>
          </a:p>
          <a:p>
            <a:r>
              <a:rPr lang="en-US" dirty="0"/>
              <a:t>.</a:t>
            </a:r>
          </a:p>
          <a:p>
            <a:r>
              <a:rPr lang="en-US" dirty="0"/>
              <a:t>Output Layer: The final fully connected layer has 1000 nodes corresponding to the 1000 object categories in ImageNet like Abyssinian cat, Bulldog, French Terrier, Cormorant, Chickadee, Red fox, banjo, barbell, hourglass, knot, maze, viaduct, </a:t>
            </a:r>
            <a:r>
              <a:rPr lang="en-US" dirty="0" err="1"/>
              <a:t>etc</a:t>
            </a:r>
            <a:endParaRPr lang="en-US" dirty="0"/>
          </a:p>
          <a:p>
            <a:r>
              <a:rPr lang="en-US" dirty="0"/>
              <a:t>. A </a:t>
            </a:r>
            <a:r>
              <a:rPr lang="en-US" dirty="0" err="1"/>
              <a:t>softmax</a:t>
            </a:r>
            <a:r>
              <a:rPr lang="en-US" dirty="0"/>
              <a:t> activation is applied to obtain probability scores over the 1000 classes.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40</a:t>
            </a:fld>
            <a:endParaRPr lang="de-DE" dirty="0"/>
          </a:p>
        </p:txBody>
      </p:sp>
    </p:spTree>
    <p:extLst>
      <p:ext uri="{BB962C8B-B14F-4D97-AF65-F5344CB8AC3E}">
        <p14:creationId xmlns:p14="http://schemas.microsoft.com/office/powerpoint/2010/main" val="2230634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NLVR2 is a dataset for natural language visual reasoning tasks, created by Suhr et al. in 2018</a:t>
            </a:r>
          </a:p>
          <a:p>
            <a:r>
              <a:rPr lang="en-US" dirty="0"/>
              <a:t>The NLVR2 dataset enables research into multimodal reasoning, where language and vision are combined to answer questions about the world. It has been used to benchmark the performance of various deep learning models on natural language visual reasoning tasks</a:t>
            </a:r>
          </a:p>
        </p:txBody>
      </p:sp>
      <p:sp>
        <p:nvSpPr>
          <p:cNvPr id="4" name="Foliennummernplatzhalter 3"/>
          <p:cNvSpPr>
            <a:spLocks noGrp="1"/>
          </p:cNvSpPr>
          <p:nvPr>
            <p:ph type="sldNum" sz="quarter" idx="5"/>
          </p:nvPr>
        </p:nvSpPr>
        <p:spPr/>
        <p:txBody>
          <a:bodyPr/>
          <a:lstStyle/>
          <a:p>
            <a:fld id="{3C606240-9D1C-3843-B28E-77756B6151FD}" type="slidenum">
              <a:rPr lang="de-DE" smtClean="0"/>
              <a:pPr/>
              <a:t>51</a:t>
            </a:fld>
            <a:endParaRPr lang="de-DE" dirty="0"/>
          </a:p>
        </p:txBody>
      </p:sp>
    </p:spTree>
    <p:extLst>
      <p:ext uri="{BB962C8B-B14F-4D97-AF65-F5344CB8AC3E}">
        <p14:creationId xmlns:p14="http://schemas.microsoft.com/office/powerpoint/2010/main" val="54354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err="1"/>
              <a:t>CerealBar</a:t>
            </a:r>
            <a:r>
              <a:rPr lang="en-US" b="1" dirty="0"/>
              <a:t> creates a situated environment</a:t>
            </a:r>
            <a:r>
              <a:rPr lang="en-US" dirty="0"/>
              <a:t> where two agents (a leader and a follower) must work together to complete tasks by following natural language instructions. This situated, collaborative setting is more realistic and challenging compared to single-agent instruction following. </a:t>
            </a:r>
            <a:r>
              <a:rPr lang="en-US" b="1" dirty="0"/>
              <a:t>The game allows the leader to adapt their language</a:t>
            </a:r>
            <a:r>
              <a:rPr lang="en-US" dirty="0"/>
              <a:t> based on the follower's abilities. The leader can use simpler language, shorter instructions, and a smaller vocabulary when interacting with an automated follower agent. This adaptation process provides valuable data for studying how humans adjust their language in collaborative settings. </a:t>
            </a:r>
            <a:r>
              <a:rPr lang="en-US" b="1" dirty="0" err="1"/>
              <a:t>CerealBar</a:t>
            </a:r>
            <a:r>
              <a:rPr lang="en-US" b="1" dirty="0"/>
              <a:t> requires the follower agent to recover from errors</a:t>
            </a:r>
            <a:r>
              <a:rPr lang="en-US" dirty="0"/>
              <a:t> as new instructions arrive and adapt to changes in the environment caused by the leader's actions. This error recovery is a key challenge in collaborative language understanding that </a:t>
            </a:r>
            <a:r>
              <a:rPr lang="en-US" dirty="0" err="1"/>
              <a:t>CerealBar</a:t>
            </a:r>
            <a:r>
              <a:rPr lang="en-US" dirty="0"/>
              <a:t> helps study. </a:t>
            </a:r>
            <a:r>
              <a:rPr lang="en-US" b="1" dirty="0"/>
              <a:t>The game provides a platform to evaluate language understanding models</a:t>
            </a:r>
            <a:r>
              <a:rPr lang="en-US" dirty="0"/>
              <a:t> in a collaborative setting using recorded interactions and online games with human users. The human evaluation highlights areas for improvement and how users strategize when interacting with automated agents. </a:t>
            </a:r>
            <a:r>
              <a:rPr lang="en-US" b="1" dirty="0" err="1"/>
              <a:t>CerealBar</a:t>
            </a:r>
            <a:r>
              <a:rPr lang="en-US" b="1" dirty="0"/>
              <a:t> enables studying pragmatic reasoning</a:t>
            </a:r>
            <a:r>
              <a:rPr lang="en-US" dirty="0"/>
              <a:t> in language understanding, such as how to effectively communicate in a collaborative setting. Future work could explore bidirectional communication to make the interactions more natural and efficient.</a:t>
            </a:r>
          </a:p>
        </p:txBody>
      </p:sp>
      <p:sp>
        <p:nvSpPr>
          <p:cNvPr id="4" name="Foliennummernplatzhalter 3"/>
          <p:cNvSpPr>
            <a:spLocks noGrp="1"/>
          </p:cNvSpPr>
          <p:nvPr>
            <p:ph type="sldNum" sz="quarter" idx="5"/>
          </p:nvPr>
        </p:nvSpPr>
        <p:spPr/>
        <p:txBody>
          <a:bodyPr/>
          <a:lstStyle/>
          <a:p>
            <a:fld id="{3C606240-9D1C-3843-B28E-77756B6151FD}" type="slidenum">
              <a:rPr lang="de-DE" smtClean="0"/>
              <a:pPr/>
              <a:t>52</a:t>
            </a:fld>
            <a:endParaRPr lang="de-DE" dirty="0"/>
          </a:p>
        </p:txBody>
      </p:sp>
    </p:spTree>
    <p:extLst>
      <p:ext uri="{BB962C8B-B14F-4D97-AF65-F5344CB8AC3E}">
        <p14:creationId xmlns:p14="http://schemas.microsoft.com/office/powerpoint/2010/main" val="202459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56</a:t>
            </a:fld>
            <a:endParaRPr lang="de-DE" dirty="0"/>
          </a:p>
        </p:txBody>
      </p:sp>
    </p:spTree>
    <p:extLst>
      <p:ext uri="{BB962C8B-B14F-4D97-AF65-F5344CB8AC3E}">
        <p14:creationId xmlns:p14="http://schemas.microsoft.com/office/powerpoint/2010/main" val="3797208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59</a:t>
            </a:fld>
            <a:endParaRPr lang="de-DE" dirty="0"/>
          </a:p>
        </p:txBody>
      </p:sp>
    </p:spTree>
    <p:extLst>
      <p:ext uri="{BB962C8B-B14F-4D97-AF65-F5344CB8AC3E}">
        <p14:creationId xmlns:p14="http://schemas.microsoft.com/office/powerpoint/2010/main" val="237097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Soft attention is a differentiable mechanism that attends to multiple inputs simultaneously, while hard attention is non-differentiable and selects a subset of inputs to focus on.</a:t>
            </a:r>
          </a:p>
        </p:txBody>
      </p:sp>
      <p:sp>
        <p:nvSpPr>
          <p:cNvPr id="4" name="Foliennummernplatzhalter 3"/>
          <p:cNvSpPr>
            <a:spLocks noGrp="1"/>
          </p:cNvSpPr>
          <p:nvPr>
            <p:ph type="sldNum" sz="quarter" idx="5"/>
          </p:nvPr>
        </p:nvSpPr>
        <p:spPr/>
        <p:txBody>
          <a:bodyPr/>
          <a:lstStyle/>
          <a:p>
            <a:fld id="{3C606240-9D1C-3843-B28E-77756B6151FD}" type="slidenum">
              <a:rPr lang="de-DE" smtClean="0"/>
              <a:pPr/>
              <a:t>67</a:t>
            </a:fld>
            <a:endParaRPr lang="de-DE" dirty="0"/>
          </a:p>
        </p:txBody>
      </p:sp>
    </p:spTree>
    <p:extLst>
      <p:ext uri="{BB962C8B-B14F-4D97-AF65-F5344CB8AC3E}">
        <p14:creationId xmlns:p14="http://schemas.microsoft.com/office/powerpoint/2010/main" val="303592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C61DCDD6-8F5C-0F4A-9884-105073812C55}" type="slidenum">
              <a:rPr lang="en-DE" smtClean="0"/>
              <a:t>3</a:t>
            </a:fld>
            <a:endParaRPr lang="en-DE"/>
          </a:p>
        </p:txBody>
      </p:sp>
    </p:spTree>
    <p:extLst>
      <p:ext uri="{BB962C8B-B14F-4D97-AF65-F5344CB8AC3E}">
        <p14:creationId xmlns:p14="http://schemas.microsoft.com/office/powerpoint/2010/main" val="4112361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-10% of the time, masked image regions are left unaltered. </a:t>
            </a:r>
            <a:r>
              <a:rPr lang="en-US" b="1" dirty="0"/>
              <a:t>This strategy </a:t>
            </a:r>
            <a:r>
              <a:rPr lang="en-US" dirty="0"/>
              <a:t>encourages the model to rely on </a:t>
            </a:r>
            <a:r>
              <a:rPr lang="en-US" b="1" dirty="0"/>
              <a:t>contextual information from other image regions and text </a:t>
            </a:r>
            <a:r>
              <a:rPr lang="en-US" dirty="0"/>
              <a:t>when predicting masked visual features.</a:t>
            </a:r>
          </a:p>
          <a:p>
            <a:r>
              <a:rPr lang="en-US" dirty="0"/>
              <a:t>-randomly masking 15% of the input tokens.</a:t>
            </a:r>
            <a:endParaRPr lang="de-DE" dirty="0"/>
          </a:p>
          <a:p>
            <a:r>
              <a:rPr lang="de-DE" dirty="0"/>
              <a:t>-</a:t>
            </a:r>
            <a:r>
              <a:rPr lang="de-DE" dirty="0" err="1"/>
              <a:t>Kullback-Leibler</a:t>
            </a:r>
            <a:r>
              <a:rPr lang="de-DE" dirty="0"/>
              <a:t> s</a:t>
            </a:r>
            <a:r>
              <a:rPr lang="en-US" dirty="0" err="1"/>
              <a:t>erves</a:t>
            </a:r>
            <a:r>
              <a:rPr lang="en-US" dirty="0"/>
              <a:t> as a loss function to train the model, encouraging it to produce probability distributions that closely match the target distributions</a:t>
            </a:r>
          </a:p>
        </p:txBody>
      </p:sp>
      <p:sp>
        <p:nvSpPr>
          <p:cNvPr id="4" name="Foliennummernplatzhalter 3"/>
          <p:cNvSpPr>
            <a:spLocks noGrp="1"/>
          </p:cNvSpPr>
          <p:nvPr>
            <p:ph type="sldNum" sz="quarter" idx="5"/>
          </p:nvPr>
        </p:nvSpPr>
        <p:spPr/>
        <p:txBody>
          <a:bodyPr/>
          <a:lstStyle/>
          <a:p>
            <a:fld id="{3C606240-9D1C-3843-B28E-77756B6151FD}" type="slidenum">
              <a:rPr lang="de-DE" smtClean="0"/>
              <a:pPr/>
              <a:t>76</a:t>
            </a:fld>
            <a:endParaRPr lang="de-DE" dirty="0"/>
          </a:p>
        </p:txBody>
      </p:sp>
    </p:spTree>
    <p:extLst>
      <p:ext uri="{BB962C8B-B14F-4D97-AF65-F5344CB8AC3E}">
        <p14:creationId xmlns:p14="http://schemas.microsoft.com/office/powerpoint/2010/main" val="4016051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Task Objective:</a:t>
            </a:r>
            <a:br>
              <a:rPr lang="en-US" dirty="0"/>
            </a:br>
            <a:r>
              <a:rPr lang="en-US" dirty="0"/>
              <a:t>The goal of this task is to predict whether a given text accurately describes or aligns with a given image. It's essentially a binary classification problem: is the text aligned with the image or not? Input: An image</a:t>
            </a:r>
          </a:p>
          <a:p>
            <a:r>
              <a:rPr lang="en-US" dirty="0"/>
              <a:t>A text snippet (which may or may not describe the image)</a:t>
            </a:r>
          </a:p>
          <a:p>
            <a:r>
              <a:rPr lang="en-US" dirty="0"/>
              <a:t>Process:</a:t>
            </a:r>
            <a:br>
              <a:rPr lang="en-US" dirty="0"/>
            </a:br>
            <a:r>
              <a:rPr lang="en-US" dirty="0"/>
              <a:t>a) The model processes both the image and the text through their respective streams (visual and textual). b) Two key representations are extracted: </a:t>
            </a:r>
            <a:r>
              <a:rPr lang="en-US" dirty="0" err="1"/>
              <a:t>hIMG</a:t>
            </a:r>
            <a:r>
              <a:rPr lang="en-US" dirty="0"/>
              <a:t>: The representation of the entire image</a:t>
            </a:r>
          </a:p>
          <a:p>
            <a:r>
              <a:rPr lang="en-US" dirty="0" err="1"/>
              <a:t>hCLS</a:t>
            </a:r>
            <a:r>
              <a:rPr lang="en-US" dirty="0"/>
              <a:t>: The representation of the entire text sequence (similar to BERT's [CLS] token)</a:t>
            </a:r>
          </a:p>
          <a:p>
            <a:r>
              <a:rPr lang="en-US" dirty="0"/>
              <a:t>c) These representations are combined using an element-wise product: Element-wise product: </a:t>
            </a:r>
            <a:r>
              <a:rPr lang="en-US" dirty="0" err="1"/>
              <a:t>hIMG</a:t>
            </a:r>
            <a:r>
              <a:rPr lang="en-US" dirty="0"/>
              <a:t> ⊙ </a:t>
            </a:r>
            <a:r>
              <a:rPr lang="en-US" dirty="0" err="1"/>
              <a:t>hCLS</a:t>
            </a:r>
            <a:br>
              <a:rPr lang="en-US" dirty="0"/>
            </a:br>
            <a:r>
              <a:rPr lang="en-US" dirty="0"/>
              <a:t>This operation combines information from both modalities, preserving the alignment between corresponding dimensions.</a:t>
            </a:r>
          </a:p>
          <a:p>
            <a:r>
              <a:rPr lang="en-US" dirty="0"/>
              <a:t>d) The result is then passed through a linear layer: A learned linear transformation is applied to the combined representation.</a:t>
            </a:r>
          </a:p>
          <a:p>
            <a:r>
              <a:rPr lang="en-US" dirty="0"/>
              <a:t>e) Finally, a binary prediction is made: The output of the linear layer is used to predict whether the text aligns with the image or not.</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77</a:t>
            </a:fld>
            <a:endParaRPr lang="de-DE" dirty="0"/>
          </a:p>
        </p:txBody>
      </p:sp>
    </p:spTree>
    <p:extLst>
      <p:ext uri="{BB962C8B-B14F-4D97-AF65-F5344CB8AC3E}">
        <p14:creationId xmlns:p14="http://schemas.microsoft.com/office/powerpoint/2010/main" val="2138860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lphaLcParenR"/>
            </a:pPr>
            <a:r>
              <a:rPr lang="en-US" dirty="0"/>
              <a:t>Visual Question Answering (VQA): The model must answer questions about an image.</a:t>
            </a:r>
          </a:p>
          <a:p>
            <a:pPr marL="228600" indent="-228600">
              <a:buAutoNum type="alphaLcParenR"/>
            </a:pPr>
            <a:r>
              <a:rPr lang="en-US" dirty="0"/>
              <a:t>Visual Commonsense Reasoning (VCR): This involves answering questions that require commonsense reasoning about visual scenes. </a:t>
            </a:r>
          </a:p>
          <a:p>
            <a:pPr marL="228600" indent="-228600">
              <a:buAutoNum type="alphaLcParenR"/>
            </a:pPr>
            <a:r>
              <a:rPr lang="en-US" dirty="0"/>
              <a:t>Grounding Referring Expressions: The model needs to locate specific objects or regions in an image based on natural language descriptions. </a:t>
            </a:r>
          </a:p>
          <a:p>
            <a:pPr marL="228600" indent="-228600">
              <a:buAutoNum type="alphaLcParenR"/>
            </a:pPr>
            <a:r>
              <a:rPr lang="en-US" dirty="0"/>
              <a:t>Caption-Based Image Retrieval: Given a text description, the model must retrieve the most relevant image from a set of candidates.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78</a:t>
            </a:fld>
            <a:endParaRPr lang="de-DE" dirty="0"/>
          </a:p>
        </p:txBody>
      </p:sp>
    </p:spTree>
    <p:extLst>
      <p:ext uri="{BB962C8B-B14F-4D97-AF65-F5344CB8AC3E}">
        <p14:creationId xmlns:p14="http://schemas.microsoft.com/office/powerpoint/2010/main" val="2151291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Epoch is a measure of the number of passes through the entire training dataset during the training process.</a:t>
            </a:r>
          </a:p>
          <a:p>
            <a:r>
              <a:rPr lang="en-US" dirty="0"/>
              <a:t>MLP (Multi-Layer Perceptron):</a:t>
            </a:r>
            <a:br>
              <a:rPr lang="en-US" dirty="0"/>
            </a:br>
            <a:r>
              <a:rPr lang="en-US" dirty="0"/>
              <a:t>A two-layer MLP is then applied to the result of the element-wise product of times the model has seen the entire dataset during training.</a:t>
            </a:r>
          </a:p>
          <a:p>
            <a:r>
              <a:rPr lang="en-US" dirty="0"/>
              <a:t>Cross-entropy is a measure from information theory that quantifies the difference between two probability distributions. In machine learning, it is commonly used as a loss function for classification problems. Here are the key points about cross-entropy: Definition: Cross-entropy between a true probability distribution p and an estimated distribution q is defined as: H(</a:t>
            </a:r>
            <a:r>
              <a:rPr lang="en-US" dirty="0" err="1"/>
              <a:t>p,q</a:t>
            </a:r>
            <a:r>
              <a:rPr lang="en-US" dirty="0"/>
              <a:t>) = -∑ p(x) * log(q(x)) Where x are the different classes or events. </a:t>
            </a:r>
          </a:p>
          <a:p>
            <a:r>
              <a:rPr lang="en-US" dirty="0"/>
              <a:t>Interpretation: It measures the average number of bits needed to identify an event from a set, if a coding scheme is used based on a given probability distribution q, rather than the true distribution p. </a:t>
            </a:r>
          </a:p>
          <a:p>
            <a:r>
              <a:rPr lang="en-US" dirty="0"/>
              <a:t>Usage in Machine Learning: Used as a loss function for classification problems</a:t>
            </a:r>
          </a:p>
          <a:p>
            <a:r>
              <a:rPr lang="en-US" dirty="0"/>
              <a:t>Measures how different the predicted probability distribution is from the true distribution</a:t>
            </a:r>
          </a:p>
          <a:p>
            <a:r>
              <a:rPr lang="en-US" dirty="0"/>
              <a:t>Goal is to </a:t>
            </a:r>
            <a:r>
              <a:rPr lang="en-US" b="1" dirty="0"/>
              <a:t>minimize cross-entropy loss during model training</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79</a:t>
            </a:fld>
            <a:endParaRPr lang="de-DE" dirty="0"/>
          </a:p>
        </p:txBody>
      </p:sp>
    </p:spTree>
    <p:extLst>
      <p:ext uri="{BB962C8B-B14F-4D97-AF65-F5344CB8AC3E}">
        <p14:creationId xmlns:p14="http://schemas.microsoft.com/office/powerpoint/2010/main" val="12918840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VCR dataset contains over 290,000 questions about 110,000 images, making it a large-scale benchmark for this task.</a:t>
            </a:r>
          </a:p>
          <a:p>
            <a:endParaRPr lang="en-US" dirty="0"/>
          </a:p>
          <a:p>
            <a:r>
              <a:rPr lang="en-US" dirty="0"/>
              <a:t>Given an image, a list of regions, and a question, a model must answer the question and provide a ratio-</a:t>
            </a:r>
          </a:p>
          <a:p>
            <a:r>
              <a:rPr lang="en-US" dirty="0" err="1"/>
              <a:t>nale</a:t>
            </a:r>
            <a:r>
              <a:rPr lang="en-US" dirty="0"/>
              <a:t> explaining why its answer is right. The questions challenge computer vision systems to go beyond recognition-level</a:t>
            </a:r>
          </a:p>
          <a:p>
            <a:r>
              <a:rPr lang="en-US" dirty="0"/>
              <a:t>understanding, towards a higher-order cognitive and commonsense understanding of the world depicted by the image</a:t>
            </a:r>
          </a:p>
        </p:txBody>
      </p:sp>
      <p:sp>
        <p:nvSpPr>
          <p:cNvPr id="4" name="Foliennummernplatzhalter 3"/>
          <p:cNvSpPr>
            <a:spLocks noGrp="1"/>
          </p:cNvSpPr>
          <p:nvPr>
            <p:ph type="sldNum" sz="quarter" idx="5"/>
          </p:nvPr>
        </p:nvSpPr>
        <p:spPr/>
        <p:txBody>
          <a:bodyPr/>
          <a:lstStyle/>
          <a:p>
            <a:fld id="{3C606240-9D1C-3843-B28E-77756B6151FD}" type="slidenum">
              <a:rPr lang="de-DE" smtClean="0"/>
              <a:pPr/>
              <a:t>80</a:t>
            </a:fld>
            <a:endParaRPr lang="de-DE" dirty="0"/>
          </a:p>
        </p:txBody>
      </p:sp>
    </p:spTree>
    <p:extLst>
      <p:ext uri="{BB962C8B-B14F-4D97-AF65-F5344CB8AC3E}">
        <p14:creationId xmlns:p14="http://schemas.microsoft.com/office/powerpoint/2010/main" val="3972961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Fine-tuning</a:t>
            </a:r>
            <a:r>
              <a:rPr lang="en-US" dirty="0"/>
              <a:t>: The final representation </a:t>
            </a:r>
            <a:r>
              <a:rPr lang="en-US" dirty="0" err="1"/>
              <a:t>hvi</a:t>
            </a:r>
            <a:r>
              <a:rPr lang="en-US" dirty="0"/>
              <a:t> from </a:t>
            </a:r>
            <a:r>
              <a:rPr lang="en-US" dirty="0" err="1"/>
              <a:t>MAttNet</a:t>
            </a:r>
            <a:r>
              <a:rPr lang="en-US" dirty="0"/>
              <a:t> is passed through a learned linear layer to predict a matching score between the referring expression and each region proposal. </a:t>
            </a:r>
          </a:p>
          <a:p>
            <a:r>
              <a:rPr lang="en-US" dirty="0"/>
              <a:t>R-CNN (Regions with Convolutional Neural Networks)</a:t>
            </a:r>
          </a:p>
          <a:p>
            <a:r>
              <a:rPr lang="en-US" b="1" dirty="0" err="1"/>
              <a:t>IoU</a:t>
            </a:r>
            <a:r>
              <a:rPr lang="en-US" b="1" dirty="0"/>
              <a:t> Computation</a:t>
            </a:r>
            <a:r>
              <a:rPr lang="en-US" dirty="0"/>
              <a:t>: The Intersection over Union (</a:t>
            </a:r>
            <a:r>
              <a:rPr lang="en-US" dirty="0" err="1"/>
              <a:t>IoU</a:t>
            </a:r>
            <a:r>
              <a:rPr lang="en-US" dirty="0"/>
              <a:t>) is computed between the predicted bounding box and the ground truth box. A threshold of 0.5 is used to determine a match. It measures the overlap between the two boxes, with a higher </a:t>
            </a:r>
            <a:r>
              <a:rPr lang="en-US" dirty="0" err="1"/>
              <a:t>IoU</a:t>
            </a:r>
            <a:r>
              <a:rPr lang="en-US" dirty="0"/>
              <a:t> indicating better localization accuracy</a:t>
            </a:r>
          </a:p>
          <a:p>
            <a:r>
              <a:rPr lang="en-US" b="1" dirty="0"/>
              <a:t>Binary Cross-Entropy Loss</a:t>
            </a:r>
            <a:r>
              <a:rPr lang="en-US" dirty="0"/>
              <a:t>: The model is trained using binary cross-entropy loss, which is suitable for this binary classification task of predicting whether a region matches the referring expression or not</a:t>
            </a:r>
          </a:p>
        </p:txBody>
      </p:sp>
      <p:sp>
        <p:nvSpPr>
          <p:cNvPr id="4" name="Foliennummernplatzhalter 3"/>
          <p:cNvSpPr>
            <a:spLocks noGrp="1"/>
          </p:cNvSpPr>
          <p:nvPr>
            <p:ph type="sldNum" sz="quarter" idx="5"/>
          </p:nvPr>
        </p:nvSpPr>
        <p:spPr/>
        <p:txBody>
          <a:bodyPr/>
          <a:lstStyle/>
          <a:p>
            <a:fld id="{3C606240-9D1C-3843-B28E-77756B6151FD}" type="slidenum">
              <a:rPr lang="de-DE" smtClean="0"/>
              <a:pPr/>
              <a:t>81</a:t>
            </a:fld>
            <a:endParaRPr lang="de-DE" dirty="0"/>
          </a:p>
        </p:txBody>
      </p:sp>
    </p:spTree>
    <p:extLst>
      <p:ext uri="{BB962C8B-B14F-4D97-AF65-F5344CB8AC3E}">
        <p14:creationId xmlns:p14="http://schemas.microsoft.com/office/powerpoint/2010/main" val="535338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There are two main types of architectures used in Vision-and-Language (V&amp;L) BERT models: single-stream and dual-stream. The key differences are: </a:t>
            </a:r>
            <a:r>
              <a:rPr lang="en-US" b="1" dirty="0"/>
              <a:t>Single-Stream Architecture</a:t>
            </a:r>
          </a:p>
          <a:p>
            <a:r>
              <a:rPr lang="en-US" dirty="0"/>
              <a:t>Concatenates the image and text inputs into a single sequence</a:t>
            </a:r>
          </a:p>
          <a:p>
            <a:r>
              <a:rPr lang="en-US" dirty="0"/>
              <a:t>Processes the combined sequence using a single transformer encoder</a:t>
            </a:r>
          </a:p>
          <a:p>
            <a:r>
              <a:rPr lang="en-US" dirty="0"/>
              <a:t>Allows for direct interactions between image and text tokens from the start</a:t>
            </a:r>
          </a:p>
          <a:p>
            <a:r>
              <a:rPr lang="en-US" b="1" dirty="0"/>
              <a:t>Dual-Stream Architecture</a:t>
            </a:r>
          </a:p>
          <a:p>
            <a:r>
              <a:rPr lang="en-US" dirty="0"/>
              <a:t>Processes the image and text inputs independently in separate streams</a:t>
            </a:r>
          </a:p>
          <a:p>
            <a:r>
              <a:rPr lang="en-US" dirty="0"/>
              <a:t>Uses cross-modal layers to model interactions between the two modalities Can be further divided into: Intra-modal layers: process each modality separately</a:t>
            </a:r>
          </a:p>
          <a:p>
            <a:r>
              <a:rPr lang="en-US" dirty="0"/>
              <a:t>Inter-modal layers: model interactions between modalities</a:t>
            </a:r>
          </a:p>
          <a:p>
            <a:endParaRPr lang="en-US" dirty="0"/>
          </a:p>
          <a:p>
            <a:r>
              <a:rPr lang="en-US" dirty="0"/>
              <a:t>The choice between single-stream and dual-stream depends on factors like task, dataset, and computational constraints. Dual-stream models can be more parameter-efficient but may require careful design of the cross-modal interaction layers. Single-stream models are simpler but may require more data and compute.</a:t>
            </a:r>
          </a:p>
        </p:txBody>
      </p:sp>
      <p:sp>
        <p:nvSpPr>
          <p:cNvPr id="4" name="Foliennummernplatzhalter 3"/>
          <p:cNvSpPr>
            <a:spLocks noGrp="1"/>
          </p:cNvSpPr>
          <p:nvPr>
            <p:ph type="sldNum" sz="quarter" idx="5"/>
          </p:nvPr>
        </p:nvSpPr>
        <p:spPr/>
        <p:txBody>
          <a:bodyPr/>
          <a:lstStyle/>
          <a:p>
            <a:fld id="{3C606240-9D1C-3843-B28E-77756B6151FD}" type="slidenum">
              <a:rPr lang="de-DE" smtClean="0"/>
              <a:pPr/>
              <a:t>83</a:t>
            </a:fld>
            <a:endParaRPr lang="de-DE" dirty="0"/>
          </a:p>
        </p:txBody>
      </p:sp>
    </p:spTree>
    <p:extLst>
      <p:ext uri="{BB962C8B-B14F-4D97-AF65-F5344CB8AC3E}">
        <p14:creationId xmlns:p14="http://schemas.microsoft.com/office/powerpoint/2010/main" val="1245543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88</a:t>
            </a:fld>
            <a:endParaRPr lang="de-DE" dirty="0"/>
          </a:p>
        </p:txBody>
      </p:sp>
    </p:spTree>
    <p:extLst>
      <p:ext uri="{BB962C8B-B14F-4D97-AF65-F5344CB8AC3E}">
        <p14:creationId xmlns:p14="http://schemas.microsoft.com/office/powerpoint/2010/main" val="104030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Input Image</a:t>
            </a:r>
            <a:r>
              <a:rPr lang="en-US" dirty="0"/>
              <a:t>: Given an image, the goal is to detect all the objects present in the image. </a:t>
            </a:r>
          </a:p>
          <a:p>
            <a:r>
              <a:rPr lang="en-US" b="1" dirty="0"/>
              <a:t>Bounding Box Generation</a:t>
            </a:r>
            <a:r>
              <a:rPr lang="en-US" dirty="0"/>
              <a:t>: For each detectable object in the image, YOLO generates a bounding box that tightly encloses the object. </a:t>
            </a:r>
          </a:p>
          <a:p>
            <a:r>
              <a:rPr lang="en-US" b="1" dirty="0"/>
              <a:t>Bounding Box Predictions</a:t>
            </a:r>
            <a:r>
              <a:rPr lang="en-US" dirty="0"/>
              <a:t>: For each generated bounding box, YOLO outputs 5 predictions: x, y: The x and y coordinates of the center of the bounding box, relative to the image dimensions. These values are between 0 and 1.</a:t>
            </a:r>
          </a:p>
          <a:p>
            <a:r>
              <a:rPr lang="en-US" dirty="0"/>
              <a:t>w, h: The width and height of the bounding box, relative to the image dimensions. These values are also between 0 and 1.</a:t>
            </a:r>
          </a:p>
          <a:p>
            <a:r>
              <a:rPr lang="en-US" dirty="0"/>
              <a:t>confidence: A value between 0 and 1 representing the model's confidence that the bounding box contains an object and how well the box fits the object.</a:t>
            </a:r>
          </a:p>
          <a:p>
            <a:r>
              <a:rPr lang="en-US" b="1" dirty="0"/>
              <a:t>Class Prediction</a:t>
            </a:r>
            <a:r>
              <a:rPr lang="en-US" dirty="0"/>
              <a:t>: In addition to the bounding box predictions, YOLO also predicts the class of the object inside each bounding box. The class prediction represents the classification of the object, such as car, person, dog, etc.</a:t>
            </a:r>
          </a:p>
          <a:p>
            <a:r>
              <a:rPr lang="en-US" b="1" dirty="0"/>
              <a:t>Output</a:t>
            </a:r>
            <a:r>
              <a:rPr lang="en-US" dirty="0"/>
              <a:t>: The final output of YOLO is a set of bounding boxes, each with its corresponding x, y, w, h, confidence, and class predictions.</a:t>
            </a:r>
          </a:p>
        </p:txBody>
      </p:sp>
      <p:sp>
        <p:nvSpPr>
          <p:cNvPr id="4" name="Foliennummernplatzhalter 3"/>
          <p:cNvSpPr>
            <a:spLocks noGrp="1"/>
          </p:cNvSpPr>
          <p:nvPr>
            <p:ph type="sldNum" sz="quarter" idx="5"/>
          </p:nvPr>
        </p:nvSpPr>
        <p:spPr/>
        <p:txBody>
          <a:bodyPr/>
          <a:lstStyle/>
          <a:p>
            <a:fld id="{3C606240-9D1C-3843-B28E-77756B6151FD}" type="slidenum">
              <a:rPr lang="de-DE" smtClean="0"/>
              <a:pPr/>
              <a:t>89</a:t>
            </a:fld>
            <a:endParaRPr lang="de-DE" dirty="0"/>
          </a:p>
        </p:txBody>
      </p:sp>
    </p:spTree>
    <p:extLst>
      <p:ext uri="{BB962C8B-B14F-4D97-AF65-F5344CB8AC3E}">
        <p14:creationId xmlns:p14="http://schemas.microsoft.com/office/powerpoint/2010/main" val="28794800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90</a:t>
            </a:fld>
            <a:endParaRPr lang="de-DE" dirty="0"/>
          </a:p>
        </p:txBody>
      </p:sp>
    </p:spTree>
    <p:extLst>
      <p:ext uri="{BB962C8B-B14F-4D97-AF65-F5344CB8AC3E}">
        <p14:creationId xmlns:p14="http://schemas.microsoft.com/office/powerpoint/2010/main" val="291286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 dirty="0"/>
              <a:t>Graceful degradation is </a:t>
            </a:r>
            <a:r>
              <a:rPr lang="en" b="1" dirty="0"/>
              <a:t>the ability of a computer, machine, electronic system or network to maintain limited functionality even when a large portion of it has been destroyed or rendered inoperative</a:t>
            </a:r>
            <a:r>
              <a:rPr lang="en" dirty="0"/>
              <a:t>. The purpose of graceful degradation is to prevent catastrophic failure.</a:t>
            </a:r>
            <a:endParaRPr lang="en-US" dirty="0"/>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4</a:t>
            </a:fld>
            <a:endParaRPr lang="de-DE" dirty="0"/>
          </a:p>
        </p:txBody>
      </p:sp>
    </p:spTree>
    <p:extLst>
      <p:ext uri="{BB962C8B-B14F-4D97-AF65-F5344CB8AC3E}">
        <p14:creationId xmlns:p14="http://schemas.microsoft.com/office/powerpoint/2010/main" val="4125404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C1 and C2 represent the class probabilities for two specific classes. In the example given, C2 = 0 likely represents the background/no object class, while C1 = 1 represents the first object class (e.g., person, car, etc.). The model outputs class probabilities for all C classes, with C1 and C2 being two of those classes.</a:t>
            </a:r>
          </a:p>
          <a:p>
            <a:r>
              <a:rPr lang="en-US" b="1" dirty="0"/>
              <a:t>Input X</a:t>
            </a:r>
            <a:r>
              <a:rPr lang="en-US" dirty="0"/>
              <a:t>: The input X is a single image.</a:t>
            </a:r>
          </a:p>
          <a:p>
            <a:r>
              <a:rPr lang="en-US" dirty="0"/>
              <a:t>The image dimensions are width (in pixels) * height (in pixels).</a:t>
            </a:r>
          </a:p>
          <a:p>
            <a:r>
              <a:rPr lang="en-US" dirty="0"/>
              <a:t>Each pixel has RGB values, typically ranging from 0 to 255.</a:t>
            </a:r>
          </a:p>
          <a:p>
            <a:r>
              <a:rPr lang="en-US" dirty="0"/>
              <a:t>Therefore, the input X can be represented as a 3D tensor of size (width * height * 3).</a:t>
            </a:r>
          </a:p>
          <a:p>
            <a:r>
              <a:rPr lang="en-US" b="1" dirty="0"/>
              <a:t>Output Y</a:t>
            </a:r>
            <a:r>
              <a:rPr lang="en-US" dirty="0"/>
              <a:t>: The output Y is a tensor of size (S * S * (B * 5 + C)).</a:t>
            </a:r>
          </a:p>
          <a:p>
            <a:r>
              <a:rPr lang="en-US" dirty="0"/>
              <a:t>S is the number of grid cells along each dimension (e.g., S=7 for a 7x7 grid).</a:t>
            </a:r>
          </a:p>
          <a:p>
            <a:r>
              <a:rPr lang="en-US" dirty="0"/>
              <a:t>B is the number of bounding boxes predicted per grid cell (e.g., B=2).</a:t>
            </a:r>
          </a:p>
          <a:p>
            <a:r>
              <a:rPr lang="en-US" dirty="0"/>
              <a:t>5 represents the 5 predictions made for each bounding box: (x, y, w, h, confidence).</a:t>
            </a:r>
          </a:p>
          <a:p>
            <a:r>
              <a:rPr lang="en-US" dirty="0"/>
              <a:t>C is the number of object classes that the model can predict.</a:t>
            </a:r>
          </a:p>
          <a:p>
            <a:r>
              <a:rPr lang="en-US" b="1" dirty="0"/>
              <a:t>Bounding Box Predictions</a:t>
            </a:r>
            <a:r>
              <a:rPr lang="en-US" dirty="0"/>
              <a:t>: For each of the B bounding boxes in each grid cell, YOLO predicts: x, y: The x and y coordinates of the center of the bounding box, relative to the grid cell boundaries. These values are between 0 and 1.</a:t>
            </a:r>
          </a:p>
          <a:p>
            <a:r>
              <a:rPr lang="en-US" dirty="0"/>
              <a:t>w, h: The width and height of the bounding box, relative to the entire image size. These values are also between 0 and 1.</a:t>
            </a:r>
          </a:p>
          <a:p>
            <a:r>
              <a:rPr lang="en-US" dirty="0"/>
              <a:t>confidence: A value between 0 and 1 representing the model's confidence that the box contains an object and how well the box fits the object.</a:t>
            </a:r>
          </a:p>
          <a:p>
            <a:r>
              <a:rPr lang="en-US" b="1" dirty="0"/>
              <a:t>Class Predictions</a:t>
            </a:r>
            <a:r>
              <a:rPr lang="en-US" dirty="0"/>
              <a:t>: In addition to the bounding box predictions, YOLO also predicts a class probability distribution for each grid cell.</a:t>
            </a:r>
          </a:p>
          <a:p>
            <a:r>
              <a:rPr lang="en-US" dirty="0"/>
              <a:t>This distribution represents the likelihood of each object class being present in the grid cell.</a:t>
            </a:r>
          </a:p>
          <a:p>
            <a:r>
              <a:rPr lang="en-US" dirty="0"/>
              <a:t>The class predictions are made for each grid cell, regardless of whether an object is present or not.</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91</a:t>
            </a:fld>
            <a:endParaRPr lang="de-DE" dirty="0"/>
          </a:p>
        </p:txBody>
      </p:sp>
    </p:spTree>
    <p:extLst>
      <p:ext uri="{BB962C8B-B14F-4D97-AF65-F5344CB8AC3E}">
        <p14:creationId xmlns:p14="http://schemas.microsoft.com/office/powerpoint/2010/main" val="604490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Bounding Box Filtering</a:t>
            </a:r>
            <a:r>
              <a:rPr lang="en-US" dirty="0"/>
              <a:t>: YOLO first filters out bounding boxes with low </a:t>
            </a:r>
            <a:r>
              <a:rPr lang="en-US" dirty="0" err="1"/>
              <a:t>objectness</a:t>
            </a:r>
            <a:r>
              <a:rPr lang="en-US" dirty="0"/>
              <a:t> confidence (P(Object)).</a:t>
            </a:r>
          </a:p>
          <a:p>
            <a:r>
              <a:rPr lang="en-US" dirty="0"/>
              <a:t>A confidence threshold is used to remove these low-confidence boxes. Typical values are 0.25 or 0.5.</a:t>
            </a:r>
          </a:p>
          <a:p>
            <a:r>
              <a:rPr lang="en-US" b="1" dirty="0"/>
              <a:t>Class Prediction</a:t>
            </a:r>
            <a:r>
              <a:rPr lang="en-US" dirty="0"/>
              <a:t>: For each remaining bounding box, YOLO computes the class-specific confidence scores.</a:t>
            </a:r>
          </a:p>
          <a:p>
            <a:r>
              <a:rPr lang="en-US" dirty="0"/>
              <a:t>The class-specific score is calculated as:</a:t>
            </a:r>
            <a:br>
              <a:rPr lang="en-US" dirty="0"/>
            </a:br>
            <a:r>
              <a:rPr lang="en-US" dirty="0"/>
              <a:t>score = P(Object) * P(</a:t>
            </a:r>
            <a:r>
              <a:rPr lang="en-US" dirty="0" err="1"/>
              <a:t>Class|Object</a:t>
            </a:r>
            <a:r>
              <a:rPr lang="en-US" dirty="0"/>
              <a:t>)</a:t>
            </a:r>
          </a:p>
          <a:p>
            <a:r>
              <a:rPr lang="en-US" dirty="0"/>
              <a:t>P(</a:t>
            </a:r>
            <a:r>
              <a:rPr lang="en-US" dirty="0" err="1"/>
              <a:t>Class|Object</a:t>
            </a:r>
            <a:r>
              <a:rPr lang="en-US" dirty="0"/>
              <a:t>) is the class probability for the grid cell the box's center falls in.</a:t>
            </a:r>
          </a:p>
          <a:p>
            <a:r>
              <a:rPr lang="en-US" b="1" dirty="0"/>
              <a:t>Argmax over Classes</a:t>
            </a:r>
            <a:r>
              <a:rPr lang="en-US" dirty="0"/>
              <a:t>: To determine the class of each bounding box, YOLO takes the argmax over the class probabilities.</a:t>
            </a:r>
          </a:p>
          <a:p>
            <a:r>
              <a:rPr lang="en-US" dirty="0"/>
              <a:t>The class with the highest probability is assigned to the box.</a:t>
            </a:r>
          </a:p>
          <a:p>
            <a:r>
              <a:rPr lang="en-US" b="1" dirty="0"/>
              <a:t>Non-Maximum Suppression</a:t>
            </a:r>
            <a:r>
              <a:rPr lang="en-US" dirty="0"/>
              <a:t>: Finally, YOLO applies non-maximum suppression to remove duplicate detections.</a:t>
            </a:r>
          </a:p>
          <a:p>
            <a:r>
              <a:rPr lang="en-US" dirty="0"/>
              <a:t>For each class, the algorithm greedily selects bounding boxes with high confidence and removes overlapping boxes with lower confidence.</a:t>
            </a:r>
          </a:p>
          <a:p>
            <a:r>
              <a:rPr lang="en-US" b="1" dirty="0"/>
              <a:t>Final Detections</a:t>
            </a:r>
            <a:r>
              <a:rPr lang="en-US" dirty="0"/>
              <a:t>: The remaining bounding boxes after filtering, class prediction, and non-maximum suppression are the final object detections.</a:t>
            </a:r>
          </a:p>
          <a:p>
            <a:r>
              <a:rPr lang="en-US" dirty="0"/>
              <a:t>Each detection includes the bounding box coordinates, the class label, and the confidence score.</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93</a:t>
            </a:fld>
            <a:endParaRPr lang="de-DE" dirty="0"/>
          </a:p>
        </p:txBody>
      </p:sp>
    </p:spTree>
    <p:extLst>
      <p:ext uri="{BB962C8B-B14F-4D97-AF65-F5344CB8AC3E}">
        <p14:creationId xmlns:p14="http://schemas.microsoft.com/office/powerpoint/2010/main" val="263621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Mean Average Precision (</a:t>
            </a:r>
            <a:r>
              <a:rPr lang="en-US" dirty="0" err="1"/>
              <a:t>mAP</a:t>
            </a:r>
            <a:r>
              <a:rPr lang="en-US" dirty="0"/>
              <a:t>) score. It measures the mean of the maximum precisions at different recall levels, providing an overall measure of model performance.</a:t>
            </a:r>
          </a:p>
        </p:txBody>
      </p:sp>
      <p:sp>
        <p:nvSpPr>
          <p:cNvPr id="4" name="Foliennummernplatzhalter 3"/>
          <p:cNvSpPr>
            <a:spLocks noGrp="1"/>
          </p:cNvSpPr>
          <p:nvPr>
            <p:ph type="sldNum" sz="quarter" idx="5"/>
          </p:nvPr>
        </p:nvSpPr>
        <p:spPr/>
        <p:txBody>
          <a:bodyPr/>
          <a:lstStyle/>
          <a:p>
            <a:fld id="{3C606240-9D1C-3843-B28E-77756B6151FD}" type="slidenum">
              <a:rPr lang="de-DE" smtClean="0"/>
              <a:pPr/>
              <a:t>94</a:t>
            </a:fld>
            <a:endParaRPr lang="de-DE" dirty="0"/>
          </a:p>
        </p:txBody>
      </p:sp>
    </p:spTree>
    <p:extLst>
      <p:ext uri="{BB962C8B-B14F-4D97-AF65-F5344CB8AC3E}">
        <p14:creationId xmlns:p14="http://schemas.microsoft.com/office/powerpoint/2010/main" val="3751051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Background Errors</a:t>
            </a:r>
            <a:r>
              <a:rPr lang="en-US" dirty="0"/>
              <a:t>: YOLO makes fewer false positive predictions on the background, i.e. it is less likely to detect objects in areas where there are actually no objects. </a:t>
            </a:r>
            <a:r>
              <a:rPr lang="en-US" b="1" dirty="0" err="1"/>
              <a:t>IoU</a:t>
            </a:r>
            <a:r>
              <a:rPr lang="en-US" b="1" dirty="0"/>
              <a:t> with Ground Truth</a:t>
            </a:r>
            <a:r>
              <a:rPr lang="en-US" dirty="0"/>
              <a:t>: When YOLO does make a prediction, the Intersection over Union (</a:t>
            </a:r>
            <a:r>
              <a:rPr lang="en-US" dirty="0" err="1"/>
              <a:t>IoU</a:t>
            </a:r>
            <a:r>
              <a:rPr lang="en-US" dirty="0"/>
              <a:t>) between the predicted bounding box and the actual ground truth box is very small. This indicates poor localization of the object. </a:t>
            </a:r>
          </a:p>
          <a:p>
            <a:r>
              <a:rPr lang="en-US" b="1" dirty="0"/>
              <a:t>Localization Errors</a:t>
            </a:r>
            <a:r>
              <a:rPr lang="en-US" dirty="0"/>
              <a:t>: While YOLO correctly classifies the object category in many cases, the predicted bounding boxes have a somewhat small </a:t>
            </a:r>
            <a:r>
              <a:rPr lang="en-US" dirty="0" err="1"/>
              <a:t>IoU</a:t>
            </a:r>
            <a:r>
              <a:rPr lang="en-US" dirty="0"/>
              <a:t> with the ground truth. This suggests that YOLO struggles more with precisely localizing the extent of the object compared to other detectors.</a:t>
            </a:r>
          </a:p>
        </p:txBody>
      </p:sp>
      <p:sp>
        <p:nvSpPr>
          <p:cNvPr id="4" name="Foliennummernplatzhalter 3"/>
          <p:cNvSpPr>
            <a:spLocks noGrp="1"/>
          </p:cNvSpPr>
          <p:nvPr>
            <p:ph type="sldNum" sz="quarter" idx="5"/>
          </p:nvPr>
        </p:nvSpPr>
        <p:spPr/>
        <p:txBody>
          <a:bodyPr/>
          <a:lstStyle/>
          <a:p>
            <a:fld id="{3C606240-9D1C-3843-B28E-77756B6151FD}" type="slidenum">
              <a:rPr lang="de-DE" smtClean="0"/>
              <a:pPr/>
              <a:t>95</a:t>
            </a:fld>
            <a:endParaRPr lang="de-DE" dirty="0"/>
          </a:p>
        </p:txBody>
      </p:sp>
    </p:spTree>
    <p:extLst>
      <p:ext uri="{BB962C8B-B14F-4D97-AF65-F5344CB8AC3E}">
        <p14:creationId xmlns:p14="http://schemas.microsoft.com/office/powerpoint/2010/main" val="36211551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Mean Average Precision (</a:t>
            </a:r>
            <a:r>
              <a:rPr lang="en-US" dirty="0" err="1"/>
              <a:t>mAP</a:t>
            </a:r>
            <a:r>
              <a:rPr lang="en-US" dirty="0"/>
              <a:t>) </a:t>
            </a:r>
          </a:p>
          <a:p>
            <a:r>
              <a:rPr lang="en-US" dirty="0"/>
              <a:t>In summary, YOLO represents a major advance in object detection, enabling fast, accurate, and unified models that can power responsive robotic systems and other applications requiring real-time object recognition.</a:t>
            </a:r>
          </a:p>
        </p:txBody>
      </p:sp>
      <p:sp>
        <p:nvSpPr>
          <p:cNvPr id="4" name="Foliennummernplatzhalter 3"/>
          <p:cNvSpPr>
            <a:spLocks noGrp="1"/>
          </p:cNvSpPr>
          <p:nvPr>
            <p:ph type="sldNum" sz="quarter" idx="5"/>
          </p:nvPr>
        </p:nvSpPr>
        <p:spPr/>
        <p:txBody>
          <a:bodyPr/>
          <a:lstStyle/>
          <a:p>
            <a:fld id="{3C606240-9D1C-3843-B28E-77756B6151FD}" type="slidenum">
              <a:rPr lang="de-DE" smtClean="0"/>
              <a:pPr/>
              <a:t>99</a:t>
            </a:fld>
            <a:endParaRPr lang="de-DE" dirty="0"/>
          </a:p>
        </p:txBody>
      </p:sp>
    </p:spTree>
    <p:extLst>
      <p:ext uri="{BB962C8B-B14F-4D97-AF65-F5344CB8AC3E}">
        <p14:creationId xmlns:p14="http://schemas.microsoft.com/office/powerpoint/2010/main" val="2116062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Unsupervised contrastive pre-training on unlabeled data can learn meaningful representations that cluster the data in a way that aligns with the true class structure. This pre-training provides a strong initialization that boosts the performance of the subsequent supervised fine-tuning for image classification tasks.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101</a:t>
            </a:fld>
            <a:endParaRPr lang="de-DE" dirty="0"/>
          </a:p>
        </p:txBody>
      </p:sp>
    </p:spTree>
    <p:extLst>
      <p:ext uri="{BB962C8B-B14F-4D97-AF65-F5344CB8AC3E}">
        <p14:creationId xmlns:p14="http://schemas.microsoft.com/office/powerpoint/2010/main" val="28971456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102</a:t>
            </a:fld>
            <a:endParaRPr lang="de-DE" dirty="0"/>
          </a:p>
        </p:txBody>
      </p:sp>
    </p:spTree>
    <p:extLst>
      <p:ext uri="{BB962C8B-B14F-4D97-AF65-F5344CB8AC3E}">
        <p14:creationId xmlns:p14="http://schemas.microsoft.com/office/powerpoint/2010/main" val="11044755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Contrastive pre-training</a:t>
            </a:r>
            <a:r>
              <a:rPr lang="en-US" dirty="0"/>
              <a:t> is used to learn more comprehensive representations of questions in Community Question Answering (CQA) platforms. This helps route questions to suitable experts.</a:t>
            </a:r>
          </a:p>
          <a:p>
            <a:r>
              <a:rPr lang="en-US" b="1" dirty="0"/>
              <a:t>Considering the semantic complementation between question titles and bodies</a:t>
            </a:r>
            <a:r>
              <a:rPr lang="en-US" dirty="0"/>
              <a:t>, a title-body contrastive learning task is proposed during pre-training. It treats the title and body of the same question as positive samples of each other, without needing extra data augmentation</a:t>
            </a:r>
          </a:p>
        </p:txBody>
      </p:sp>
      <p:sp>
        <p:nvSpPr>
          <p:cNvPr id="4" name="Foliennummernplatzhalter 3"/>
          <p:cNvSpPr>
            <a:spLocks noGrp="1"/>
          </p:cNvSpPr>
          <p:nvPr>
            <p:ph type="sldNum" sz="quarter" idx="5"/>
          </p:nvPr>
        </p:nvSpPr>
        <p:spPr/>
        <p:txBody>
          <a:bodyPr/>
          <a:lstStyle/>
          <a:p>
            <a:fld id="{3C606240-9D1C-3843-B28E-77756B6151FD}" type="slidenum">
              <a:rPr lang="de-DE" smtClean="0"/>
              <a:pPr/>
              <a:t>103</a:t>
            </a:fld>
            <a:endParaRPr lang="de-DE" dirty="0"/>
          </a:p>
        </p:txBody>
      </p:sp>
    </p:spTree>
    <p:extLst>
      <p:ext uri="{BB962C8B-B14F-4D97-AF65-F5344CB8AC3E}">
        <p14:creationId xmlns:p14="http://schemas.microsoft.com/office/powerpoint/2010/main" val="20122859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a:t>
            </a:r>
            <a:r>
              <a:rPr lang="en-US" b="1" dirty="0"/>
              <a:t>ext Encoder:</a:t>
            </a:r>
            <a:r>
              <a:rPr lang="en-US" dirty="0"/>
              <a:t> The text encoder is a transformer based on the famous Attention is All You Need paper. The team has used a 63M-parameter 12-layer 512-wide model with 8 attention heads. </a:t>
            </a:r>
          </a:p>
          <a:p>
            <a:r>
              <a:rPr lang="en-US" b="1" dirty="0"/>
              <a:t>Image Encoder: </a:t>
            </a:r>
            <a:r>
              <a:rPr lang="en-US" dirty="0"/>
              <a:t>For the image encoder, the team considered two models – Resnet and </a:t>
            </a:r>
            <a:r>
              <a:rPr lang="en-US" dirty="0" err="1"/>
              <a:t>ViT</a:t>
            </a:r>
            <a:r>
              <a:rPr lang="en-US" dirty="0"/>
              <a:t>. The team experimented with different variations of these two models and ultimately found that </a:t>
            </a:r>
            <a:r>
              <a:rPr lang="en-US" dirty="0" err="1"/>
              <a:t>ViT</a:t>
            </a:r>
            <a:r>
              <a:rPr lang="en-US" dirty="0"/>
              <a:t> performed the best and used it as an image encoder</a:t>
            </a:r>
          </a:p>
        </p:txBody>
      </p:sp>
      <p:sp>
        <p:nvSpPr>
          <p:cNvPr id="4" name="Foliennummernplatzhalter 3"/>
          <p:cNvSpPr>
            <a:spLocks noGrp="1"/>
          </p:cNvSpPr>
          <p:nvPr>
            <p:ph type="sldNum" sz="quarter" idx="5"/>
          </p:nvPr>
        </p:nvSpPr>
        <p:spPr/>
        <p:txBody>
          <a:bodyPr/>
          <a:lstStyle/>
          <a:p>
            <a:fld id="{3C606240-9D1C-3843-B28E-77756B6151FD}" type="slidenum">
              <a:rPr lang="de-DE" smtClean="0"/>
              <a:pPr/>
              <a:t>105</a:t>
            </a:fld>
            <a:endParaRPr lang="de-DE" dirty="0"/>
          </a:p>
        </p:txBody>
      </p:sp>
    </p:spTree>
    <p:extLst>
      <p:ext uri="{BB962C8B-B14F-4D97-AF65-F5344CB8AC3E}">
        <p14:creationId xmlns:p14="http://schemas.microsoft.com/office/powerpoint/2010/main" val="19116936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objective of CLIP is to align text embeddings and image embeddings for correct pairs. IT achieved this by maximizing the cosine similarity between the correct pair of image and text embeddings and </a:t>
            </a:r>
            <a:r>
              <a:rPr lang="en-US" dirty="0" err="1"/>
              <a:t>minimising</a:t>
            </a:r>
            <a:r>
              <a:rPr lang="en-US" dirty="0"/>
              <a:t> the cosine similarity between incorrect image and text embeddings.</a:t>
            </a:r>
          </a:p>
          <a:p>
            <a:r>
              <a:rPr lang="en-US" dirty="0"/>
              <a:t>The image and text encoder are trained from scratch without using any pre-weights. </a:t>
            </a:r>
          </a:p>
          <a:p>
            <a:r>
              <a:rPr lang="en-US" dirty="0"/>
              <a:t>The embeddings generated by the image and text encoder are linear projected to match their dimension</a:t>
            </a:r>
          </a:p>
          <a:p>
            <a:r>
              <a:rPr lang="en-US" dirty="0"/>
              <a:t>For a dataset of N (image, text Paris) there are N*N possible (image, text) pairs. Out of these N*N pairs N pairs are correct and the rest N*N-N pairs are incorrect. </a:t>
            </a:r>
          </a:p>
          <a:p>
            <a:r>
              <a:rPr lang="en-US" dirty="0"/>
              <a:t>The model is trained to maximize the cosine similarity of the image and text embeddings of the N correct pairs and minimize the cosine similarity of N*N-N pairs. </a:t>
            </a:r>
          </a:p>
          <a:p>
            <a:r>
              <a:rPr lang="en-US" dirty="0"/>
              <a:t>Cross entropy loss over similarity score is used as a loss function.</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109</a:t>
            </a:fld>
            <a:endParaRPr lang="de-DE" dirty="0"/>
          </a:p>
        </p:txBody>
      </p:sp>
    </p:spTree>
    <p:extLst>
      <p:ext uri="{BB962C8B-B14F-4D97-AF65-F5344CB8AC3E}">
        <p14:creationId xmlns:p14="http://schemas.microsoft.com/office/powerpoint/2010/main" val="2226543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Over 200 possible moves per player</a:t>
            </a:r>
          </a:p>
        </p:txBody>
      </p:sp>
      <p:sp>
        <p:nvSpPr>
          <p:cNvPr id="4" name="Foliennummernplatzhalter 3"/>
          <p:cNvSpPr>
            <a:spLocks noGrp="1"/>
          </p:cNvSpPr>
          <p:nvPr>
            <p:ph type="sldNum" sz="quarter" idx="5"/>
          </p:nvPr>
        </p:nvSpPr>
        <p:spPr/>
        <p:txBody>
          <a:bodyPr/>
          <a:lstStyle/>
          <a:p>
            <a:fld id="{3C606240-9D1C-3843-B28E-77756B6151FD}" type="slidenum">
              <a:rPr lang="de-DE" smtClean="0"/>
              <a:pPr/>
              <a:t>6</a:t>
            </a:fld>
            <a:endParaRPr lang="de-DE" dirty="0"/>
          </a:p>
        </p:txBody>
      </p:sp>
    </p:spTree>
    <p:extLst>
      <p:ext uri="{BB962C8B-B14F-4D97-AF65-F5344CB8AC3E}">
        <p14:creationId xmlns:p14="http://schemas.microsoft.com/office/powerpoint/2010/main" val="9093836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r>
              <a:rPr lang="en-US" dirty="0"/>
              <a:t>Before CLIP, the SOTA </a:t>
            </a:r>
            <a:r>
              <a:rPr lang="en-US" dirty="0">
                <a:hlinkClick r:id="rId3"/>
              </a:rPr>
              <a:t>computer vision</a:t>
            </a:r>
            <a:r>
              <a:rPr lang="en-US" dirty="0"/>
              <a:t> classification models were trained to predict a set of predetermined classes. This model could not be generalized to predict any other category other than those it was trained on. To use them for other categories, one always had to further fine-tune it which required computing resources as well as the need for a good dataset, which was challenging to collect many times.</a:t>
            </a:r>
          </a:p>
          <a:p>
            <a:pPr rtl="0"/>
            <a:r>
              <a:rPr lang="en-US" dirty="0"/>
              <a:t>This is what led to the development of the CLIP model. It ought to solve the problem of fine-tuning an image classifier for categories it was not trained on. Thus, the one significant aspect of CLIP is that it is ‘</a:t>
            </a:r>
            <a:r>
              <a:rPr lang="en-US" b="1" dirty="0"/>
              <a:t>zero shot</a:t>
            </a:r>
            <a:r>
              <a:rPr lang="en-US" dirty="0"/>
              <a:t>‘ means it can classify images into any category without the need to be trained on that specific category. It uses both text and images in input for training. It has been trained on a dataset of 400 million image text pairs collected from the Internet.</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110</a:t>
            </a:fld>
            <a:endParaRPr lang="de-DE" dirty="0"/>
          </a:p>
        </p:txBody>
      </p:sp>
    </p:spTree>
    <p:extLst>
      <p:ext uri="{BB962C8B-B14F-4D97-AF65-F5344CB8AC3E}">
        <p14:creationId xmlns:p14="http://schemas.microsoft.com/office/powerpoint/2010/main" val="1840479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We construct the ensemble over the embedding space instead of probability space. This allows us to cache a single set of averaged text</a:t>
            </a:r>
          </a:p>
          <a:p>
            <a:r>
              <a:rPr lang="en-US" dirty="0"/>
              <a:t>embeddings so that the compute cost of the ensemble is the same as using a single classifier when amortized over many predictions. </a:t>
            </a:r>
          </a:p>
          <a:p>
            <a:r>
              <a:rPr lang="en-US" dirty="0"/>
              <a:t>We’ve observed </a:t>
            </a:r>
            <a:r>
              <a:rPr lang="en-US" dirty="0" err="1"/>
              <a:t>ensembling</a:t>
            </a:r>
            <a:r>
              <a:rPr lang="en-US" dirty="0"/>
              <a:t> across many generated zero-shot classifiers to reliably improve performance and use it for the majority of datasets.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119</a:t>
            </a:fld>
            <a:endParaRPr lang="de-DE" dirty="0"/>
          </a:p>
        </p:txBody>
      </p:sp>
    </p:spTree>
    <p:extLst>
      <p:ext uri="{BB962C8B-B14F-4D97-AF65-F5344CB8AC3E}">
        <p14:creationId xmlns:p14="http://schemas.microsoft.com/office/powerpoint/2010/main" val="22423908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Zero-shot prompting: Requires no labeled training data for the specific task. The model relies on its general knowledge acquired during pre-training.</a:t>
            </a:r>
          </a:p>
          <a:p>
            <a:r>
              <a:rPr lang="en-US" dirty="0"/>
              <a:t>Dedicated image classifier: Requires labeled training data with known class labels beforehand. The model is trained specifically for the classification task.</a:t>
            </a:r>
          </a:p>
          <a:p>
            <a:endParaRPr lang="en-US" dirty="0"/>
          </a:p>
          <a:p>
            <a:r>
              <a:rPr lang="en-US" dirty="0"/>
              <a:t>Zero-shot prompting: Can generalize to new, unseen classes or tasks that the model was not explicitly trained on, leveraging its broad understanding.</a:t>
            </a:r>
          </a:p>
          <a:p>
            <a:r>
              <a:rPr lang="en-US" dirty="0"/>
              <a:t>Dedicated image classifier: Is limited to the specific classes it was trained on and may struggle to generalize to new, unseen classes.</a:t>
            </a:r>
          </a:p>
          <a:p>
            <a:endParaRPr lang="en-US" dirty="0"/>
          </a:p>
          <a:p>
            <a:r>
              <a:rPr lang="en-US" dirty="0"/>
              <a:t>Zero-shot prompting: Can be applied to a wide range of tasks by simply modifying the prompt, without the need for retraining.</a:t>
            </a:r>
          </a:p>
          <a:p>
            <a:r>
              <a:rPr lang="en-US" dirty="0"/>
              <a:t>Dedicated image classifier: Is tailored to a specific classification task and requires retraining to handle new tasks or classes.</a:t>
            </a:r>
          </a:p>
          <a:p>
            <a:endParaRPr lang="en-US" dirty="0"/>
          </a:p>
          <a:p>
            <a:r>
              <a:rPr lang="en-US" dirty="0"/>
              <a:t>The key difference is that the linear probe still requires labeled training data for the classifier, whereas zero-shot prompting can operate without any task-specific training data. Zero-shot prompting relies on the model's general language understanding and reasoning capabilities to perform the task, rather than learning task-specific features.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121</a:t>
            </a:fld>
            <a:endParaRPr lang="de-DE" dirty="0"/>
          </a:p>
        </p:txBody>
      </p:sp>
    </p:spTree>
    <p:extLst>
      <p:ext uri="{BB962C8B-B14F-4D97-AF65-F5344CB8AC3E}">
        <p14:creationId xmlns:p14="http://schemas.microsoft.com/office/powerpoint/2010/main" val="141415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122</a:t>
            </a:fld>
            <a:endParaRPr lang="de-DE" dirty="0"/>
          </a:p>
        </p:txBody>
      </p:sp>
    </p:spTree>
    <p:extLst>
      <p:ext uri="{BB962C8B-B14F-4D97-AF65-F5344CB8AC3E}">
        <p14:creationId xmlns:p14="http://schemas.microsoft.com/office/powerpoint/2010/main" val="2101186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https://arxiv.org/pdf/2103.00020</a:t>
            </a:r>
          </a:p>
          <a:p>
            <a:r>
              <a:rPr lang="en-US" dirty="0"/>
              <a:t>Zero-shot CLIP outperforms this baseline slightly more of ten than not and wins on 16 of the 27 datasets.</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123</a:t>
            </a:fld>
            <a:endParaRPr lang="de-DE" dirty="0"/>
          </a:p>
        </p:txBody>
      </p:sp>
    </p:spTree>
    <p:extLst>
      <p:ext uri="{BB962C8B-B14F-4D97-AF65-F5344CB8AC3E}">
        <p14:creationId xmlns:p14="http://schemas.microsoft.com/office/powerpoint/2010/main" val="7955453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Looking at individual datasets reveals some interesting behavior. On fine-grained classification tasks, there are a wide spread</a:t>
            </a:r>
          </a:p>
          <a:p>
            <a:r>
              <a:rPr lang="en-US" dirty="0"/>
              <a:t>in performance. </a:t>
            </a:r>
          </a:p>
        </p:txBody>
      </p:sp>
      <p:sp>
        <p:nvSpPr>
          <p:cNvPr id="4" name="Foliennummernplatzhalter 3"/>
          <p:cNvSpPr>
            <a:spLocks noGrp="1"/>
          </p:cNvSpPr>
          <p:nvPr>
            <p:ph type="sldNum" sz="quarter" idx="5"/>
          </p:nvPr>
        </p:nvSpPr>
        <p:spPr/>
        <p:txBody>
          <a:bodyPr/>
          <a:lstStyle/>
          <a:p>
            <a:fld id="{3C606240-9D1C-3843-B28E-77756B6151FD}" type="slidenum">
              <a:rPr lang="de-DE" smtClean="0"/>
              <a:pPr/>
              <a:t>124</a:t>
            </a:fld>
            <a:endParaRPr lang="de-DE" dirty="0"/>
          </a:p>
        </p:txBody>
      </p:sp>
    </p:spTree>
    <p:extLst>
      <p:ext uri="{BB962C8B-B14F-4D97-AF65-F5344CB8AC3E}">
        <p14:creationId xmlns:p14="http://schemas.microsoft.com/office/powerpoint/2010/main" val="18208206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125</a:t>
            </a:fld>
            <a:endParaRPr lang="de-DE" dirty="0"/>
          </a:p>
        </p:txBody>
      </p:sp>
    </p:spTree>
    <p:extLst>
      <p:ext uri="{BB962C8B-B14F-4D97-AF65-F5344CB8AC3E}">
        <p14:creationId xmlns:p14="http://schemas.microsoft.com/office/powerpoint/2010/main" val="30759233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On two of these datasets, Stanford Cars and Food101, zero-shot CLIP outperforms logistic regression</a:t>
            </a:r>
          </a:p>
          <a:p>
            <a:r>
              <a:rPr lang="en-US" dirty="0"/>
              <a:t>on ResNet-50 features by over 20% while Flowers102 and </a:t>
            </a:r>
            <a:r>
              <a:rPr lang="en-US" dirty="0" err="1"/>
              <a:t>FGVCAircraft</a:t>
            </a:r>
            <a:r>
              <a:rPr lang="en-US" dirty="0"/>
              <a:t>, zero-shot CLIP </a:t>
            </a:r>
            <a:r>
              <a:rPr lang="en-US" dirty="0" err="1"/>
              <a:t>underper</a:t>
            </a:r>
            <a:r>
              <a:rPr lang="en-US" dirty="0"/>
              <a:t>-</a:t>
            </a:r>
          </a:p>
          <a:p>
            <a:r>
              <a:rPr lang="en-US" dirty="0"/>
              <a:t>forms by over 10%. </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126</a:t>
            </a:fld>
            <a:endParaRPr lang="de-DE" dirty="0"/>
          </a:p>
        </p:txBody>
      </p:sp>
    </p:spTree>
    <p:extLst>
      <p:ext uri="{BB962C8B-B14F-4D97-AF65-F5344CB8AC3E}">
        <p14:creationId xmlns:p14="http://schemas.microsoft.com/office/powerpoint/2010/main" val="2855663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127</a:t>
            </a:fld>
            <a:endParaRPr lang="de-DE" dirty="0"/>
          </a:p>
        </p:txBody>
      </p:sp>
    </p:spTree>
    <p:extLst>
      <p:ext uri="{BB962C8B-B14F-4D97-AF65-F5344CB8AC3E}">
        <p14:creationId xmlns:p14="http://schemas.microsoft.com/office/powerpoint/2010/main" val="1639937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Zero-shot performance is correlated with linear probe performance but still mostly sub-optimal. Comparing zero-shot and linear probe performance across datasets shows a strong correlation with zero-shot performance mostly shifted 10 to 25 points lower. </a:t>
            </a:r>
            <a:r>
              <a:rPr lang="en-US" b="1" dirty="0"/>
              <a:t>On only 5 datasets does zero-shot performance approach linear probe performance </a:t>
            </a:r>
            <a:r>
              <a:rPr lang="en-US" dirty="0"/>
              <a:t>(≤3 point difference): STL10, CIFAR10, Food101, </a:t>
            </a:r>
            <a:r>
              <a:rPr lang="en-US" dirty="0" err="1"/>
              <a:t>OxfordPets</a:t>
            </a:r>
            <a:r>
              <a:rPr lang="en-US" dirty="0"/>
              <a:t>, and Caltech101</a:t>
            </a:r>
          </a:p>
        </p:txBody>
      </p:sp>
      <p:sp>
        <p:nvSpPr>
          <p:cNvPr id="4" name="Foliennummernplatzhalter 3"/>
          <p:cNvSpPr>
            <a:spLocks noGrp="1"/>
          </p:cNvSpPr>
          <p:nvPr>
            <p:ph type="sldNum" sz="quarter" idx="5"/>
          </p:nvPr>
        </p:nvSpPr>
        <p:spPr/>
        <p:txBody>
          <a:bodyPr/>
          <a:lstStyle/>
          <a:p>
            <a:fld id="{3C606240-9D1C-3843-B28E-77756B6151FD}" type="slidenum">
              <a:rPr lang="de-DE" smtClean="0"/>
              <a:pPr/>
              <a:t>130</a:t>
            </a:fld>
            <a:endParaRPr lang="de-DE" dirty="0"/>
          </a:p>
        </p:txBody>
      </p:sp>
    </p:spTree>
    <p:extLst>
      <p:ext uri="{BB962C8B-B14F-4D97-AF65-F5344CB8AC3E}">
        <p14:creationId xmlns:p14="http://schemas.microsoft.com/office/powerpoint/2010/main" val="56646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supervised learning: Position as feature vector as input</a:t>
            </a:r>
          </a:p>
          <a:p>
            <a:r>
              <a:rPr lang="en-US" dirty="0"/>
              <a:t>Training by example using humans or an agent</a:t>
            </a:r>
          </a:p>
        </p:txBody>
      </p:sp>
      <p:sp>
        <p:nvSpPr>
          <p:cNvPr id="4" name="Foliennummernplatzhalter 3"/>
          <p:cNvSpPr>
            <a:spLocks noGrp="1"/>
          </p:cNvSpPr>
          <p:nvPr>
            <p:ph type="sldNum" sz="quarter" idx="5"/>
          </p:nvPr>
        </p:nvSpPr>
        <p:spPr/>
        <p:txBody>
          <a:bodyPr/>
          <a:lstStyle/>
          <a:p>
            <a:fld id="{3C606240-9D1C-3843-B28E-77756B6151FD}" type="slidenum">
              <a:rPr lang="de-DE" smtClean="0"/>
              <a:pPr/>
              <a:t>7</a:t>
            </a:fld>
            <a:endParaRPr lang="de-DE" dirty="0"/>
          </a:p>
        </p:txBody>
      </p:sp>
    </p:spTree>
    <p:extLst>
      <p:ext uri="{BB962C8B-B14F-4D97-AF65-F5344CB8AC3E}">
        <p14:creationId xmlns:p14="http://schemas.microsoft.com/office/powerpoint/2010/main" val="4082736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Zero-shot CLIP performance scales smoothly as a function of model compute. Across 39 evals on 36 different</a:t>
            </a:r>
          </a:p>
          <a:p>
            <a:r>
              <a:rPr lang="en-US" dirty="0"/>
              <a:t>datasets, average zero-shot error is well modeled by a log-log linear trend across a 44x range of compute spanning 5 different CLIP</a:t>
            </a:r>
          </a:p>
          <a:p>
            <a:r>
              <a:rPr lang="en-US" dirty="0"/>
              <a:t>models. Lightly shaded lines are performance on individual evals, showing that performance is much more varied despite the smooth</a:t>
            </a:r>
          </a:p>
          <a:p>
            <a:r>
              <a:rPr lang="en-US" dirty="0"/>
              <a:t>overall trend.</a:t>
            </a:r>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131</a:t>
            </a:fld>
            <a:endParaRPr lang="de-DE" dirty="0"/>
          </a:p>
        </p:txBody>
      </p:sp>
    </p:spTree>
    <p:extLst>
      <p:ext uri="{BB962C8B-B14F-4D97-AF65-F5344CB8AC3E}">
        <p14:creationId xmlns:p14="http://schemas.microsoft.com/office/powerpoint/2010/main" val="18060413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Zero-shot CLIP outperforms few-shot linear probes. Zero-shot CLIP matches the average performance of a 4-shot linear classifier trained on the same feature space and nearly matches the best results of a 16-shot linear classifier across publicly available models. For both </a:t>
            </a:r>
            <a:r>
              <a:rPr lang="en-US" dirty="0" err="1"/>
              <a:t>BiT</a:t>
            </a:r>
            <a:r>
              <a:rPr lang="en-US" dirty="0"/>
              <a:t>-M and SimCLRv2, the best performing</a:t>
            </a:r>
          </a:p>
          <a:p>
            <a:r>
              <a:rPr lang="en-US" dirty="0"/>
              <a:t>model is highlighted. Light gray lines are other models in the eval suite. The 20 datasets with at least 16 examples per class were used in this analysis.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132</a:t>
            </a:fld>
            <a:endParaRPr lang="de-DE" dirty="0"/>
          </a:p>
        </p:txBody>
      </p:sp>
    </p:spTree>
    <p:extLst>
      <p:ext uri="{BB962C8B-B14F-4D97-AF65-F5344CB8AC3E}">
        <p14:creationId xmlns:p14="http://schemas.microsoft.com/office/powerpoint/2010/main" val="11272442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Linear probe performance of CLIP models in comparison with state-of-the-art computer vision models, including</a:t>
            </a:r>
          </a:p>
          <a:p>
            <a:r>
              <a:rPr lang="en-US" dirty="0" err="1"/>
              <a:t>EfficientNet</a:t>
            </a:r>
            <a:r>
              <a:rPr lang="en-US" dirty="0"/>
              <a:t> (Tan &amp; Le, 2019; </a:t>
            </a:r>
            <a:r>
              <a:rPr lang="en-US" dirty="0" err="1"/>
              <a:t>Xie</a:t>
            </a:r>
            <a:r>
              <a:rPr lang="en-US" dirty="0"/>
              <a:t> et al., 2020), </a:t>
            </a:r>
            <a:r>
              <a:rPr lang="en-US" dirty="0" err="1"/>
              <a:t>MoCo</a:t>
            </a:r>
            <a:r>
              <a:rPr lang="en-US" dirty="0"/>
              <a:t> (Chen et al., 2020d), Instagram-pretrained </a:t>
            </a:r>
            <a:r>
              <a:rPr lang="en-US" dirty="0" err="1"/>
              <a:t>ResNeXt</a:t>
            </a:r>
            <a:r>
              <a:rPr lang="en-US" dirty="0"/>
              <a:t> models (Mahajan et al., 2018;</a:t>
            </a:r>
          </a:p>
          <a:p>
            <a:r>
              <a:rPr lang="en-US" dirty="0" err="1"/>
              <a:t>Touvron</a:t>
            </a:r>
            <a:r>
              <a:rPr lang="en-US" dirty="0"/>
              <a:t> et al., 2019), </a:t>
            </a:r>
            <a:r>
              <a:rPr lang="en-US" dirty="0" err="1"/>
              <a:t>BiT</a:t>
            </a:r>
            <a:r>
              <a:rPr lang="en-US" dirty="0"/>
              <a:t> (Kolesnikov et al., 2019), </a:t>
            </a:r>
            <a:r>
              <a:rPr lang="en-US" dirty="0" err="1"/>
              <a:t>ViT</a:t>
            </a:r>
            <a:r>
              <a:rPr lang="en-US" dirty="0"/>
              <a:t> (</a:t>
            </a:r>
            <a:r>
              <a:rPr lang="en-US" dirty="0" err="1"/>
              <a:t>Dosovitskiy</a:t>
            </a:r>
            <a:r>
              <a:rPr lang="en-US" dirty="0"/>
              <a:t> et al., 2020), SimCLRv2 (Chen et al., 2020c), BYOL (Grill et al.,</a:t>
            </a:r>
          </a:p>
          <a:p>
            <a:r>
              <a:rPr lang="en-US" dirty="0"/>
              <a:t>2020), and the original </a:t>
            </a:r>
            <a:r>
              <a:rPr lang="en-US" dirty="0" err="1"/>
              <a:t>ResNet</a:t>
            </a:r>
            <a:r>
              <a:rPr lang="en-US" dirty="0"/>
              <a:t> models (He et al., 2016b). (Left) Scores are averaged over 12 datasets studied by </a:t>
            </a:r>
            <a:r>
              <a:rPr lang="en-US" dirty="0" err="1"/>
              <a:t>Kornblith</a:t>
            </a:r>
            <a:r>
              <a:rPr lang="en-US" dirty="0"/>
              <a:t> et al. (2019).</a:t>
            </a:r>
          </a:p>
          <a:p>
            <a:r>
              <a:rPr lang="en-US" dirty="0"/>
              <a:t>(Right) Scores are averaged over 27 datasets that contain a wider variety of distributions. Dotted lines indicate models fine-tuned or</a:t>
            </a:r>
          </a:p>
          <a:p>
            <a:r>
              <a:rPr lang="en-US" dirty="0"/>
              <a:t>evaluated on images at a higher-resolution than pre-training. See Table 10 for individual scores and Figure 20 for plots for each dataset.</a:t>
            </a:r>
          </a:p>
        </p:txBody>
      </p:sp>
      <p:sp>
        <p:nvSpPr>
          <p:cNvPr id="4" name="Foliennummernplatzhalter 3"/>
          <p:cNvSpPr>
            <a:spLocks noGrp="1"/>
          </p:cNvSpPr>
          <p:nvPr>
            <p:ph type="sldNum" sz="quarter" idx="5"/>
          </p:nvPr>
        </p:nvSpPr>
        <p:spPr/>
        <p:txBody>
          <a:bodyPr/>
          <a:lstStyle/>
          <a:p>
            <a:fld id="{3C606240-9D1C-3843-B28E-77756B6151FD}" type="slidenum">
              <a:rPr lang="de-DE" smtClean="0"/>
              <a:pPr/>
              <a:t>133</a:t>
            </a:fld>
            <a:endParaRPr lang="de-DE" dirty="0"/>
          </a:p>
        </p:txBody>
      </p:sp>
    </p:spTree>
    <p:extLst>
      <p:ext uri="{BB962C8B-B14F-4D97-AF65-F5344CB8AC3E}">
        <p14:creationId xmlns:p14="http://schemas.microsoft.com/office/powerpoint/2010/main" val="18698126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Zero-shot CLIP is much more robust to distribution shift than standard ImageNet models. (Left) An ideal robust model</a:t>
            </a:r>
          </a:p>
          <a:p>
            <a:r>
              <a:rPr lang="en-US" dirty="0"/>
              <a:t>(dashed line) performs equally well on the ImageNet distribution and on other natural image distributions. Zero-shot CLIP models shrink</a:t>
            </a:r>
          </a:p>
          <a:p>
            <a:r>
              <a:rPr lang="en-US" dirty="0"/>
              <a:t>this “robustness gap” by up to 75%. Linear fits on logit transformed values are shown with bootstrap estimated 95% confidence intervals.</a:t>
            </a:r>
          </a:p>
          <a:p>
            <a:r>
              <a:rPr lang="en-US" dirty="0"/>
              <a:t>(Right) Visualizing distribution shift for bananas, a class shared across 5 of the 7 natural distribution shift datasets. The performance of</a:t>
            </a:r>
          </a:p>
          <a:p>
            <a:r>
              <a:rPr lang="en-US" dirty="0"/>
              <a:t>the best zero-shot CLIP model, </a:t>
            </a:r>
            <a:r>
              <a:rPr lang="en-US" dirty="0" err="1"/>
              <a:t>ViT</a:t>
            </a:r>
            <a:r>
              <a:rPr lang="en-US" dirty="0"/>
              <a:t>-L/14@336px, is compared with a model that has the same performance on the ImageNet validation</a:t>
            </a:r>
          </a:p>
          <a:p>
            <a:r>
              <a:rPr lang="en-US" dirty="0"/>
              <a:t>set, ResNet-101.</a:t>
            </a:r>
          </a:p>
        </p:txBody>
      </p:sp>
      <p:sp>
        <p:nvSpPr>
          <p:cNvPr id="4" name="Foliennummernplatzhalter 3"/>
          <p:cNvSpPr>
            <a:spLocks noGrp="1"/>
          </p:cNvSpPr>
          <p:nvPr>
            <p:ph type="sldNum" sz="quarter" idx="5"/>
          </p:nvPr>
        </p:nvSpPr>
        <p:spPr/>
        <p:txBody>
          <a:bodyPr/>
          <a:lstStyle/>
          <a:p>
            <a:fld id="{3C606240-9D1C-3843-B28E-77756B6151FD}" type="slidenum">
              <a:rPr lang="de-DE" smtClean="0"/>
              <a:pPr/>
              <a:t>134</a:t>
            </a:fld>
            <a:endParaRPr lang="de-DE" dirty="0"/>
          </a:p>
        </p:txBody>
      </p:sp>
    </p:spTree>
    <p:extLst>
      <p:ext uri="{BB962C8B-B14F-4D97-AF65-F5344CB8AC3E}">
        <p14:creationId xmlns:p14="http://schemas.microsoft.com/office/powerpoint/2010/main" val="26230389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GPT-4V can process and generate responses based on both textual and visual inputs. It can understand the content and context of images, as well as the relationships between text and images.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142</a:t>
            </a:fld>
            <a:endParaRPr lang="de-DE" dirty="0"/>
          </a:p>
        </p:txBody>
      </p:sp>
    </p:spTree>
    <p:extLst>
      <p:ext uri="{BB962C8B-B14F-4D97-AF65-F5344CB8AC3E}">
        <p14:creationId xmlns:p14="http://schemas.microsoft.com/office/powerpoint/2010/main" val="1394503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GPT-4V supports a JSON mode, where the model is constrained to generate outputs that are valid JSON strings. This is useful when you need the model to produce structured data in a specific format, such as JSON objects or arrays.</a:t>
            </a:r>
          </a:p>
        </p:txBody>
      </p:sp>
      <p:sp>
        <p:nvSpPr>
          <p:cNvPr id="4" name="Foliennummernplatzhalter 3"/>
          <p:cNvSpPr>
            <a:spLocks noGrp="1"/>
          </p:cNvSpPr>
          <p:nvPr>
            <p:ph type="sldNum" sz="quarter" idx="5"/>
          </p:nvPr>
        </p:nvSpPr>
        <p:spPr/>
        <p:txBody>
          <a:bodyPr/>
          <a:lstStyle/>
          <a:p>
            <a:fld id="{3C606240-9D1C-3843-B28E-77756B6151FD}" type="slidenum">
              <a:rPr lang="de-DE" smtClean="0"/>
              <a:pPr/>
              <a:t>144</a:t>
            </a:fld>
            <a:endParaRPr lang="de-DE" dirty="0"/>
          </a:p>
        </p:txBody>
      </p:sp>
    </p:spTree>
    <p:extLst>
      <p:ext uri="{BB962C8B-B14F-4D97-AF65-F5344CB8AC3E}">
        <p14:creationId xmlns:p14="http://schemas.microsoft.com/office/powerpoint/2010/main" val="712842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8</a:t>
            </a:fld>
            <a:endParaRPr lang="de-DE" dirty="0"/>
          </a:p>
        </p:txBody>
      </p:sp>
    </p:spTree>
    <p:extLst>
      <p:ext uri="{BB962C8B-B14F-4D97-AF65-F5344CB8AC3E}">
        <p14:creationId xmlns:p14="http://schemas.microsoft.com/office/powerpoint/2010/main" val="863731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 dirty="0"/>
              <a:t>Graceful degradation is </a:t>
            </a:r>
            <a:r>
              <a:rPr lang="en" b="1" dirty="0"/>
              <a:t>the ability of a computer, machine, electronic system or network to maintain limited functionality even when a large portion of it has been destroyed or rendered inoperative</a:t>
            </a:r>
            <a:r>
              <a:rPr lang="en" dirty="0"/>
              <a:t>. The purpose of graceful degradation is to prevent catastrophic failure.</a:t>
            </a:r>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13</a:t>
            </a:fld>
            <a:endParaRPr lang="de-DE" dirty="0"/>
          </a:p>
        </p:txBody>
      </p:sp>
    </p:spTree>
    <p:extLst>
      <p:ext uri="{BB962C8B-B14F-4D97-AF65-F5344CB8AC3E}">
        <p14:creationId xmlns:p14="http://schemas.microsoft.com/office/powerpoint/2010/main" val="489965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This graph shows the steps involved in one decision, with each node showing the ratio of wins to total playouts from that point in the game tree for the player that the node represents. In the Selection diagram, black is about to move. The root node shows there are 11 wins out of 21 playouts for white from this position so far. It complements the total of 10/21 black wins shown along the three black nodes under it, each of which represents a possible black move. Note that this graph does not follow the UCT algorithm described below. </a:t>
            </a:r>
          </a:p>
          <a:p>
            <a:r>
              <a:rPr lang="en-US" dirty="0"/>
              <a:t>If white loses the simulation, all nodes along the selection incremented their simulation count (the denominator), but among them only the black nodes were credited with wins (the numerator). If instead white wins, all nodes along the selection would still increment their simulation count, but among them only the white nodes would be credited with wins. In games where draws are possible, a draw causes the numerator for both black and white to be incremented by 0.5 and the denominator by 1. This ensures that during selection, each player's choices expand towards the most promising moves for that player, which mirrors the goal of each player to maximize the value of their move. </a:t>
            </a:r>
          </a:p>
          <a:p>
            <a:r>
              <a:rPr lang="en-US" dirty="0"/>
              <a:t>Rounds of search are repeated as long as the time allotted to a move remains. Then the move with the most simulations made (i.e. the highest denominator) is chosen as the final answer. </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17</a:t>
            </a:fld>
            <a:endParaRPr lang="de-DE" dirty="0"/>
          </a:p>
        </p:txBody>
      </p:sp>
    </p:spTree>
    <p:extLst>
      <p:ext uri="{BB962C8B-B14F-4D97-AF65-F5344CB8AC3E}">
        <p14:creationId xmlns:p14="http://schemas.microsoft.com/office/powerpoint/2010/main" val="3613578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C606240-9D1C-3843-B28E-77756B6151FD}" type="slidenum">
              <a:rPr lang="de-DE" smtClean="0"/>
              <a:pPr/>
              <a:t>21</a:t>
            </a:fld>
            <a:endParaRPr lang="de-DE" dirty="0"/>
          </a:p>
        </p:txBody>
      </p:sp>
    </p:spTree>
    <p:extLst>
      <p:ext uri="{BB962C8B-B14F-4D97-AF65-F5344CB8AC3E}">
        <p14:creationId xmlns:p14="http://schemas.microsoft.com/office/powerpoint/2010/main" val="36032087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Bild_vollflächig">
    <p:spTree>
      <p:nvGrpSpPr>
        <p:cNvPr id="1" name=""/>
        <p:cNvGrpSpPr/>
        <p:nvPr/>
      </p:nvGrpSpPr>
      <p:grpSpPr>
        <a:xfrm>
          <a:off x="0" y="0"/>
          <a:ext cx="0" cy="0"/>
          <a:chOff x="0" y="0"/>
          <a:chExt cx="0" cy="0"/>
        </a:xfrm>
      </p:grpSpPr>
      <p:sp>
        <p:nvSpPr>
          <p:cNvPr id="10" name="Textplatzhalter 13">
            <a:extLst>
              <a:ext uri="{FF2B5EF4-FFF2-40B4-BE49-F238E27FC236}">
                <a16:creationId xmlns:a16="http://schemas.microsoft.com/office/drawing/2014/main" id="{8BBFB6AB-BD0D-CB4B-9728-6AD2FDB3D493}"/>
              </a:ext>
            </a:extLst>
          </p:cNvPr>
          <p:cNvSpPr>
            <a:spLocks noGrp="1"/>
          </p:cNvSpPr>
          <p:nvPr>
            <p:ph type="body" sz="quarter" idx="10" hasCustomPrompt="1"/>
          </p:nvPr>
        </p:nvSpPr>
        <p:spPr>
          <a:xfrm>
            <a:off x="250824" y="3579862"/>
            <a:ext cx="4681215"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EF3FFAF6-38B4-EC48-808A-73D35839C28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7"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a:fillRect/>
          </a:stretch>
        </p:blipFill>
        <p:spPr>
          <a:xfrm>
            <a:off x="0" y="1052006"/>
            <a:ext cx="9144000" cy="2455847"/>
          </a:xfrm>
          <a:prstGeom prst="rect">
            <a:avLst/>
          </a:prstGeom>
        </p:spPr>
      </p:pic>
      <p:sp>
        <p:nvSpPr>
          <p:cNvPr id="8" name="Bildplatzhalter 6"/>
          <p:cNvSpPr>
            <a:spLocks noGrp="1"/>
          </p:cNvSpPr>
          <p:nvPr>
            <p:ph type="pic" sz="quarter" idx="11" hasCustomPrompt="1"/>
          </p:nvPr>
        </p:nvSpPr>
        <p:spPr>
          <a:xfrm>
            <a:off x="0" y="1052007"/>
            <a:ext cx="9144000" cy="2455846"/>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1" name="Gerade Verbindung 10">
            <a:extLs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5708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f_Headline_Text_und_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4" name="Bildplatzhalter 6"/>
          <p:cNvSpPr>
            <a:spLocks noGrp="1"/>
          </p:cNvSpPr>
          <p:nvPr>
            <p:ph type="pic" sz="quarter" idx="15" hasCustomPrompt="1"/>
          </p:nvPr>
        </p:nvSpPr>
        <p:spPr>
          <a:xfrm>
            <a:off x="4572000" y="1779662"/>
            <a:ext cx="4572000"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D51EC7-430C-D54B-BB14-BFC0D4B86EAE}"/>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B4BC1399-E221-E348-817F-A1570F7D90C9}"/>
              </a:ext>
            </a:extLst>
          </p:cNvPr>
          <p:cNvSpPr>
            <a:spLocks noGrp="1"/>
          </p:cNvSpPr>
          <p:nvPr>
            <p:ph type="ftr" sz="quarter" idx="17"/>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1B8745DF-4F7A-C843-98DC-DCD98DD01097}"/>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8184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4g_Headline_Bild_und_Tex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4" name="Bildplatzhalter 6"/>
          <p:cNvSpPr>
            <a:spLocks noGrp="1"/>
          </p:cNvSpPr>
          <p:nvPr>
            <p:ph type="pic" sz="quarter" idx="15" hasCustomPrompt="1"/>
          </p:nvPr>
        </p:nvSpPr>
        <p:spPr>
          <a:xfrm>
            <a:off x="214768" y="1779662"/>
            <a:ext cx="4171028"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sp>
        <p:nvSpPr>
          <p:cNvPr id="11" name="Textplatzhalter 9"/>
          <p:cNvSpPr>
            <a:spLocks noGrp="1"/>
          </p:cNvSpPr>
          <p:nvPr>
            <p:ph type="body" sz="quarter" idx="14"/>
          </p:nvPr>
        </p:nvSpPr>
        <p:spPr>
          <a:xfrm>
            <a:off x="4577435"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2AC3EB-3430-1349-A19C-02E4197ABD7D}"/>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9B044FE5-2F6A-7041-9F8B-B986A9E98170}"/>
              </a:ext>
            </a:extLst>
          </p:cNvPr>
          <p:cNvSpPr>
            <a:spLocks noGrp="1"/>
          </p:cNvSpPr>
          <p:nvPr>
            <p:ph type="ftr" sz="quarter" idx="17"/>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9D0A6D2E-ADFC-2943-8255-0F520D9F3239}"/>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127767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h_Headline_Text_und_Tabell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abellenplatzhalter 11"/>
          <p:cNvSpPr>
            <a:spLocks noGrp="1"/>
          </p:cNvSpPr>
          <p:nvPr>
            <p:ph type="tbl" sz="quarter" idx="16" hasCustomPrompt="1"/>
          </p:nvPr>
        </p:nvSpPr>
        <p:spPr>
          <a:xfrm>
            <a:off x="4572000" y="1779662"/>
            <a:ext cx="4176713"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Tabelle mit Alternativtext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6A29C8C0-874D-ED42-B7AA-9341B574BE5A}"/>
              </a:ext>
            </a:extLst>
          </p:cNvPr>
          <p:cNvSpPr>
            <a:spLocks noGrp="1"/>
          </p:cNvSpPr>
          <p:nvPr>
            <p:ph type="dt" sz="half" idx="17"/>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FBB6B01C-4FCF-CB4D-90CE-C326DBD9D207}"/>
              </a:ext>
            </a:extLst>
          </p:cNvPr>
          <p:cNvSpPr>
            <a:spLocks noGrp="1"/>
          </p:cNvSpPr>
          <p:nvPr>
            <p:ph type="ftr" sz="quarter" idx="18"/>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676C3BC2-5241-2242-9D91-48AF5119BBEB}"/>
              </a:ext>
            </a:extLst>
          </p:cNvPr>
          <p:cNvSpPr>
            <a:spLocks noGrp="1"/>
          </p:cNvSpPr>
          <p:nvPr>
            <p:ph type="sldNum" sz="quarter" idx="19"/>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1980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Grafiken_Tabellen_Bilder_unischtbare_Headline">
    <p:spTree>
      <p:nvGrpSpPr>
        <p:cNvPr id="1" name=""/>
        <p:cNvGrpSpPr/>
        <p:nvPr/>
      </p:nvGrpSpPr>
      <p:grpSpPr>
        <a:xfrm>
          <a:off x="0" y="0"/>
          <a:ext cx="0" cy="0"/>
          <a:chOff x="0" y="0"/>
          <a:chExt cx="0" cy="0"/>
        </a:xfrm>
      </p:grpSpPr>
      <p:sp>
        <p:nvSpPr>
          <p:cNvPr id="15" name="Inhaltsplatzhalter 21"/>
          <p:cNvSpPr>
            <a:spLocks noGrp="1"/>
          </p:cNvSpPr>
          <p:nvPr>
            <p:ph sz="quarter" idx="13" hasCustomPrompt="1"/>
          </p:nvPr>
        </p:nvSpPr>
        <p:spPr>
          <a:xfrm>
            <a:off x="323528" y="1347614"/>
            <a:ext cx="8425185" cy="3312368"/>
          </a:xfrm>
          <a:prstGeom prst="rect">
            <a:avLst/>
          </a:prstGeom>
        </p:spPr>
        <p:txBody>
          <a:bodyPr>
            <a:noAutofit/>
          </a:bodyPr>
          <a:lstStyle>
            <a:lvl1pPr marL="0" indent="0">
              <a:buNone/>
              <a:defRPr sz="2000">
                <a:latin typeface="TheSans UHH"/>
              </a:defRPr>
            </a:lvl1pPr>
            <a:lvl2pPr>
              <a:defRPr sz="2600">
                <a:latin typeface="TheSans UHH"/>
              </a:defRPr>
            </a:lvl2pPr>
            <a:lvl3pPr>
              <a:defRPr sz="2600">
                <a:latin typeface="TheSans UHH"/>
              </a:defRPr>
            </a:lvl3pPr>
            <a:lvl4pPr>
              <a:defRPr sz="2600">
                <a:latin typeface="TheSans UHH"/>
              </a:defRPr>
            </a:lvl4pPr>
            <a:lvl5pPr>
              <a:defRPr sz="2600">
                <a:latin typeface="TheSans UHH"/>
              </a:defRPr>
            </a:lvl5pPr>
          </a:lstStyle>
          <a:p>
            <a:pPr lvl="0"/>
            <a:r>
              <a:rPr lang="de-DE" dirty="0"/>
              <a:t>Grafiken, Tabellen, Bilder, etc. Bitte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97F74627-F125-8D49-A3F9-96166A0B0D2C}"/>
              </a:ext>
            </a:extLst>
          </p:cNvPr>
          <p:cNvSpPr>
            <a:spLocks noGrp="1"/>
          </p:cNvSpPr>
          <p:nvPr>
            <p:ph type="dt" sz="half" idx="14"/>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69BBD305-837C-0E41-BEBC-3280C7391E7E}"/>
              </a:ext>
            </a:extLst>
          </p:cNvPr>
          <p:cNvSpPr>
            <a:spLocks noGrp="1"/>
          </p:cNvSpPr>
          <p:nvPr>
            <p:ph type="ftr" sz="quarter" idx="15"/>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1B9C95E0-F0B8-9D41-8D2F-FD01943EF118}"/>
              </a:ext>
            </a:extLst>
          </p:cNvPr>
          <p:cNvSpPr>
            <a:spLocks noGrp="1"/>
          </p:cNvSpPr>
          <p:nvPr>
            <p:ph type="sldNum" sz="quarter" idx="16"/>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50255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a_Kap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6" name="Titel 1">
            <a:extLst>
              <a:ext uri="{FF2B5EF4-FFF2-40B4-BE49-F238E27FC236}">
                <a16:creationId xmlns:a16="http://schemas.microsoft.com/office/drawing/2014/main" id="{CA9E1338-AB7B-1147-B97A-34E5222669C5}"/>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5" name="Gerade Verbindung 4">
            <a:extLst>
              <a:ext uri="{FF2B5EF4-FFF2-40B4-BE49-F238E27FC236}">
                <a16:creationId xmlns:a16="http://schemas.microsoft.com/office/drawing/2014/main" id="{5CCBDACE-4486-B244-AD82-ACBF86988F0D}"/>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425462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b_Kapitelfolie_einfarbiger_HG_weiß">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2D5666D-DD08-FB4E-89E6-DDEBDE6DA779}"/>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4" name="Gerade Verbindung 3">
            <a:extLst>
              <a:ext uri="{FF2B5EF4-FFF2-40B4-BE49-F238E27FC236}">
                <a16:creationId xmlns:a16="http://schemas.microsoft.com/office/drawing/2014/main" id="{84877466-D934-E94B-87D7-F45E77A43221}"/>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3557401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Leerseite_unsichtbare_Headline">
    <p:spTree>
      <p:nvGrpSpPr>
        <p:cNvPr id="1" name=""/>
        <p:cNvGrpSpPr/>
        <p:nvPr/>
      </p:nvGrpSpPr>
      <p:grpSpPr>
        <a:xfrm>
          <a:off x="0" y="0"/>
          <a:ext cx="0" cy="0"/>
          <a:chOff x="0" y="0"/>
          <a:chExt cx="0" cy="0"/>
        </a:xfrm>
      </p:grpSpPr>
      <p:sp>
        <p:nvSpPr>
          <p:cNvPr id="7" name="Titel 1" hidden="1">
            <a:extLst>
              <a:ext uri="{FF2B5EF4-FFF2-40B4-BE49-F238E27FC236}">
                <a16:creationId xmlns:a16="http://schemas.microsoft.com/office/drawing/2014/main" id="{CBFE5B7B-3B95-C043-BB34-2A277601CB10}"/>
              </a:ext>
            </a:extLst>
          </p:cNvPr>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77"/>
                <a:cs typeface="TheSans UHH" panose="020B0502050302020203" pitchFamily="34" charset="77"/>
              </a:defRPr>
            </a:lvl1pPr>
          </a:lstStyle>
          <a:p>
            <a:r>
              <a:rPr lang="de-DE" dirty="0"/>
              <a:t>Hier steht die Folien-Überschrift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42BD08BA-13EA-E54B-84CB-D68FE554512F}"/>
              </a:ext>
            </a:extLst>
          </p:cNvPr>
          <p:cNvSpPr>
            <a:spLocks noGrp="1"/>
          </p:cNvSpPr>
          <p:nvPr>
            <p:ph type="dt" sz="half" idx="10"/>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9531825-4A1E-E045-B431-45CE2BEDC998}"/>
              </a:ext>
            </a:extLst>
          </p:cNvPr>
          <p:cNvSpPr>
            <a:spLocks noGrp="1"/>
          </p:cNvSpPr>
          <p:nvPr>
            <p:ph type="ftr" sz="quarter" idx="11"/>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406C2600-20BB-F048-B90E-34135BB72B26}"/>
              </a:ext>
            </a:extLst>
          </p:cNvPr>
          <p:cNvSpPr>
            <a:spLocks noGrp="1"/>
          </p:cNvSpPr>
          <p:nvPr>
            <p:ph type="sldNum" sz="quarter" idx="12"/>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681167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8A9A-48D1-5D1C-66D4-A55DA023D803}"/>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91BEA125-19B1-593E-3DB9-9D88645E292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61309C4-6CBC-9D83-E69D-54C31578090B}"/>
              </a:ext>
            </a:extLst>
          </p:cNvPr>
          <p:cNvSpPr>
            <a:spLocks noGrp="1"/>
          </p:cNvSpPr>
          <p:nvPr>
            <p:ph type="dt" sz="half" idx="10"/>
          </p:nvPr>
        </p:nvSpPr>
        <p:spPr/>
        <p:txBody>
          <a:bodyPr/>
          <a:lstStyle/>
          <a:p>
            <a:r>
              <a:rPr lang="en-DE"/>
              <a:t>SoSe2024</a:t>
            </a:r>
          </a:p>
        </p:txBody>
      </p:sp>
      <p:sp>
        <p:nvSpPr>
          <p:cNvPr id="5" name="Footer Placeholder 4">
            <a:extLst>
              <a:ext uri="{FF2B5EF4-FFF2-40B4-BE49-F238E27FC236}">
                <a16:creationId xmlns:a16="http://schemas.microsoft.com/office/drawing/2014/main" id="{7F292147-5562-7BBA-5E35-660291756D4A}"/>
              </a:ext>
            </a:extLst>
          </p:cNvPr>
          <p:cNvSpPr>
            <a:spLocks noGrp="1"/>
          </p:cNvSpPr>
          <p:nvPr>
            <p:ph type="ftr" sz="quarter" idx="11"/>
          </p:nvPr>
        </p:nvSpPr>
        <p:spPr/>
        <p:txBody>
          <a:bodyPr/>
          <a:lstStyle/>
          <a:p>
            <a:r>
              <a:rPr lang="de-DE"/>
              <a:t>GenAI | Ralf Möller, Sylvia Melzer</a:t>
            </a:r>
            <a:endParaRPr lang="en-DE"/>
          </a:p>
        </p:txBody>
      </p:sp>
      <p:sp>
        <p:nvSpPr>
          <p:cNvPr id="6" name="Slide Number Placeholder 5">
            <a:extLst>
              <a:ext uri="{FF2B5EF4-FFF2-40B4-BE49-F238E27FC236}">
                <a16:creationId xmlns:a16="http://schemas.microsoft.com/office/drawing/2014/main" id="{E9AE49A3-B4A1-31BF-934B-C8527EB6453C}"/>
              </a:ext>
            </a:extLst>
          </p:cNvPr>
          <p:cNvSpPr>
            <a:spLocks noGrp="1"/>
          </p:cNvSpPr>
          <p:nvPr>
            <p:ph type="sldNum" sz="quarter" idx="12"/>
          </p:nvPr>
        </p:nvSpPr>
        <p:spPr/>
        <p:txBody>
          <a:bodyPr/>
          <a:lstStyle/>
          <a:p>
            <a:fld id="{F9EB2F51-B203-614E-96BA-81B4934A73D2}" type="slidenum">
              <a:rPr lang="en-DE" smtClean="0"/>
              <a:t>‹Nr.›</a:t>
            </a:fld>
            <a:endParaRPr lang="en-DE"/>
          </a:p>
        </p:txBody>
      </p:sp>
    </p:spTree>
    <p:extLst>
      <p:ext uri="{BB962C8B-B14F-4D97-AF65-F5344CB8AC3E}">
        <p14:creationId xmlns:p14="http://schemas.microsoft.com/office/powerpoint/2010/main" val="2049801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_zwei_Bilder">
    <p:spTree>
      <p:nvGrpSpPr>
        <p:cNvPr id="1" name=""/>
        <p:cNvGrpSpPr/>
        <p:nvPr/>
      </p:nvGrpSpPr>
      <p:grpSpPr>
        <a:xfrm>
          <a:off x="0" y="0"/>
          <a:ext cx="0" cy="0"/>
          <a:chOff x="0" y="0"/>
          <a:chExt cx="0" cy="0"/>
        </a:xfrm>
      </p:grpSpPr>
      <p:sp>
        <p:nvSpPr>
          <p:cNvPr id="21" name="Textplatzhalter 13">
            <a:extLst>
              <a:ext uri="{FF2B5EF4-FFF2-40B4-BE49-F238E27FC236}">
                <a16:creationId xmlns:a16="http://schemas.microsoft.com/office/drawing/2014/main" id="{1DDD041E-DBF9-6D48-993C-62DD3D91D74F}"/>
              </a:ext>
            </a:extLst>
          </p:cNvPr>
          <p:cNvSpPr>
            <a:spLocks noGrp="1"/>
          </p:cNvSpPr>
          <p:nvPr>
            <p:ph type="body" sz="quarter" idx="10" hasCustomPrompt="1"/>
          </p:nvPr>
        </p:nvSpPr>
        <p:spPr>
          <a:xfrm>
            <a:off x="250825" y="3579862"/>
            <a:ext cx="4395258"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20" name="Titel 1">
            <a:extLst>
              <a:ext uri="{FF2B5EF4-FFF2-40B4-BE49-F238E27FC236}">
                <a16:creationId xmlns:a16="http://schemas.microsoft.com/office/drawing/2014/main" id="{33F5C484-EF40-FE47-9DFE-5167591A751D}"/>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9"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a:fillRect/>
          </a:stretch>
        </p:blipFill>
        <p:spPr>
          <a:xfrm>
            <a:off x="0" y="1059306"/>
            <a:ext cx="4497917" cy="2455340"/>
          </a:xfrm>
          <a:prstGeom prst="rect">
            <a:avLst/>
          </a:prstGeom>
        </p:spPr>
      </p:pic>
      <p:pic>
        <p:nvPicPr>
          <p:cNvPr id="10"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a:fillRect/>
          </a:stretch>
        </p:blipFill>
        <p:spPr>
          <a:xfrm>
            <a:off x="4646083" y="1052007"/>
            <a:ext cx="4497917" cy="2462639"/>
          </a:xfrm>
          <a:prstGeom prst="rect">
            <a:avLst/>
          </a:prstGeom>
        </p:spPr>
      </p:pic>
      <p:sp>
        <p:nvSpPr>
          <p:cNvPr id="12" name="Bildplatzhalter 15"/>
          <p:cNvSpPr>
            <a:spLocks noGrp="1"/>
          </p:cNvSpPr>
          <p:nvPr>
            <p:ph type="pic" sz="quarter" idx="11" hasCustomPrompt="1"/>
          </p:nvPr>
        </p:nvSpPr>
        <p:spPr>
          <a:xfrm>
            <a:off x="-1" y="1065475"/>
            <a:ext cx="4497917" cy="2455340"/>
          </a:xfrm>
          <a:prstGeom prst="rect">
            <a:avLst/>
          </a:prstGeom>
        </p:spPr>
        <p:txBody>
          <a:bodyPr>
            <a:normAutofit/>
          </a:bodyPr>
          <a:lstStyle>
            <a:lvl1pPr marL="0" indent="0">
              <a:buNone/>
              <a:defRPr sz="1400" baseline="0">
                <a:solidFill>
                  <a:srgbClr val="FFFFFF"/>
                </a:solidFill>
                <a:latin typeface="TheSans UHH"/>
              </a:defRPr>
            </a:lvl1pPr>
          </a:lstStyle>
          <a:p>
            <a:r>
              <a:rPr lang="de-DE" dirty="0"/>
              <a:t>Bild einfügen und mit Alternativtext versehen</a:t>
            </a:r>
          </a:p>
        </p:txBody>
      </p:sp>
      <p:sp>
        <p:nvSpPr>
          <p:cNvPr id="13" name="Bildplatzhalter 17"/>
          <p:cNvSpPr>
            <a:spLocks noGrp="1"/>
          </p:cNvSpPr>
          <p:nvPr>
            <p:ph type="pic" sz="quarter" idx="12" hasCustomPrompt="1"/>
          </p:nvPr>
        </p:nvSpPr>
        <p:spPr>
          <a:xfrm>
            <a:off x="4646082" y="1066607"/>
            <a:ext cx="4711867" cy="2454834"/>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9" name="Gerade Verbindung 18">
            <a:extLst>
              <a:ext uri="{FF2B5EF4-FFF2-40B4-BE49-F238E27FC236}">
                <a16:creationId xmlns:a16="http://schemas.microsoft.com/office/drawing/2014/main" id="{AB18881F-3A1A-C240-A3D5-F269619F19B9}"/>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1819367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a_Titelfolie_einfarbiger_HG_Steingr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gradFill>
            <a:gsLst>
              <a:gs pos="0">
                <a:schemeClr val="accent1">
                  <a:tint val="100000"/>
                  <a:shade val="100000"/>
                  <a:satMod val="130000"/>
                </a:schemeClr>
              </a:gs>
              <a:gs pos="0">
                <a:srgbClr val="3B515B"/>
              </a:gs>
            </a:gsLs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10" name="Textplatzhalter 13">
            <a:extLst>
              <a:ext uri="{FF2B5EF4-FFF2-40B4-BE49-F238E27FC236}">
                <a16:creationId xmlns:a16="http://schemas.microsoft.com/office/drawing/2014/main" id="{F055B374-5667-9B40-AE1E-7F5FCDB7FF83}"/>
              </a:ext>
            </a:extLst>
          </p:cNvPr>
          <p:cNvSpPr>
            <a:spLocks noGrp="1"/>
          </p:cNvSpPr>
          <p:nvPr>
            <p:ph type="body" sz="quarter" idx="10" hasCustomPrompt="1"/>
          </p:nvPr>
        </p:nvSpPr>
        <p:spPr>
          <a:xfrm>
            <a:off x="250824" y="3579862"/>
            <a:ext cx="4825231"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2F8586F0-C563-C342-B9DD-A1AE90DE2CE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8" name="Gerade Verbindung 7">
            <a:extLst>
              <a:ext uri="{FF2B5EF4-FFF2-40B4-BE49-F238E27FC236}">
                <a16:creationId xmlns:a16="http://schemas.microsoft.com/office/drawing/2014/main" id="{5486D3BD-BA29-4D44-ACB6-A4BD67D52176}"/>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6730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b_T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8" name="Textplatzhalter 13">
            <a:extLst>
              <a:ext uri="{FF2B5EF4-FFF2-40B4-BE49-F238E27FC236}">
                <a16:creationId xmlns:a16="http://schemas.microsoft.com/office/drawing/2014/main" id="{A15EFE3B-8C68-D046-A599-0AB2AFDEB257}"/>
              </a:ext>
            </a:extLst>
          </p:cNvPr>
          <p:cNvSpPr>
            <a:spLocks noGrp="1"/>
          </p:cNvSpPr>
          <p:nvPr>
            <p:ph type="body" sz="quarter" idx="10" hasCustomPrompt="1"/>
          </p:nvPr>
        </p:nvSpPr>
        <p:spPr>
          <a:xfrm>
            <a:off x="250824" y="3579862"/>
            <a:ext cx="4609207"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7" name="Titel 1">
            <a:extLst>
              <a:ext uri="{FF2B5EF4-FFF2-40B4-BE49-F238E27FC236}">
                <a16:creationId xmlns:a16="http://schemas.microsoft.com/office/drawing/2014/main" id="{7971F460-DBE2-1E4C-966C-B8FAF52ED6F7}"/>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6" name="Gerade Verbindung 5">
            <a:extLst>
              <a:ext uri="{FF2B5EF4-FFF2-40B4-BE49-F238E27FC236}">
                <a16:creationId xmlns:a16="http://schemas.microsoft.com/office/drawing/2014/main" id="{30DD3040-AF2F-7548-9EA1-E3F2AA2D5A5E}"/>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151017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a_Headline_und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a:cxnSpLocks/>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53C8E57-9E26-F24E-A712-1E94C05C3C99}"/>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8" name="Textplatzhalter 9"/>
          <p:cNvSpPr>
            <a:spLocks noGrp="1"/>
          </p:cNvSpPr>
          <p:nvPr>
            <p:ph type="body" sz="quarter" idx="14"/>
          </p:nvPr>
        </p:nvSpPr>
        <p:spPr>
          <a:xfrm>
            <a:off x="214769" y="1779662"/>
            <a:ext cx="8533695"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4E82A3FC-B200-F340-859E-4491DBC5752C}"/>
              </a:ext>
            </a:extLst>
          </p:cNvPr>
          <p:cNvSpPr>
            <a:spLocks noGrp="1"/>
          </p:cNvSpPr>
          <p:nvPr>
            <p:ph type="dt" sz="half" idx="15"/>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56827D40-E2F4-6842-9A47-30F9FFAFC9CF}"/>
              </a:ext>
            </a:extLst>
          </p:cNvPr>
          <p:cNvSpPr>
            <a:spLocks noGrp="1"/>
          </p:cNvSpPr>
          <p:nvPr>
            <p:ph type="ftr" sz="quarter" idx="16"/>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95EBE37D-D2A8-AA46-A4B0-38A84F66B5BD}"/>
              </a:ext>
            </a:extLst>
          </p:cNvPr>
          <p:cNvSpPr>
            <a:spLocks noGrp="1"/>
          </p:cNvSpPr>
          <p:nvPr>
            <p:ph type="sldNum" sz="quarter" idx="17"/>
          </p:nvPr>
        </p:nvSpPr>
        <p:spPr/>
        <p:txBody>
          <a:body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1870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b_Headline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8" name="Titel 1">
            <a:extLst>
              <a:ext uri="{FF2B5EF4-FFF2-40B4-BE49-F238E27FC236}">
                <a16:creationId xmlns:a16="http://schemas.microsoft.com/office/drawing/2014/main" id="{2185142B-85C3-B845-BE6A-A2B184C3456C}"/>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1" y="1779662"/>
            <a:ext cx="8534151" cy="2879651"/>
          </a:xfrm>
          <a:prstGeom prst="rect">
            <a:avLst/>
          </a:prstGeom>
        </p:spPr>
        <p:txBody>
          <a:bodyPr vert="horz"/>
          <a:lstStyle>
            <a:lvl1pPr marL="180000" indent="-180000">
              <a:spcBef>
                <a:spcPts val="1450"/>
              </a:spcBef>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3B10F18-E336-5F4B-B287-AFBD8386C6AA}"/>
              </a:ext>
            </a:extLst>
          </p:cNvPr>
          <p:cNvSpPr>
            <a:spLocks noGrp="1"/>
          </p:cNvSpPr>
          <p:nvPr>
            <p:ph type="dt" sz="half" idx="17"/>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EB3CB7CE-68EE-634C-A60B-5AB834390A3E}"/>
              </a:ext>
            </a:extLst>
          </p:cNvPr>
          <p:cNvSpPr>
            <a:spLocks noGrp="1"/>
          </p:cNvSpPr>
          <p:nvPr>
            <p:ph type="ftr" sz="quarter" idx="18"/>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E9B799CB-85F9-3B41-BD6A-AE3965D5F367}"/>
              </a:ext>
            </a:extLst>
          </p:cNvPr>
          <p:cNvSpPr>
            <a:spLocks noGrp="1"/>
          </p:cNvSpPr>
          <p:nvPr>
            <p:ph type="sldNum" sz="quarter" idx="19"/>
          </p:nvPr>
        </p:nvSpPr>
        <p:spPr>
          <a:xfrm>
            <a:off x="6613200" y="4767263"/>
            <a:ext cx="2133600" cy="273844"/>
          </a:xfrm>
        </p:spPr>
        <p:txBody>
          <a:bodyPr/>
          <a:lstStyle/>
          <a:p>
            <a:fld id="{3E01A2B2-10AD-754B-9B4C-E5B6FED423D0}" type="slidenum">
              <a:rPr lang="de-DE" smtClean="0"/>
              <a:pPr/>
              <a:t>‹Nr.›</a:t>
            </a:fld>
            <a:endParaRPr lang="de-DE"/>
          </a:p>
        </p:txBody>
      </p:sp>
      <p:sp>
        <p:nvSpPr>
          <p:cNvPr id="7" name="TextBox 6">
            <a:extLst>
              <a:ext uri="{FF2B5EF4-FFF2-40B4-BE49-F238E27FC236}">
                <a16:creationId xmlns:a16="http://schemas.microsoft.com/office/drawing/2014/main" id="{6995A172-0C33-5AD9-D36A-594A898A631B}"/>
              </a:ext>
            </a:extLst>
          </p:cNvPr>
          <p:cNvSpPr txBox="1"/>
          <p:nvPr userDrawn="1"/>
        </p:nvSpPr>
        <p:spPr>
          <a:xfrm>
            <a:off x="8264769" y="386862"/>
            <a:ext cx="184731" cy="369332"/>
          </a:xfrm>
          <a:prstGeom prst="rect">
            <a:avLst/>
          </a:prstGeom>
          <a:noFill/>
        </p:spPr>
        <p:txBody>
          <a:bodyPr wrap="none" rtlCol="0">
            <a:spAutoFit/>
          </a:bodyPr>
          <a:lstStyle/>
          <a:p>
            <a:endParaRPr lang="en-DE" dirty="0"/>
          </a:p>
        </p:txBody>
      </p:sp>
    </p:spTree>
    <p:extLst>
      <p:ext uri="{BB962C8B-B14F-4D97-AF65-F5344CB8AC3E}">
        <p14:creationId xmlns:p14="http://schemas.microsoft.com/office/powerpoint/2010/main" val="23658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c_Headline_und_zweispaltiger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4" name="Titel 1">
            <a:extLst>
              <a:ext uri="{FF2B5EF4-FFF2-40B4-BE49-F238E27FC236}">
                <a16:creationId xmlns:a16="http://schemas.microsoft.com/office/drawing/2014/main" id="{1239BC7E-F651-4B40-9646-BE82FC8F7282}"/>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Font typeface="Arial"/>
              <a:buNone/>
              <a:defRPr sz="2000">
                <a:solidFill>
                  <a:schemeClr val="tx1"/>
                </a:solidFill>
                <a:latin typeface="TheSans UHH" panose="020B0502050302020203" pitchFamily="34" charset="0"/>
                <a:cs typeface="TheSans UHH" panose="020B0502050302020203" pitchFamily="34" charset="0"/>
              </a:defRPr>
            </a:lvl1pPr>
            <a:lvl2pPr>
              <a:defRPr sz="2000">
                <a:solidFill>
                  <a:schemeClr val="tx1"/>
                </a:solidFill>
                <a:latin typeface="TheSans UHH Regular"/>
                <a:cs typeface="TheSans UHH Regular"/>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extplatzhalter 9"/>
          <p:cNvSpPr>
            <a:spLocks noGrp="1"/>
          </p:cNvSpPr>
          <p:nvPr>
            <p:ph type="body" sz="quarter" idx="15"/>
          </p:nvPr>
        </p:nvSpPr>
        <p:spPr>
          <a:xfrm>
            <a:off x="457200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0FA889BB-8733-E443-8B07-DDEE0CF51EAC}"/>
              </a:ext>
            </a:extLst>
          </p:cNvPr>
          <p:cNvSpPr>
            <a:spLocks noGrp="1"/>
          </p:cNvSpPr>
          <p:nvPr>
            <p:ph type="dt" sz="half" idx="16"/>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DB0F8018-999B-664A-A015-D9D75F27149B}"/>
              </a:ext>
            </a:extLst>
          </p:cNvPr>
          <p:cNvSpPr>
            <a:spLocks noGrp="1"/>
          </p:cNvSpPr>
          <p:nvPr>
            <p:ph type="ftr" sz="quarter" idx="17"/>
          </p:nvPr>
        </p:nvSpPr>
        <p:spPr/>
        <p:txBody>
          <a:bodyPr/>
          <a:lstStyle/>
          <a:p>
            <a:r>
              <a:rPr lang="de-DE"/>
              <a:t>GenAI | Ralf Möller, Sylvia Melzer</a:t>
            </a:r>
          </a:p>
        </p:txBody>
      </p:sp>
      <p:sp>
        <p:nvSpPr>
          <p:cNvPr id="4" name="Foliennummernplatzhalter 3">
            <a:extLst>
              <a:ext uri="{FF2B5EF4-FFF2-40B4-BE49-F238E27FC236}">
                <a16:creationId xmlns:a16="http://schemas.microsoft.com/office/drawing/2014/main" id="{573C8DF9-716F-554C-ACA3-DAE92F29A78F}"/>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642916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d_Headline_und_zweispaltige_Listen">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0504275-399A-C44F-825C-5719C17EDEAD}"/>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180000" indent="-180000">
              <a:spcBef>
                <a:spcPts val="1450"/>
              </a:spcBef>
              <a:buClr>
                <a:schemeClr val="accent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769B562-7FA6-894A-98DE-37E50E748CA6}"/>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A6AB9E8-E1D8-AD45-A908-867BB1D82E6A}"/>
              </a:ext>
            </a:extLst>
          </p:cNvPr>
          <p:cNvSpPr>
            <a:spLocks noGrp="1"/>
          </p:cNvSpPr>
          <p:nvPr>
            <p:ph type="ftr" sz="quarter" idx="19"/>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C3A43B6D-0AE8-9C41-B679-BAD57E58419B}"/>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72565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e_Headline_Text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A9A02BB1-54BA-0044-B44B-AFBD148F7964}"/>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0" indent="0">
              <a:spcBef>
                <a:spcPts val="1450"/>
              </a:spcBef>
              <a:buClr>
                <a:schemeClr val="accent1"/>
              </a:buClr>
              <a:buFont typeface="Wingdings" charset="2"/>
              <a:buNone/>
              <a:defRPr sz="2000">
                <a:solidFill>
                  <a:srgbClr val="3B515B"/>
                </a:solidFill>
                <a:latin typeface="TheSans UHH" panose="020B0502050302020203" pitchFamily="34" charset="0"/>
                <a:cs typeface="TheSans UHH" panose="020B0502050302020203" pitchFamily="34" charset="0"/>
              </a:defRPr>
            </a:lvl1pPr>
            <a:lvl2pPr marL="180000" indent="0">
              <a:buClr>
                <a:schemeClr val="tx1"/>
              </a:buClr>
              <a:buFont typeface="Wingdings" charset="2"/>
              <a:buNone/>
              <a:defRPr sz="2000">
                <a:solidFill>
                  <a:srgbClr val="3B515B"/>
                </a:solidFill>
                <a:latin typeface="TheSans UHH Regular"/>
                <a:cs typeface="TheSans UHH Regular"/>
              </a:defRPr>
            </a:lvl2pPr>
            <a:lvl3pPr marL="360000" indent="0">
              <a:buClr>
                <a:schemeClr val="bg2"/>
              </a:buClr>
              <a:buFont typeface="Wingdings" charset="2"/>
              <a:buNone/>
              <a:defRPr sz="2000">
                <a:solidFill>
                  <a:srgbClr val="3B515B"/>
                </a:solidFill>
                <a:latin typeface="TheSans UHH Regular"/>
                <a:cs typeface="TheSans UHH Regular"/>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9075F02A-DDE1-1940-A6AD-6A78B42B16BC}"/>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3B308B6-51D4-CF4A-A9C5-3936348803A3}"/>
              </a:ext>
            </a:extLst>
          </p:cNvPr>
          <p:cNvSpPr>
            <a:spLocks noGrp="1"/>
          </p:cNvSpPr>
          <p:nvPr>
            <p:ph type="ftr" sz="quarter" idx="19"/>
          </p:nvPr>
        </p:nvSpPr>
        <p:spPr/>
        <p:txBody>
          <a:bodyPr/>
          <a:lstStyle/>
          <a:p>
            <a:r>
              <a:rPr lang="de-DE"/>
              <a:t>GenAI | Ralf Möller, Sylvia Melzer</a:t>
            </a:r>
          </a:p>
        </p:txBody>
      </p:sp>
      <p:sp>
        <p:nvSpPr>
          <p:cNvPr id="5" name="Foliennummernplatzhalter 4">
            <a:extLst>
              <a:ext uri="{FF2B5EF4-FFF2-40B4-BE49-F238E27FC236}">
                <a16:creationId xmlns:a16="http://schemas.microsoft.com/office/drawing/2014/main" id="{E279428B-5977-E14F-9476-AE9828EFFDFE}"/>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055857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Datumsplatzhalter 3"/>
          <p:cNvSpPr>
            <a:spLocks noGrp="1"/>
          </p:cNvSpPr>
          <p:nvPr>
            <p:ph type="dt" sz="half" idx="2"/>
          </p:nvPr>
        </p:nvSpPr>
        <p:spPr>
          <a:xfrm>
            <a:off x="323850" y="4767263"/>
            <a:ext cx="2133600" cy="273844"/>
          </a:xfrm>
          <a:prstGeom prst="rect">
            <a:avLst/>
          </a:prstGeom>
        </p:spPr>
        <p:txBody>
          <a:bodyPr vert="horz" lIns="0" tIns="45720" rIns="90000" bIns="45720" rtlCol="0" anchor="ctr"/>
          <a:lstStyle>
            <a:lvl1pPr algn="l">
              <a:defRPr sz="1200">
                <a:solidFill>
                  <a:schemeClr val="tx1"/>
                </a:solidFill>
                <a:latin typeface="TheSans UHH" panose="020B0502050302020203" pitchFamily="34" charset="0"/>
              </a:defRPr>
            </a:lvl1pPr>
          </a:lstStyle>
          <a:p>
            <a:r>
              <a:rPr lang="en-DE"/>
              <a:t>SoSe2024</a:t>
            </a:r>
            <a:endParaRPr lang="de-DE" dirty="0"/>
          </a:p>
        </p:txBody>
      </p:sp>
      <p:sp>
        <p:nvSpPr>
          <p:cNvPr id="9" name="Fußzeilenplatzhalter 4"/>
          <p:cNvSpPr>
            <a:spLocks noGrp="1"/>
          </p:cNvSpPr>
          <p:nvPr>
            <p:ph type="ftr" sz="quarter" idx="3"/>
          </p:nvPr>
        </p:nvSpPr>
        <p:spPr>
          <a:xfrm>
            <a:off x="2984004" y="4767263"/>
            <a:ext cx="3175992" cy="273844"/>
          </a:xfrm>
          <a:prstGeom prst="rect">
            <a:avLst/>
          </a:prstGeom>
        </p:spPr>
        <p:txBody>
          <a:bodyPr vert="horz" lIns="91440" tIns="45720" rIns="91440" bIns="45720" rtlCol="0" anchor="ctr"/>
          <a:lstStyle>
            <a:lvl1pPr algn="ctr">
              <a:defRPr sz="1200">
                <a:solidFill>
                  <a:schemeClr val="tx1"/>
                </a:solidFill>
                <a:latin typeface="TheSans UHH" panose="020B0502050302020203" pitchFamily="34" charset="0"/>
              </a:defRPr>
            </a:lvl1pPr>
          </a:lstStyle>
          <a:p>
            <a:r>
              <a:rPr lang="de-DE"/>
              <a:t>GenAI | Ralf Möller, Sylvia Melzer</a:t>
            </a:r>
            <a:endParaRPr lang="de-DE" dirty="0"/>
          </a:p>
        </p:txBody>
      </p:sp>
      <p:sp>
        <p:nvSpPr>
          <p:cNvPr id="10" name="Foliennummernplatzhalter 5"/>
          <p:cNvSpPr>
            <a:spLocks noGrp="1"/>
          </p:cNvSpPr>
          <p:nvPr>
            <p:ph type="sldNum" sz="quarter" idx="4"/>
          </p:nvPr>
        </p:nvSpPr>
        <p:spPr>
          <a:xfrm>
            <a:off x="6614863" y="4767263"/>
            <a:ext cx="2133600" cy="273844"/>
          </a:xfrm>
          <a:prstGeom prst="rect">
            <a:avLst/>
          </a:prstGeom>
        </p:spPr>
        <p:txBody>
          <a:bodyPr vert="horz" lIns="91440" tIns="46800" rIns="0" bIns="45720" rtlCol="0" anchor="ctr"/>
          <a:lstStyle>
            <a:lvl1pPr algn="r">
              <a:defRPr sz="1200">
                <a:solidFill>
                  <a:schemeClr val="tx1"/>
                </a:solidFill>
                <a:latin typeface="TheSans UHH" panose="020B0502050302020203" pitchFamily="34" charset="0"/>
              </a:defRPr>
            </a:lvl1pPr>
          </a:lstStyle>
          <a:p>
            <a:fld id="{3E01A2B2-10AD-754B-9B4C-E5B6FED423D0}" type="slidenum">
              <a:rPr lang="de-DE" smtClean="0"/>
              <a:pPr/>
              <a:t>‹Nr.›</a:t>
            </a:fld>
            <a:endParaRPr lang="de-DE" dirty="0"/>
          </a:p>
        </p:txBody>
      </p:sp>
      <p:pic>
        <p:nvPicPr>
          <p:cNvPr id="11" name="UHH-Logo_2010_Farbe_RGB.png" descr="Bildbeschreibung: Es handelt sich um das Logo der Universität Hamburg auf weißem Hintergrund. Es besteht aus einem roten Quadrat auf der linken Seite, in dem in weißer Schrift oben links &quot;UHH&quot; steht und unten rechts das Wappen der Stadt Hamburg, eine Burg, abgebildet sind. Rechts neben dem Symbol steht &quot;Universität Hamburg&quot;. Unter dem Symbol und dem Schriftzug steht in Großbuchstaben und durch senkrechte Striche getrennt von links nach rechts: &quot;Der Forschung&quot;; &quot;Der Lehre&quot;; &quot;Der Bildung&quot;. " title="Logo der Universität Hamburg"/>
          <p:cNvPicPr>
            <a:picLocks noChangeAspect="1"/>
          </p:cNvPicPr>
          <p:nvPr userDrawn="1"/>
        </p:nvPicPr>
        <p:blipFill>
          <a:blip r:embed="rId19" cstate="print">
            <a:extLst>
              <a:ext uri="{28A0092B-C50C-407E-A947-70E740481C1C}">
                <a14:useLocalDpi xmlns:a14="http://schemas.microsoft.com/office/drawing/2010/main"/>
              </a:ext>
            </a:extLst>
          </a:blip>
          <a:stretch>
            <a:fillRect/>
          </a:stretch>
        </p:blipFill>
        <p:spPr>
          <a:xfrm>
            <a:off x="0" y="0"/>
            <a:ext cx="1957550" cy="907591"/>
          </a:xfrm>
          <a:prstGeom prst="rect">
            <a:avLst/>
          </a:prstGeom>
        </p:spPr>
      </p:pic>
      <p:grpSp>
        <p:nvGrpSpPr>
          <p:cNvPr id="6" name="Group 5">
            <a:extLst>
              <a:ext uri="{FF2B5EF4-FFF2-40B4-BE49-F238E27FC236}">
                <a16:creationId xmlns:a16="http://schemas.microsoft.com/office/drawing/2014/main" id="{08A6B677-00A6-5336-6FCE-6EF43A439455}"/>
              </a:ext>
            </a:extLst>
          </p:cNvPr>
          <p:cNvGrpSpPr/>
          <p:nvPr userDrawn="1"/>
        </p:nvGrpSpPr>
        <p:grpSpPr>
          <a:xfrm>
            <a:off x="7956376" y="267494"/>
            <a:ext cx="936475" cy="554522"/>
            <a:chOff x="908768" y="1004434"/>
            <a:chExt cx="936475" cy="554522"/>
          </a:xfrm>
        </p:grpSpPr>
        <p:pic>
          <p:nvPicPr>
            <p:cNvPr id="4" name="Picture 3">
              <a:extLst>
                <a:ext uri="{FF2B5EF4-FFF2-40B4-BE49-F238E27FC236}">
                  <a16:creationId xmlns:a16="http://schemas.microsoft.com/office/drawing/2014/main" id="{8C95C1BF-E023-4AA4-C498-24FAB9783F18}"/>
                </a:ext>
              </a:extLst>
            </p:cNvPr>
            <p:cNvPicPr>
              <a:picLocks noChangeAspect="1"/>
            </p:cNvPicPr>
            <p:nvPr userDrawn="1"/>
          </p:nvPicPr>
          <p:blipFill>
            <a:blip r:embed="rId20"/>
            <a:stretch>
              <a:fillRect/>
            </a:stretch>
          </p:blipFill>
          <p:spPr>
            <a:xfrm>
              <a:off x="1223246" y="1004434"/>
              <a:ext cx="484848" cy="450757"/>
            </a:xfrm>
            <a:prstGeom prst="rect">
              <a:avLst/>
            </a:prstGeom>
          </p:spPr>
        </p:pic>
        <p:sp>
          <p:nvSpPr>
            <p:cNvPr id="5" name="TextBox 4">
              <a:extLst>
                <a:ext uri="{FF2B5EF4-FFF2-40B4-BE49-F238E27FC236}">
                  <a16:creationId xmlns:a16="http://schemas.microsoft.com/office/drawing/2014/main" id="{E045D5B6-F402-F1CF-E46A-C5A5873A2144}"/>
                </a:ext>
              </a:extLst>
            </p:cNvPr>
            <p:cNvSpPr txBox="1"/>
            <p:nvPr userDrawn="1"/>
          </p:nvSpPr>
          <p:spPr>
            <a:xfrm>
              <a:off x="908768" y="1251179"/>
              <a:ext cx="936475" cy="307777"/>
            </a:xfrm>
            <a:prstGeom prst="rect">
              <a:avLst/>
            </a:prstGeom>
            <a:noFill/>
          </p:spPr>
          <p:txBody>
            <a:bodyPr wrap="none" rtlCol="0">
              <a:spAutoFit/>
            </a:bodyPr>
            <a:lstStyle/>
            <a:p>
              <a:r>
                <a:rPr lang="en-DE" sz="800" dirty="0">
                  <a:solidFill>
                    <a:schemeClr val="tx2"/>
                  </a:solidFill>
                </a:rPr>
                <a:t>CHAI</a:t>
              </a:r>
              <a:br>
                <a:rPr lang="en-DE" sz="600" dirty="0">
                  <a:solidFill>
                    <a:schemeClr val="tx2"/>
                  </a:solidFill>
                </a:rPr>
              </a:br>
              <a:r>
                <a:rPr lang="en-DE" sz="600" dirty="0">
                  <a:solidFill>
                    <a:schemeClr val="tx2"/>
                  </a:solidFill>
                </a:rPr>
                <a:t>Humanities-Centered AI</a:t>
              </a:r>
            </a:p>
          </p:txBody>
        </p:sp>
      </p:grpSp>
    </p:spTree>
    <p:extLst>
      <p:ext uri="{BB962C8B-B14F-4D97-AF65-F5344CB8AC3E}">
        <p14:creationId xmlns:p14="http://schemas.microsoft.com/office/powerpoint/2010/main" val="32285779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6" r:id="rId3"/>
    <p:sldLayoutId id="2147483670" r:id="rId4"/>
    <p:sldLayoutId id="2147483669" r:id="rId5"/>
    <p:sldLayoutId id="2147483677" r:id="rId6"/>
    <p:sldLayoutId id="2147483671" r:id="rId7"/>
    <p:sldLayoutId id="2147483676" r:id="rId8"/>
    <p:sldLayoutId id="2147483678" r:id="rId9"/>
    <p:sldLayoutId id="2147483672" r:id="rId10"/>
    <p:sldLayoutId id="2147483681" r:id="rId11"/>
    <p:sldLayoutId id="2147483673" r:id="rId12"/>
    <p:sldLayoutId id="2147483674" r:id="rId13"/>
    <p:sldLayoutId id="2147483679" r:id="rId14"/>
    <p:sldLayoutId id="2147483680" r:id="rId15"/>
    <p:sldLayoutId id="2147483675" r:id="rId16"/>
    <p:sldLayoutId id="2147483682" r:id="rId17"/>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04" userDrawn="1">
          <p15:clr>
            <a:srgbClr val="F26B43"/>
          </p15:clr>
        </p15:guide>
        <p15:guide id="3" pos="55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lVMgxtm5L-U" TargetMode="External"/><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lVMgxtm5L-U" TargetMode="External"/><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6.xml"/><Relationship Id="rId4" Type="http://schemas.openxmlformats.org/officeDocument/2006/relationships/image" Target="../media/image152.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155.png"/></Relationships>
</file>

<file path=ppt/slides/_rels/slide12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3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4.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hyperlink" Target="https://en.wikipedia.org/wiki/Monte_Carlo_tree_search" TargetMode="External"/></Relationships>
</file>

<file path=ppt/slides/_rels/slide15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Monte_Carlo_tree_search" TargetMode="Externa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s://en.wikipedia.org/wiki/Monte_Carlo_tree_search"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4.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hyperlink" Target="http://people.cs.umass.edu/~miyyer/cs685/"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9.xml"/><Relationship Id="rId4" Type="http://schemas.openxmlformats.org/officeDocument/2006/relationships/hyperlink" Target="http://people.cs.umass.edu/~miyyer/cs685/"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38.png"/><Relationship Id="rId1" Type="http://schemas.openxmlformats.org/officeDocument/2006/relationships/slideLayout" Target="../slideLayouts/slideLayout5.xml"/><Relationship Id="rId4" Type="http://schemas.openxmlformats.org/officeDocument/2006/relationships/image" Target="../media/image36.jpg"/></Relationships>
</file>

<file path=ppt/slides/_rels/slide29.xml.rels><?xml version="1.0" encoding="UTF-8" standalone="yes"?>
<Relationships xmlns="http://schemas.openxmlformats.org/package/2006/relationships"><Relationship Id="rId2" Type="http://schemas.openxmlformats.org/officeDocument/2006/relationships/hyperlink" Target="http://people.cs.umass.edu/~miyyer/cs685/"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9.xml"/><Relationship Id="rId4" Type="http://schemas.openxmlformats.org/officeDocument/2006/relationships/hyperlink" Target="http://people.cs.umass.edu/~miyyer/cs685/"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6" Type="http://schemas.openxmlformats.org/officeDocument/2006/relationships/hyperlink" Target="http://people.cs.umass.edu/~miyyer/cs685/" TargetMode="External"/><Relationship Id="rId5" Type="http://schemas.openxmlformats.org/officeDocument/2006/relationships/image" Target="../media/image44.jp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hyperlink" Target="http://what-when-how.com/introduction-to-video-and-image-processing/neighborhood-processing-introduction-to-video-" TargetMode="External"/><Relationship Id="rId1" Type="http://schemas.openxmlformats.org/officeDocument/2006/relationships/slideLayout" Target="../slideLayouts/slideLayout5.xml"/><Relationship Id="rId4" Type="http://schemas.openxmlformats.org/officeDocument/2006/relationships/hyperlink" Target="http://people.cs.umass.edu/~miyyer/cs685/"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hyperlink" Target="http://setosa.io/ev/image-kernels/" TargetMode="Externa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47.jpg"/><Relationship Id="rId1" Type="http://schemas.openxmlformats.org/officeDocument/2006/relationships/slideLayout" Target="../slideLayouts/slideLayout6.xml"/><Relationship Id="rId5" Type="http://schemas.openxmlformats.org/officeDocument/2006/relationships/image" Target="../media/image48.png"/><Relationship Id="rId4" Type="http://schemas.openxmlformats.org/officeDocument/2006/relationships/hyperlink" Target="https://guandi1995.github.io/Padding/"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47.jpg"/><Relationship Id="rId1" Type="http://schemas.openxmlformats.org/officeDocument/2006/relationships/slideLayout" Target="../slideLayouts/slideLayout6.xml"/><Relationship Id="rId5" Type="http://schemas.openxmlformats.org/officeDocument/2006/relationships/image" Target="../media/image48.png"/><Relationship Id="rId4" Type="http://schemas.openxmlformats.org/officeDocument/2006/relationships/hyperlink" Target="https://guandi1995.github.io/Padding/"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hyperlink" Target="http://people.cs.umass.edu/~miyyer/cs685/" TargetMode="External"/><Relationship Id="rId4" Type="http://schemas.openxmlformats.org/officeDocument/2006/relationships/image" Target="../media/image50.jpg"/></Relationships>
</file>

<file path=ppt/slides/_rels/slide3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people.cs.umass.edu/~miyyer/cs685/"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people.cs.umass.edu/~miyyer/cs685/"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youtu.be/lVMgxtm5L-U"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hyperlink" Target="https://www.cv-foundation.org/openaccess/content_cvpr_2016/papers/He_Deep_Residual_Learning_CVPR_2016_paper.pdf" TargetMode="External"/><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https://www.scaler.com/topics/inception-network/" TargetMode="External"/><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hyperlink" Target="http://people.cs.umass.edu/~miyyer/cs685/" TargetMode="Externa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g"/><Relationship Id="rId1" Type="http://schemas.openxmlformats.org/officeDocument/2006/relationships/slideLayout" Target="../slideLayouts/slideLayout6.xml"/><Relationship Id="rId6" Type="http://schemas.openxmlformats.org/officeDocument/2006/relationships/hyperlink" Target="http://people.cs.umass.edu/~miyyer/cs685/" TargetMode="External"/><Relationship Id="rId5" Type="http://schemas.openxmlformats.org/officeDocument/2006/relationships/image" Target="../media/image61.pn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8" Type="http://schemas.openxmlformats.org/officeDocument/2006/relationships/hyperlink" Target="http://people.cs.umass.edu/~miyyer/cs685/" TargetMode="External"/><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8.jpg"/><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9.xml.rels><?xml version="1.0" encoding="UTF-8" standalone="yes"?>
<Relationships xmlns="http://schemas.openxmlformats.org/package/2006/relationships"><Relationship Id="rId8" Type="http://schemas.openxmlformats.org/officeDocument/2006/relationships/hyperlink" Target="http://people.cs.umass.edu/~miyyer/cs685/" TargetMode="External"/><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8.jpg"/><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lVMgxtm5L-U" TargetMode="External"/><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people.cs.umass.edu/~miyyer/cs685/" TargetMode="External"/><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8.jpg"/><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hyperlink" Target="http://people.cs.umass.edu/~miyyer/cs685/" TargetMode="External"/><Relationship Id="rId4" Type="http://schemas.openxmlformats.org/officeDocument/2006/relationships/image" Target="../media/image68.jpg"/></Relationships>
</file>

<file path=ppt/slides/_rels/slide5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70.png"/><Relationship Id="rId4" Type="http://schemas.openxmlformats.org/officeDocument/2006/relationships/hyperlink" Target="http://people.cs.umass.edu/~miyyer/cs685/"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71.jp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7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73.jpg"/><Relationship Id="rId5" Type="http://schemas.openxmlformats.org/officeDocument/2006/relationships/hyperlink" Target="http://people.cs.umass.edu/~miyyer/cs685/" TargetMode="External"/><Relationship Id="rId4" Type="http://schemas.openxmlformats.org/officeDocument/2006/relationships/image" Target="../media/image75.png"/></Relationships>
</file>

<file path=ppt/slides/_rels/slide57.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74.jpg"/><Relationship Id="rId1" Type="http://schemas.openxmlformats.org/officeDocument/2006/relationships/slideLayout" Target="../slideLayouts/slideLayout6.xml"/><Relationship Id="rId5" Type="http://schemas.openxmlformats.org/officeDocument/2006/relationships/image" Target="../media/image75.png"/><Relationship Id="rId4" Type="http://schemas.openxmlformats.org/officeDocument/2006/relationships/image" Target="../media/image73.jpg"/></Relationships>
</file>

<file path=ppt/slides/_rels/slide5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hyperlink" Target="http://people.cs.umass.edu/~miyyer/cs685/" TargetMode="External"/><Relationship Id="rId1" Type="http://schemas.openxmlformats.org/officeDocument/2006/relationships/slideLayout" Target="../slideLayouts/slideLayout6.xml"/><Relationship Id="rId5" Type="http://schemas.openxmlformats.org/officeDocument/2006/relationships/image" Target="../media/image75.png"/><Relationship Id="rId4" Type="http://schemas.openxmlformats.org/officeDocument/2006/relationships/image" Target="../media/image74.jpg"/></Relationships>
</file>

<file path=ppt/slides/_rels/slide5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4.jpg"/><Relationship Id="rId7" Type="http://schemas.openxmlformats.org/officeDocument/2006/relationships/image" Target="../media/image73.jp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people.cs.umass.edu/~miyyer/cs685/" TargetMode="External"/><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hyperlink" Target="https://youtu.be/lVMgxtm5L-U" TargetMode="External"/><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9.png"/><Relationship Id="rId7" Type="http://schemas.openxmlformats.org/officeDocument/2006/relationships/image" Target="../media/image74.jp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73.jpg"/><Relationship Id="rId5" Type="http://schemas.openxmlformats.org/officeDocument/2006/relationships/hyperlink" Target="http://people.cs.umass.edu/~miyyer/cs685/" TargetMode="External"/><Relationship Id="rId4" Type="http://schemas.openxmlformats.org/officeDocument/2006/relationships/image" Target="../media/image80.png"/></Relationships>
</file>

<file path=ppt/slides/_rels/slide61.xml.rels><?xml version="1.0" encoding="UTF-8" standalone="yes"?>
<Relationships xmlns="http://schemas.openxmlformats.org/package/2006/relationships"><Relationship Id="rId8" Type="http://schemas.openxmlformats.org/officeDocument/2006/relationships/image" Target="../media/image74.jpg"/><Relationship Id="rId3" Type="http://schemas.openxmlformats.org/officeDocument/2006/relationships/image" Target="../media/image79.png"/><Relationship Id="rId7" Type="http://schemas.openxmlformats.org/officeDocument/2006/relationships/image" Target="../media/image73.jp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hyperlink" Target="http://people.cs.umass.edu/~miyyer/cs685/" TargetMode="External"/><Relationship Id="rId9" Type="http://schemas.openxmlformats.org/officeDocument/2006/relationships/image" Target="../media/image75.png"/></Relationships>
</file>

<file path=ppt/slides/_rels/slide62.xml.rels><?xml version="1.0" encoding="UTF-8" standalone="yes"?>
<Relationships xmlns="http://schemas.openxmlformats.org/package/2006/relationships"><Relationship Id="rId8" Type="http://schemas.openxmlformats.org/officeDocument/2006/relationships/image" Target="../media/image73.jp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75.png"/><Relationship Id="rId4" Type="http://schemas.openxmlformats.org/officeDocument/2006/relationships/hyperlink" Target="http://people.cs.umass.edu/~miyyer/cs685/" TargetMode="External"/><Relationship Id="rId9" Type="http://schemas.openxmlformats.org/officeDocument/2006/relationships/image" Target="../media/image74.jpg"/></Relationships>
</file>

<file path=ppt/slides/_rels/slide63.xml.rels><?xml version="1.0" encoding="UTF-8" standalone="yes"?>
<Relationships xmlns="http://schemas.openxmlformats.org/package/2006/relationships"><Relationship Id="rId8" Type="http://schemas.openxmlformats.org/officeDocument/2006/relationships/image" Target="../media/image73.jpg"/><Relationship Id="rId3" Type="http://schemas.openxmlformats.org/officeDocument/2006/relationships/image" Target="../media/image79.png"/><Relationship Id="rId7" Type="http://schemas.openxmlformats.org/officeDocument/2006/relationships/image" Target="../media/image84.pn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75.png"/><Relationship Id="rId4" Type="http://schemas.openxmlformats.org/officeDocument/2006/relationships/hyperlink" Target="http://people.cs.umass.edu/~miyyer/cs685/" TargetMode="External"/><Relationship Id="rId9" Type="http://schemas.openxmlformats.org/officeDocument/2006/relationships/image" Target="../media/image74.jpg"/></Relationships>
</file>

<file path=ppt/slides/_rels/slide64.xml.rels><?xml version="1.0" encoding="UTF-8" standalone="yes"?>
<Relationships xmlns="http://schemas.openxmlformats.org/package/2006/relationships"><Relationship Id="rId8" Type="http://schemas.openxmlformats.org/officeDocument/2006/relationships/hyperlink" Target="http://people.cs.umass.edu/~miyyer/cs685/" TargetMode="External"/><Relationship Id="rId3" Type="http://schemas.openxmlformats.org/officeDocument/2006/relationships/image" Target="../media/image79.png"/><Relationship Id="rId7" Type="http://schemas.openxmlformats.org/officeDocument/2006/relationships/image" Target="../media/image85.pn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4.png"/><Relationship Id="rId11" Type="http://schemas.openxmlformats.org/officeDocument/2006/relationships/image" Target="../media/image75.png"/><Relationship Id="rId5" Type="http://schemas.openxmlformats.org/officeDocument/2006/relationships/image" Target="../media/image82.png"/><Relationship Id="rId10" Type="http://schemas.openxmlformats.org/officeDocument/2006/relationships/image" Target="../media/image74.jpg"/><Relationship Id="rId4" Type="http://schemas.openxmlformats.org/officeDocument/2006/relationships/image" Target="../media/image81.png"/><Relationship Id="rId9" Type="http://schemas.openxmlformats.org/officeDocument/2006/relationships/image" Target="../media/image73.jpg"/></Relationships>
</file>

<file path=ppt/slides/_rels/slide6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jpg"/><Relationship Id="rId1" Type="http://schemas.openxmlformats.org/officeDocument/2006/relationships/slideLayout" Target="../slideLayouts/slideLayout6.xml"/><Relationship Id="rId6" Type="http://schemas.openxmlformats.org/officeDocument/2006/relationships/image" Target="../media/image90.jpg"/><Relationship Id="rId5" Type="http://schemas.openxmlformats.org/officeDocument/2006/relationships/image" Target="../media/image89.jpg"/><Relationship Id="rId4" Type="http://schemas.openxmlformats.org/officeDocument/2006/relationships/image" Target="../media/image88.jpg"/></Relationships>
</file>

<file path=ppt/slides/_rels/slide66.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hyperlink" Target="http://people.cs.umass.edu/~miyyer/cs685/"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93.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youtu.be/lVMgxtm5L-U" TargetMode="External"/></Relationships>
</file>

<file path=ppt/slides/_rels/slide70.xml.rels><?xml version="1.0" encoding="UTF-8" standalone="yes"?>
<Relationships xmlns="http://schemas.openxmlformats.org/package/2006/relationships"><Relationship Id="rId3" Type="http://schemas.openxmlformats.org/officeDocument/2006/relationships/hyperlink" Target="http://people.cs.umass.edu/~miyyer/cs685/" TargetMode="External"/><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8" Type="http://schemas.openxmlformats.org/officeDocument/2006/relationships/image" Target="../media/image100.jpg"/><Relationship Id="rId3" Type="http://schemas.openxmlformats.org/officeDocument/2006/relationships/image" Target="../media/image95.jpg"/><Relationship Id="rId7" Type="http://schemas.openxmlformats.org/officeDocument/2006/relationships/image" Target="../media/image99.jpg"/><Relationship Id="rId12" Type="http://schemas.openxmlformats.org/officeDocument/2006/relationships/hyperlink" Target="http://people.cs.umass.edu/~miyyer/cs685/" TargetMode="External"/><Relationship Id="rId2" Type="http://schemas.openxmlformats.org/officeDocument/2006/relationships/image" Target="../media/image94.jpg"/><Relationship Id="rId1" Type="http://schemas.openxmlformats.org/officeDocument/2006/relationships/slideLayout" Target="../slideLayouts/slideLayout6.xml"/><Relationship Id="rId6" Type="http://schemas.openxmlformats.org/officeDocument/2006/relationships/image" Target="../media/image98.jpg"/><Relationship Id="rId11" Type="http://schemas.openxmlformats.org/officeDocument/2006/relationships/hyperlink" Target="https://colab.research.google.com/github/google-research/vision_transformer/blob/master/vit_jax.ipynb" TargetMode="External"/><Relationship Id="rId5" Type="http://schemas.openxmlformats.org/officeDocument/2006/relationships/image" Target="../media/image97.jpg"/><Relationship Id="rId10" Type="http://schemas.openxmlformats.org/officeDocument/2006/relationships/image" Target="../media/image102.jpg"/><Relationship Id="rId4" Type="http://schemas.openxmlformats.org/officeDocument/2006/relationships/image" Target="../media/image96.jpg"/><Relationship Id="rId9" Type="http://schemas.openxmlformats.org/officeDocument/2006/relationships/image" Target="../media/image101.jpg"/></Relationships>
</file>

<file path=ppt/slides/_rels/slide72.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hyperlink" Target="https://colab.research.google.com/github/google-research/vision_transformer/blob/master/vit_jax.ipynb" TargetMode="External"/><Relationship Id="rId1" Type="http://schemas.openxmlformats.org/officeDocument/2006/relationships/slideLayout" Target="../slideLayouts/slideLayout6.xml"/><Relationship Id="rId6" Type="http://schemas.openxmlformats.org/officeDocument/2006/relationships/hyperlink" Target="https://huggingface.co/docs/transformers/main/en/model_doc/resnet" TargetMode="External"/><Relationship Id="rId5" Type="http://schemas.openxmlformats.org/officeDocument/2006/relationships/hyperlink" Target="https://arxiv.org/abs/1912.11370" TargetMode="External"/><Relationship Id="rId4" Type="http://schemas.openxmlformats.org/officeDocument/2006/relationships/hyperlink" Target="http://people.cs.umass.edu/~miyyer/cs685/"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04.jpg"/><Relationship Id="rId1" Type="http://schemas.openxmlformats.org/officeDocument/2006/relationships/slideLayout" Target="../slideLayouts/slideLayout6.xml"/><Relationship Id="rId5" Type="http://schemas.openxmlformats.org/officeDocument/2006/relationships/hyperlink" Target="http://people.cs.umass.edu/~miyyer/cs685/" TargetMode="External"/><Relationship Id="rId4" Type="http://schemas.openxmlformats.org/officeDocument/2006/relationships/image" Target="../media/image106.jpg"/></Relationships>
</file>

<file path=ppt/slides/_rels/slide7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113.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youtu.be/lVMgxtm5L-U"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17.svg"/><Relationship Id="rId4" Type="http://schemas.openxmlformats.org/officeDocument/2006/relationships/image" Target="../media/image116.png"/></Relationships>
</file>

<file path=ppt/slides/_rels/slide82.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9" Type="http://schemas.openxmlformats.org/officeDocument/2006/relationships/image" Target="../media/image12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image" Target="../media/image128.png"/><Relationship Id="rId1" Type="http://schemas.openxmlformats.org/officeDocument/2006/relationships/slideLayout" Target="../slideLayouts/slideLayout6.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lVMgxtm5L-U" TargetMode="External"/><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38.png"/><Relationship Id="rId4" Type="http://schemas.openxmlformats.org/officeDocument/2006/relationships/image" Target="../media/image137.png"/></Relationships>
</file>

<file path=ppt/slides/_rels/slide9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41.png"/></Relationships>
</file>

<file path=ppt/slides/_rels/slide9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145.png"/><Relationship Id="rId4" Type="http://schemas.openxmlformats.org/officeDocument/2006/relationships/image" Target="../media/image144.png"/></Relationships>
</file>

<file path=ppt/slides/_rels/slide9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me des Referenten / der Referentin">
            <a:extLst>
              <a:ext uri="{FF2B5EF4-FFF2-40B4-BE49-F238E27FC236}">
                <a16:creationId xmlns:a16="http://schemas.microsoft.com/office/drawing/2014/main" id="{954B681C-3AE4-194E-97A7-96B012D3D9AF}"/>
              </a:ext>
            </a:extLst>
          </p:cNvPr>
          <p:cNvSpPr>
            <a:spLocks noGrp="1"/>
          </p:cNvSpPr>
          <p:nvPr>
            <p:ph type="body" sz="quarter" idx="10"/>
          </p:nvPr>
        </p:nvSpPr>
        <p:spPr/>
        <p:txBody>
          <a:bodyPr/>
          <a:lstStyle/>
          <a:p>
            <a:r>
              <a:rPr lang="de-DE" dirty="0"/>
              <a:t>Ralf Möller, Sylvia Melzer</a:t>
            </a:r>
          </a:p>
        </p:txBody>
      </p:sp>
      <p:sp>
        <p:nvSpPr>
          <p:cNvPr id="3" name="Titel">
            <a:extLst>
              <a:ext uri="{FF2B5EF4-FFF2-40B4-BE49-F238E27FC236}">
                <a16:creationId xmlns:a16="http://schemas.microsoft.com/office/drawing/2014/main" id="{87284E29-7891-5149-9DA1-61DB908DB159}"/>
              </a:ext>
            </a:extLst>
          </p:cNvPr>
          <p:cNvSpPr>
            <a:spLocks noGrp="1"/>
          </p:cNvSpPr>
          <p:nvPr>
            <p:ph type="title"/>
          </p:nvPr>
        </p:nvSpPr>
        <p:spPr/>
        <p:txBody>
          <a:bodyPr/>
          <a:lstStyle/>
          <a:p>
            <a:r>
              <a:rPr lang="de-DE" dirty="0" err="1"/>
              <a:t>AlphaZero</a:t>
            </a:r>
            <a:r>
              <a:rPr lang="de-DE" dirty="0"/>
              <a:t>, </a:t>
            </a:r>
            <a:r>
              <a:rPr lang="de-DE" dirty="0" err="1"/>
              <a:t>AlphaGemeotry</a:t>
            </a:r>
            <a:r>
              <a:rPr lang="de-DE" dirty="0"/>
              <a:t> Vision and Language, CLIP, GPT-4V</a:t>
            </a:r>
          </a:p>
        </p:txBody>
      </p:sp>
      <p:sp>
        <p:nvSpPr>
          <p:cNvPr id="2" name="Bildplatzhalter 1" descr="Bitte Alternativtext einfügen.">
            <a:extLst>
              <a:ext uri="{FF2B5EF4-FFF2-40B4-BE49-F238E27FC236}">
                <a16:creationId xmlns:a16="http://schemas.microsoft.com/office/drawing/2014/main" id="{98E41E09-9643-5646-BBFF-79A19681780F}"/>
              </a:ext>
            </a:extLst>
          </p:cNvPr>
          <p:cNvSpPr>
            <a:spLocks noGrp="1"/>
          </p:cNvSpPr>
          <p:nvPr>
            <p:ph type="pic" sz="quarter" idx="4294967295"/>
          </p:nvPr>
        </p:nvSpPr>
        <p:spPr>
          <a:xfrm>
            <a:off x="0" y="1052513"/>
            <a:ext cx="9144000" cy="2455862"/>
          </a:xfrm>
          <a:prstGeom prst="rect">
            <a:avLst/>
          </a:prstGeom>
        </p:spPr>
        <p:txBody>
          <a:bodyPr/>
          <a:lstStyle/>
          <a:p>
            <a:pPr marL="0" indent="0">
              <a:buNone/>
            </a:pPr>
            <a:r>
              <a:rPr lang="de-DE" dirty="0"/>
              <a:t> </a:t>
            </a:r>
            <a:endParaRPr lang="en-DE" dirty="0"/>
          </a:p>
        </p:txBody>
      </p:sp>
    </p:spTree>
    <p:extLst>
      <p:ext uri="{BB962C8B-B14F-4D97-AF65-F5344CB8AC3E}">
        <p14:creationId xmlns:p14="http://schemas.microsoft.com/office/powerpoint/2010/main" val="54549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42660E-08DA-41B8-AF29-AFE20815B29B}"/>
              </a:ext>
            </a:extLst>
          </p:cNvPr>
          <p:cNvSpPr>
            <a:spLocks noGrp="1"/>
          </p:cNvSpPr>
          <p:nvPr>
            <p:ph type="title"/>
          </p:nvPr>
        </p:nvSpPr>
        <p:spPr/>
        <p:txBody>
          <a:bodyPr/>
          <a:lstStyle/>
          <a:p>
            <a:r>
              <a:rPr lang="en-US" dirty="0"/>
              <a:t>AlphaGo</a:t>
            </a:r>
          </a:p>
        </p:txBody>
      </p:sp>
      <p:pic>
        <p:nvPicPr>
          <p:cNvPr id="7" name="Grafik 6">
            <a:extLst>
              <a:ext uri="{FF2B5EF4-FFF2-40B4-BE49-F238E27FC236}">
                <a16:creationId xmlns:a16="http://schemas.microsoft.com/office/drawing/2014/main" id="{E822A619-C373-49ED-AB55-80CBAD395D10}"/>
              </a:ext>
            </a:extLst>
          </p:cNvPr>
          <p:cNvPicPr>
            <a:picLocks noChangeAspect="1"/>
          </p:cNvPicPr>
          <p:nvPr/>
        </p:nvPicPr>
        <p:blipFill rotWithShape="1">
          <a:blip r:embed="rId2"/>
          <a:srcRect t="16401" b="13601"/>
          <a:stretch/>
        </p:blipFill>
        <p:spPr>
          <a:xfrm>
            <a:off x="971600" y="1844933"/>
            <a:ext cx="7421893" cy="2922330"/>
          </a:xfrm>
          <a:prstGeom prst="rect">
            <a:avLst/>
          </a:prstGeom>
          <a:ln>
            <a:solidFill>
              <a:schemeClr val="tx2"/>
            </a:solidFill>
          </a:ln>
        </p:spPr>
      </p:pic>
      <p:sp>
        <p:nvSpPr>
          <p:cNvPr id="4" name="Datumsplatzhalter 3">
            <a:extLst>
              <a:ext uri="{FF2B5EF4-FFF2-40B4-BE49-F238E27FC236}">
                <a16:creationId xmlns:a16="http://schemas.microsoft.com/office/drawing/2014/main" id="{4B73CC56-36C5-476C-BE64-E2DE29684668}"/>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C15027DE-71AD-45B7-BD28-8169E2A7E771}"/>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866B77EC-B2FD-4C6C-8C74-9941CDF6500E}"/>
              </a:ext>
            </a:extLst>
          </p:cNvPr>
          <p:cNvSpPr>
            <a:spLocks noGrp="1"/>
          </p:cNvSpPr>
          <p:nvPr>
            <p:ph type="sldNum" sz="quarter" idx="19"/>
          </p:nvPr>
        </p:nvSpPr>
        <p:spPr/>
        <p:txBody>
          <a:bodyPr/>
          <a:lstStyle/>
          <a:p>
            <a:fld id="{3E01A2B2-10AD-754B-9B4C-E5B6FED423D0}" type="slidenum">
              <a:rPr lang="de-DE" smtClean="0"/>
              <a:pPr/>
              <a:t>10</a:t>
            </a:fld>
            <a:endParaRPr lang="de-DE"/>
          </a:p>
        </p:txBody>
      </p:sp>
      <p:sp>
        <p:nvSpPr>
          <p:cNvPr id="8" name="Rechteck 7">
            <a:extLst>
              <a:ext uri="{FF2B5EF4-FFF2-40B4-BE49-F238E27FC236}">
                <a16:creationId xmlns:a16="http://schemas.microsoft.com/office/drawing/2014/main" id="{F71D9FB6-E144-4B53-8070-90E579944713}"/>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3"/>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771708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1F661-268A-8E3E-9EB2-3E32DA3906A9}"/>
              </a:ext>
            </a:extLst>
          </p:cNvPr>
          <p:cNvSpPr>
            <a:spLocks noGrp="1"/>
          </p:cNvSpPr>
          <p:nvPr>
            <p:ph type="title"/>
          </p:nvPr>
        </p:nvSpPr>
        <p:spPr/>
        <p:txBody>
          <a:bodyPr/>
          <a:lstStyle/>
          <a:p>
            <a:r>
              <a:rPr lang="en-DE" sz="2800" dirty="0">
                <a:latin typeface="TheSans UHH" panose="020B0604020202020204" charset="0"/>
              </a:rPr>
              <a:t>CLIP – </a:t>
            </a:r>
            <a:r>
              <a:rPr lang="en-GB" sz="2800" dirty="0">
                <a:latin typeface="TheSans UHH" panose="020B0604020202020204" charset="0"/>
                <a:cs typeface="HelveticaNeue-Light"/>
              </a:rPr>
              <a:t>Contrastive language-image p</a:t>
            </a:r>
            <a:r>
              <a:rPr lang="en-GB" sz="2800" spc="-77" dirty="0">
                <a:latin typeface="TheSans UHH" panose="020B0604020202020204" charset="0"/>
                <a:cs typeface="HelveticaNeue-Light"/>
              </a:rPr>
              <a:t>r</a:t>
            </a:r>
            <a:r>
              <a:rPr lang="en-GB" sz="2800" dirty="0">
                <a:latin typeface="TheSans UHH" panose="020B0604020202020204" charset="0"/>
                <a:cs typeface="HelveticaNeue-Light"/>
              </a:rPr>
              <a:t>etraining</a:t>
            </a:r>
            <a:br>
              <a:rPr lang="en-DE" sz="2800" dirty="0">
                <a:latin typeface="TheSans UHH" panose="020B0604020202020204" charset="0"/>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2E908E3A-A803-4548-82CF-49FEB6816ACC}"/>
              </a:ext>
            </a:extLst>
          </p:cNvPr>
          <p:cNvSpPr>
            <a:spLocks noGrp="1"/>
          </p:cNvSpPr>
          <p:nvPr>
            <p:ph type="body" sz="quarter" idx="16"/>
          </p:nvPr>
        </p:nvSpPr>
        <p:spPr/>
        <p:txBody>
          <a:bodyPr/>
          <a:lstStyle/>
          <a:p>
            <a:pPr marL="0" indent="0">
              <a:buNone/>
            </a:pPr>
            <a:r>
              <a:rPr lang="en-US" dirty="0"/>
              <a:t>Acknowledgements</a:t>
            </a:r>
          </a:p>
          <a:p>
            <a:pPr marL="0" indent="0">
              <a:buNone/>
            </a:pPr>
            <a:r>
              <a:rPr lang="en-US" b="1" dirty="0"/>
              <a:t>Learning Transferable Visual Models From Natural Language Supervision</a:t>
            </a:r>
          </a:p>
          <a:p>
            <a:pPr marL="0" indent="0">
              <a:buNone/>
            </a:pPr>
            <a:r>
              <a:rPr lang="en-US" dirty="0"/>
              <a:t>Alec Radford, </a:t>
            </a:r>
            <a:r>
              <a:rPr lang="en-US" dirty="0" err="1"/>
              <a:t>JongWook</a:t>
            </a:r>
            <a:r>
              <a:rPr lang="en-US" dirty="0"/>
              <a:t> Kim, Chris </a:t>
            </a:r>
            <a:r>
              <a:rPr lang="en-US" dirty="0" err="1"/>
              <a:t>Hallacy</a:t>
            </a:r>
            <a:r>
              <a:rPr lang="en-US" dirty="0"/>
              <a:t>, Aditya Ramesh, Gabriel Goh, </a:t>
            </a:r>
            <a:r>
              <a:rPr lang="en-US" dirty="0" err="1"/>
              <a:t>Sandhini</a:t>
            </a:r>
            <a:r>
              <a:rPr lang="en-US" dirty="0"/>
              <a:t> Agarwal, Girish Sastry, Amanda </a:t>
            </a:r>
            <a:r>
              <a:rPr lang="en-US" dirty="0" err="1"/>
              <a:t>Askell</a:t>
            </a:r>
            <a:r>
              <a:rPr lang="en-US" dirty="0"/>
              <a:t>, Pamela Mishkin, Jack Clark, Gretchen Krueger, Ilya </a:t>
            </a:r>
            <a:r>
              <a:rPr lang="en-US" dirty="0" err="1"/>
              <a:t>Sutskever</a:t>
            </a:r>
            <a:endParaRPr lang="en-US" dirty="0"/>
          </a:p>
          <a:p>
            <a:pPr marL="0" indent="0">
              <a:buNone/>
            </a:pPr>
            <a:r>
              <a:rPr lang="en-US" b="1" dirty="0" err="1"/>
              <a:t>OpenAI</a:t>
            </a:r>
            <a:endParaRPr lang="en-US" b="1" dirty="0"/>
          </a:p>
          <a:p>
            <a:endParaRPr lang="en-US" dirty="0"/>
          </a:p>
        </p:txBody>
      </p:sp>
      <p:sp>
        <p:nvSpPr>
          <p:cNvPr id="4" name="Date Placeholder 3">
            <a:extLst>
              <a:ext uri="{FF2B5EF4-FFF2-40B4-BE49-F238E27FC236}">
                <a16:creationId xmlns:a16="http://schemas.microsoft.com/office/drawing/2014/main" id="{566D08F1-BDA8-8261-A604-10F4C6BC5A0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B1912EE-7817-6AEB-733A-93759270151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50A2E46-8FA9-0B94-0371-FAC3009196E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100</a:t>
            </a:fld>
            <a:endParaRPr lang="de-DE" dirty="0">
              <a:latin typeface="TheSans UHH" panose="020B0604020202020204" charset="0"/>
            </a:endParaRPr>
          </a:p>
        </p:txBody>
      </p:sp>
      <p:sp>
        <p:nvSpPr>
          <p:cNvPr id="8" name="TextBox 7">
            <a:extLst>
              <a:ext uri="{FF2B5EF4-FFF2-40B4-BE49-F238E27FC236}">
                <a16:creationId xmlns:a16="http://schemas.microsoft.com/office/drawing/2014/main" id="{E5A38914-3B36-CA85-E4F6-E77B7344604E}"/>
              </a:ext>
            </a:extLst>
          </p:cNvPr>
          <p:cNvSpPr txBox="1"/>
          <p:nvPr/>
        </p:nvSpPr>
        <p:spPr>
          <a:xfrm>
            <a:off x="1295636" y="4120932"/>
            <a:ext cx="6552727" cy="646331"/>
          </a:xfrm>
          <a:prstGeom prst="rect">
            <a:avLst/>
          </a:prstGeom>
          <a:noFill/>
        </p:spPr>
        <p:txBody>
          <a:bodyPr wrap="square">
            <a:spAutoFit/>
          </a:bodyPr>
          <a:lstStyle/>
          <a:p>
            <a:pPr algn="ctr"/>
            <a:r>
              <a:rPr lang="en-DE" sz="1200" dirty="0">
                <a:solidFill>
                  <a:srgbClr val="0305FF"/>
                </a:solidFill>
                <a:latin typeface="TheSans UHH" panose="020B0604020202020204" charset="0"/>
              </a:rPr>
              <a:t>Alec Radford, Jong Wook Kim, Chris Hallacy, Aditya Ramesh, Gabriel Goh, Sandhini Agarwal, Girish Sastry, Amanda Askell, Pamela Mishkin, Jack Clark, Gretchen Krueger, Ilya Sutskever:</a:t>
            </a:r>
          </a:p>
          <a:p>
            <a:pPr algn="ctr"/>
            <a:r>
              <a:rPr lang="en-DE" sz="1200" dirty="0">
                <a:solidFill>
                  <a:srgbClr val="0305FF"/>
                </a:solidFill>
                <a:latin typeface="TheSans UHH" panose="020B0604020202020204" charset="0"/>
              </a:rPr>
              <a:t>Learning Transferable Visual Models From Natural Language Supervision. ICML </a:t>
            </a:r>
            <a:r>
              <a:rPr lang="en-DE" sz="1200" b="1" dirty="0">
                <a:solidFill>
                  <a:srgbClr val="FF0000"/>
                </a:solidFill>
                <a:latin typeface="TheSans UHH" panose="020B0604020202020204" charset="0"/>
              </a:rPr>
              <a:t>2021</a:t>
            </a:r>
            <a:r>
              <a:rPr lang="en-DE" sz="1200" dirty="0">
                <a:solidFill>
                  <a:srgbClr val="0305FF"/>
                </a:solidFill>
                <a:latin typeface="TheSans UHH" panose="020B0604020202020204" charset="0"/>
              </a:rPr>
              <a:t>: 8748-8763</a:t>
            </a:r>
          </a:p>
        </p:txBody>
      </p:sp>
    </p:spTree>
    <p:extLst>
      <p:ext uri="{BB962C8B-B14F-4D97-AF65-F5344CB8AC3E}">
        <p14:creationId xmlns:p14="http://schemas.microsoft.com/office/powerpoint/2010/main" val="173545378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0274-DCA4-E8CA-FF18-FE36FB9E5A8A}"/>
              </a:ext>
            </a:extLst>
          </p:cNvPr>
          <p:cNvSpPr>
            <a:spLocks noGrp="1"/>
          </p:cNvSpPr>
          <p:nvPr>
            <p:ph type="title"/>
          </p:nvPr>
        </p:nvSpPr>
        <p:spPr/>
        <p:txBody>
          <a:bodyPr/>
          <a:lstStyle/>
          <a:p>
            <a:r>
              <a:rPr lang="en-DE" dirty="0">
                <a:latin typeface="TheSans UHH" panose="020B0604020202020204" charset="0"/>
              </a:rPr>
              <a:t>Contrastive pretraining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156C2321-78BF-434C-BC4D-FA768B4A107F}"/>
              </a:ext>
            </a:extLst>
          </p:cNvPr>
          <p:cNvSpPr>
            <a:spLocks noGrp="1"/>
          </p:cNvSpPr>
          <p:nvPr>
            <p:ph type="body" sz="quarter" idx="16"/>
          </p:nvPr>
        </p:nvSpPr>
        <p:spPr/>
        <p:txBody>
          <a:bodyPr/>
          <a:lstStyle/>
          <a:p>
            <a:r>
              <a:rPr lang="en-US" dirty="0"/>
              <a:t>During unsupervised contrastive pre-training, </a:t>
            </a:r>
          </a:p>
          <a:p>
            <a:r>
              <a:rPr lang="en-US" b="1" dirty="0"/>
              <a:t>the unlabeled images are clustered in the latent space, </a:t>
            </a:r>
          </a:p>
          <a:p>
            <a:r>
              <a:rPr lang="en-US" b="1" dirty="0"/>
              <a:t>forming fairly good decision boundaries between different classes. </a:t>
            </a:r>
          </a:p>
          <a:p>
            <a:r>
              <a:rPr lang="en-US" dirty="0"/>
              <a:t>Based on this clustering, …</a:t>
            </a:r>
          </a:p>
          <a:p>
            <a:r>
              <a:rPr lang="en-US" dirty="0"/>
              <a:t>… the subsequent supervised fine-tuning </a:t>
            </a:r>
          </a:p>
          <a:p>
            <a:r>
              <a:rPr lang="en-US" dirty="0"/>
              <a:t>… will achieve better performance than random initialization</a:t>
            </a:r>
          </a:p>
          <a:p>
            <a:endParaRPr lang="en-US" dirty="0"/>
          </a:p>
        </p:txBody>
      </p:sp>
      <p:sp>
        <p:nvSpPr>
          <p:cNvPr id="4" name="Date Placeholder 3">
            <a:extLst>
              <a:ext uri="{FF2B5EF4-FFF2-40B4-BE49-F238E27FC236}">
                <a16:creationId xmlns:a16="http://schemas.microsoft.com/office/drawing/2014/main" id="{EB9ECD26-E053-3067-2E02-DE9BA935CAB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4AD22201-2D9F-52FB-6899-0D20BF1B7EC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6AF36DBA-DD6E-9B14-BB37-F875CD1BDDD7}"/>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101</a:t>
            </a:fld>
            <a:endParaRPr lang="de-DE" dirty="0">
              <a:latin typeface="TheSans UHH" panose="020B0604020202020204" charset="0"/>
            </a:endParaRPr>
          </a:p>
        </p:txBody>
      </p:sp>
    </p:spTree>
    <p:extLst>
      <p:ext uri="{BB962C8B-B14F-4D97-AF65-F5344CB8AC3E}">
        <p14:creationId xmlns:p14="http://schemas.microsoft.com/office/powerpoint/2010/main" val="19596247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4B9BC-E79E-5B3D-9F80-43A12B143100}"/>
              </a:ext>
            </a:extLst>
          </p:cNvPr>
          <p:cNvSpPr>
            <a:spLocks noGrp="1"/>
          </p:cNvSpPr>
          <p:nvPr>
            <p:ph type="title"/>
          </p:nvPr>
        </p:nvSpPr>
        <p:spPr/>
        <p:txBody>
          <a:bodyPr/>
          <a:lstStyle/>
          <a:p>
            <a:r>
              <a:rPr lang="en-IN" dirty="0">
                <a:latin typeface="TheSans UHH" panose="020B0604020202020204" charset="0"/>
                <a:cs typeface="HelveticaNeue-Light"/>
              </a:rPr>
              <a:t>Contrastive  language-image p</a:t>
            </a:r>
            <a:r>
              <a:rPr lang="en-IN" spc="-77" dirty="0">
                <a:latin typeface="TheSans UHH" panose="020B0604020202020204" charset="0"/>
                <a:cs typeface="HelveticaNeue-Light"/>
              </a:rPr>
              <a:t>r</a:t>
            </a:r>
            <a:r>
              <a:rPr lang="en-IN" dirty="0">
                <a:latin typeface="TheSans UHH" panose="020B0604020202020204" charset="0"/>
                <a:cs typeface="HelveticaNeue-Light"/>
              </a:rPr>
              <a:t>etraining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BB761105-3513-49B6-8248-618CFEEC68D3}"/>
              </a:ext>
            </a:extLst>
          </p:cNvPr>
          <p:cNvSpPr>
            <a:spLocks noGrp="1"/>
          </p:cNvSpPr>
          <p:nvPr>
            <p:ph type="body" sz="quarter" idx="16"/>
          </p:nvPr>
        </p:nvSpPr>
        <p:spPr/>
        <p:txBody>
          <a:bodyPr/>
          <a:lstStyle/>
          <a:p>
            <a:r>
              <a:rPr lang="en-US" dirty="0" err="1"/>
              <a:t>ViLBERT</a:t>
            </a:r>
            <a:r>
              <a:rPr lang="en-US" dirty="0"/>
              <a:t> and similar methods (e.g., LXMERT) rely on small labeled datasets like MS COCO and Visual  Genome (~100K images each)</a:t>
            </a:r>
          </a:p>
          <a:p>
            <a:r>
              <a:rPr lang="en-US" dirty="0" err="1">
                <a:latin typeface="TheSans UHH" panose="020B0604020202020204" charset="0"/>
                <a:cs typeface="HelveticaNeue-Light"/>
              </a:rPr>
              <a:t>OpenAI</a:t>
            </a:r>
            <a:r>
              <a:rPr lang="en-US" dirty="0">
                <a:latin typeface="TheSans UHH" panose="020B0604020202020204" charset="0"/>
                <a:cs typeface="HelveticaNeue-Light"/>
              </a:rPr>
              <a:t> collected 400 million (image, text) pairs f</a:t>
            </a:r>
            <a:r>
              <a:rPr lang="en-US" spc="-46" dirty="0">
                <a:latin typeface="TheSans UHH" panose="020B0604020202020204" charset="0"/>
                <a:cs typeface="HelveticaNeue-Light"/>
              </a:rPr>
              <a:t>r</a:t>
            </a:r>
            <a:r>
              <a:rPr lang="en-US" dirty="0">
                <a:latin typeface="TheSans UHH" panose="020B0604020202020204" charset="0"/>
                <a:cs typeface="HelveticaNeue-Light"/>
              </a:rPr>
              <a:t>om the web</a:t>
            </a:r>
          </a:p>
          <a:p>
            <a:r>
              <a:rPr lang="en-US" dirty="0">
                <a:latin typeface="TheSans UHH" panose="020B0604020202020204" charset="0"/>
                <a:cs typeface="HelveticaNeue-Light"/>
              </a:rPr>
              <a:t>Then, they train an image encoder and a text encoder with a simple contrastive loss: given a collection of images and text, p</a:t>
            </a:r>
            <a:r>
              <a:rPr lang="en-US" spc="-46" dirty="0">
                <a:latin typeface="TheSans UHH" panose="020B0604020202020204" charset="0"/>
                <a:cs typeface="HelveticaNeue-Light"/>
              </a:rPr>
              <a:t>r</a:t>
            </a:r>
            <a:r>
              <a:rPr lang="en-US" dirty="0">
                <a:latin typeface="TheSans UHH" panose="020B0604020202020204" charset="0"/>
                <a:cs typeface="HelveticaNeue-Light"/>
              </a:rPr>
              <a:t>edict which (image, text) pairs actually </a:t>
            </a:r>
            <a:r>
              <a:rPr lang="en-US" spc="-7" dirty="0">
                <a:latin typeface="TheSans UHH" panose="020B0604020202020204" charset="0"/>
                <a:cs typeface="HelveticaNeue-Light"/>
              </a:rPr>
              <a:t>occurred	</a:t>
            </a:r>
            <a:r>
              <a:rPr lang="en-US" dirty="0">
                <a:latin typeface="TheSans UHH" panose="020B0604020202020204" charset="0"/>
                <a:cs typeface="HelveticaNeue-Light"/>
              </a:rPr>
              <a:t>in the dataset</a:t>
            </a:r>
          </a:p>
          <a:p>
            <a:endParaRPr lang="en-US" dirty="0"/>
          </a:p>
          <a:p>
            <a:endParaRPr lang="en-US" dirty="0"/>
          </a:p>
        </p:txBody>
      </p:sp>
      <p:sp>
        <p:nvSpPr>
          <p:cNvPr id="4" name="Date Placeholder 3">
            <a:extLst>
              <a:ext uri="{FF2B5EF4-FFF2-40B4-BE49-F238E27FC236}">
                <a16:creationId xmlns:a16="http://schemas.microsoft.com/office/drawing/2014/main" id="{E7C4A796-6270-984B-9A39-F686A205FDA3}"/>
              </a:ext>
            </a:extLst>
          </p:cNvPr>
          <p:cNvSpPr>
            <a:spLocks noGrp="1"/>
          </p:cNvSpPr>
          <p:nvPr>
            <p:ph type="dt" sz="half" idx="17"/>
          </p:nvPr>
        </p:nvSpPr>
        <p:spPr/>
        <p:txBody>
          <a:bodyPr/>
          <a:lstStyle/>
          <a:p>
            <a:r>
              <a:rPr lang="en-DE">
                <a:latin typeface="TheSans UHH" panose="020B0604020202020204" charset="0"/>
              </a:rPr>
              <a:t>SoSe2024</a:t>
            </a:r>
            <a:endParaRPr lang="de-DE" dirty="0">
              <a:latin typeface="TheSans UHH" panose="020B0604020202020204" charset="0"/>
            </a:endParaRPr>
          </a:p>
        </p:txBody>
      </p:sp>
      <p:sp>
        <p:nvSpPr>
          <p:cNvPr id="5" name="Footer Placeholder 4">
            <a:extLst>
              <a:ext uri="{FF2B5EF4-FFF2-40B4-BE49-F238E27FC236}">
                <a16:creationId xmlns:a16="http://schemas.microsoft.com/office/drawing/2014/main" id="{C3E74ACC-484A-12EC-26E3-6CB151F80432}"/>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1CA0B50D-5E70-F3DD-042A-B831EC164675}"/>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102</a:t>
            </a:fld>
            <a:endParaRPr lang="de-DE" dirty="0">
              <a:latin typeface="TheSans UHH" panose="020B0604020202020204" charset="0"/>
            </a:endParaRPr>
          </a:p>
        </p:txBody>
      </p:sp>
    </p:spTree>
    <p:extLst>
      <p:ext uri="{BB962C8B-B14F-4D97-AF65-F5344CB8AC3E}">
        <p14:creationId xmlns:p14="http://schemas.microsoft.com/office/powerpoint/2010/main" val="27492880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CA45B-A7DD-7F23-F530-B7B0282E3887}"/>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6AE77DE-58BE-FA29-684D-CB06FFAAA32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0F27EB6-ABB0-5C8F-C4E0-B745FEBF9A2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981B28B3-3158-8BD7-B257-A4A8DF29A00A}"/>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103</a:t>
            </a:fld>
            <a:endParaRPr lang="de-DE" dirty="0">
              <a:latin typeface="TheSans UHH" panose="020B0604020202020204" charset="0"/>
            </a:endParaRPr>
          </a:p>
        </p:txBody>
      </p:sp>
      <p:pic>
        <p:nvPicPr>
          <p:cNvPr id="7" name="图片 1">
            <a:extLst>
              <a:ext uri="{FF2B5EF4-FFF2-40B4-BE49-F238E27FC236}">
                <a16:creationId xmlns:a16="http://schemas.microsoft.com/office/drawing/2014/main" id="{CA0A9E0E-2B6F-8FD0-4ACC-DA01FBAB3283}"/>
              </a:ext>
            </a:extLst>
          </p:cNvPr>
          <p:cNvPicPr>
            <a:picLocks noChangeAspect="1"/>
          </p:cNvPicPr>
          <p:nvPr/>
        </p:nvPicPr>
        <p:blipFill>
          <a:blip r:embed="rId3"/>
          <a:stretch>
            <a:fillRect/>
          </a:stretch>
        </p:blipFill>
        <p:spPr>
          <a:xfrm>
            <a:off x="2123728" y="1551255"/>
            <a:ext cx="4896544" cy="3270070"/>
          </a:xfrm>
          <a:prstGeom prst="rect">
            <a:avLst/>
          </a:prstGeom>
        </p:spPr>
      </p:pic>
    </p:spTree>
    <p:extLst>
      <p:ext uri="{BB962C8B-B14F-4D97-AF65-F5344CB8AC3E}">
        <p14:creationId xmlns:p14="http://schemas.microsoft.com/office/powerpoint/2010/main" val="340614557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
            <a:extLst>
              <a:ext uri="{FF2B5EF4-FFF2-40B4-BE49-F238E27FC236}">
                <a16:creationId xmlns:a16="http://schemas.microsoft.com/office/drawing/2014/main" id="{6CC27B4E-8256-4A45-98C9-8114EAB2DD46}"/>
              </a:ext>
            </a:extLst>
          </p:cNvPr>
          <p:cNvPicPr>
            <a:picLocks noChangeAspect="1"/>
          </p:cNvPicPr>
          <p:nvPr/>
        </p:nvPicPr>
        <p:blipFill>
          <a:blip r:embed="rId2"/>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8790A771-746A-1859-C5DF-B7F1D4E75F59}"/>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2E87626B-4F3B-CD46-7FBA-9B06976A0BE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2BB6B03-9B25-28FB-A724-6646D76E203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E09753E-732B-62AC-6F39-64E31D18A49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104</a:t>
            </a:fld>
            <a:endParaRPr lang="de-DE" dirty="0">
              <a:latin typeface="TheSans UHH" panose="020B0604020202020204" charset="0"/>
            </a:endParaRPr>
          </a:p>
        </p:txBody>
      </p:sp>
      <p:sp>
        <p:nvSpPr>
          <p:cNvPr id="8" name="矩形 2">
            <a:extLst>
              <a:ext uri="{FF2B5EF4-FFF2-40B4-BE49-F238E27FC236}">
                <a16:creationId xmlns:a16="http://schemas.microsoft.com/office/drawing/2014/main" id="{50260678-3975-C27C-92F0-2EB14C64611F}"/>
              </a:ext>
            </a:extLst>
          </p:cNvPr>
          <p:cNvSpPr/>
          <p:nvPr/>
        </p:nvSpPr>
        <p:spPr>
          <a:xfrm>
            <a:off x="2326818" y="3034821"/>
            <a:ext cx="817853" cy="369332"/>
          </a:xfrm>
          <a:prstGeom prst="rect">
            <a:avLst/>
          </a:prstGeom>
        </p:spPr>
        <p:txBody>
          <a:bodyPr wrap="none">
            <a:spAutoFit/>
          </a:bodyPr>
          <a:lstStyle/>
          <a:p>
            <a:r>
              <a:rPr kumimoji="1" lang="en-US" altLang="zh-CN" dirty="0">
                <a:solidFill>
                  <a:srgbClr val="C00000"/>
                </a:solidFill>
                <a:latin typeface="TheSans UHH" panose="020B0604020202020204" charset="0"/>
              </a:rPr>
              <a:t>Paired</a:t>
            </a:r>
            <a:endParaRPr lang="zh-CN" altLang="en-US" dirty="0">
              <a:solidFill>
                <a:srgbClr val="C00000"/>
              </a:solidFill>
              <a:latin typeface="TheSans UHH" panose="020B0604020202020204" charset="0"/>
            </a:endParaRPr>
          </a:p>
        </p:txBody>
      </p:sp>
      <p:sp>
        <p:nvSpPr>
          <p:cNvPr id="9" name="矩形 4">
            <a:extLst>
              <a:ext uri="{FF2B5EF4-FFF2-40B4-BE49-F238E27FC236}">
                <a16:creationId xmlns:a16="http://schemas.microsoft.com/office/drawing/2014/main" id="{C5470AEB-D3D2-E9EB-883E-ACCB5FC483B8}"/>
              </a:ext>
            </a:extLst>
          </p:cNvPr>
          <p:cNvSpPr/>
          <p:nvPr/>
        </p:nvSpPr>
        <p:spPr>
          <a:xfrm>
            <a:off x="627314" y="3454762"/>
            <a:ext cx="1699504" cy="523220"/>
          </a:xfrm>
          <a:prstGeom prst="rect">
            <a:avLst/>
          </a:prstGeom>
        </p:spPr>
        <p:txBody>
          <a:bodyPr wrap="none">
            <a:spAutoFit/>
          </a:bodyPr>
          <a:lstStyle/>
          <a:p>
            <a:pPr algn="ctr"/>
            <a:r>
              <a:rPr kumimoji="1" lang="en-US" altLang="zh-CN" sz="1400" b="1" dirty="0">
                <a:solidFill>
                  <a:srgbClr val="C00000"/>
                </a:solidFill>
                <a:latin typeface="TheSans UHH" panose="020B0604020202020204" charset="0"/>
              </a:rPr>
              <a:t>Batch</a:t>
            </a:r>
            <a:r>
              <a:rPr kumimoji="1" lang="zh-CN" altLang="en-US" sz="1400" b="1" dirty="0">
                <a:solidFill>
                  <a:srgbClr val="C00000"/>
                </a:solidFill>
                <a:latin typeface="TheSans UHH" panose="020B0604020202020204" charset="0"/>
              </a:rPr>
              <a:t> </a:t>
            </a:r>
            <a:r>
              <a:rPr kumimoji="1" lang="en-US" altLang="zh-CN" sz="1400" b="1" dirty="0">
                <a:solidFill>
                  <a:srgbClr val="C00000"/>
                </a:solidFill>
                <a:latin typeface="TheSans UHH" panose="020B0604020202020204" charset="0"/>
              </a:rPr>
              <a:t>of</a:t>
            </a:r>
            <a:r>
              <a:rPr kumimoji="1" lang="zh-CN" altLang="en-US" sz="1400" b="1" dirty="0">
                <a:solidFill>
                  <a:srgbClr val="C00000"/>
                </a:solidFill>
                <a:latin typeface="TheSans UHH" panose="020B0604020202020204" charset="0"/>
              </a:rPr>
              <a:t> </a:t>
            </a:r>
            <a:r>
              <a:rPr kumimoji="1" lang="en-US" altLang="zh-CN" sz="1400" b="1" dirty="0">
                <a:solidFill>
                  <a:srgbClr val="C00000"/>
                </a:solidFill>
                <a:latin typeface="TheSans UHH" panose="020B0604020202020204" charset="0"/>
              </a:rPr>
              <a:t>images</a:t>
            </a:r>
          </a:p>
          <a:p>
            <a:pPr algn="ctr"/>
            <a:r>
              <a:rPr kumimoji="1" lang="en-US" altLang="zh-CN" sz="1400" i="1" dirty="0">
                <a:solidFill>
                  <a:srgbClr val="C00000"/>
                </a:solidFill>
                <a:latin typeface="TheSans UHH" panose="020B0604020202020204" charset="0"/>
              </a:rPr>
              <a:t>(Resized</a:t>
            </a:r>
            <a:r>
              <a:rPr kumimoji="1" lang="zh-CN" altLang="en-US" sz="1400" i="1" dirty="0">
                <a:solidFill>
                  <a:srgbClr val="C00000"/>
                </a:solidFill>
                <a:latin typeface="TheSans UHH" panose="020B0604020202020204" charset="0"/>
              </a:rPr>
              <a:t> </a:t>
            </a:r>
            <a:r>
              <a:rPr kumimoji="1" lang="en-US" altLang="zh-CN" sz="1400" i="1" dirty="0">
                <a:solidFill>
                  <a:srgbClr val="C00000"/>
                </a:solidFill>
                <a:latin typeface="TheSans UHH" panose="020B0604020202020204" charset="0"/>
              </a:rPr>
              <a:t>&amp;</a:t>
            </a:r>
            <a:r>
              <a:rPr kumimoji="1" lang="zh-CN" altLang="en-US" sz="1400" i="1" dirty="0">
                <a:solidFill>
                  <a:srgbClr val="C00000"/>
                </a:solidFill>
                <a:latin typeface="TheSans UHH" panose="020B0604020202020204" charset="0"/>
              </a:rPr>
              <a:t> </a:t>
            </a:r>
            <a:r>
              <a:rPr kumimoji="1" lang="en-US" altLang="zh-CN" sz="1400" i="1" dirty="0">
                <a:solidFill>
                  <a:srgbClr val="C00000"/>
                </a:solidFill>
                <a:latin typeface="TheSans UHH" panose="020B0604020202020204" charset="0"/>
              </a:rPr>
              <a:t>Cropped)</a:t>
            </a:r>
            <a:endParaRPr lang="zh-CN" altLang="en-US" sz="1400" i="1" dirty="0">
              <a:solidFill>
                <a:srgbClr val="C00000"/>
              </a:solidFill>
              <a:latin typeface="TheSans UHH" panose="020B0604020202020204" charset="0"/>
            </a:endParaRPr>
          </a:p>
        </p:txBody>
      </p:sp>
      <p:sp>
        <p:nvSpPr>
          <p:cNvPr id="10" name="矩形 5">
            <a:extLst>
              <a:ext uri="{FF2B5EF4-FFF2-40B4-BE49-F238E27FC236}">
                <a16:creationId xmlns:a16="http://schemas.microsoft.com/office/drawing/2014/main" id="{76542082-AC9D-9316-716D-B8B81A9A1A44}"/>
              </a:ext>
            </a:extLst>
          </p:cNvPr>
          <p:cNvSpPr/>
          <p:nvPr/>
        </p:nvSpPr>
        <p:spPr>
          <a:xfrm>
            <a:off x="874774" y="2001645"/>
            <a:ext cx="1268296" cy="307777"/>
          </a:xfrm>
          <a:prstGeom prst="rect">
            <a:avLst/>
          </a:prstGeom>
        </p:spPr>
        <p:txBody>
          <a:bodyPr wrap="none">
            <a:spAutoFit/>
          </a:bodyPr>
          <a:lstStyle/>
          <a:p>
            <a:r>
              <a:rPr kumimoji="1" lang="en-US" altLang="zh-CN" sz="1400" b="1" dirty="0">
                <a:solidFill>
                  <a:srgbClr val="C00000"/>
                </a:solidFill>
                <a:latin typeface="TheSans UHH" panose="020B0604020202020204" charset="0"/>
              </a:rPr>
              <a:t>Batch</a:t>
            </a:r>
            <a:r>
              <a:rPr kumimoji="1" lang="zh-CN" altLang="en-US" sz="1400" b="1" dirty="0">
                <a:solidFill>
                  <a:srgbClr val="C00000"/>
                </a:solidFill>
                <a:latin typeface="TheSans UHH" panose="020B0604020202020204" charset="0"/>
              </a:rPr>
              <a:t> </a:t>
            </a:r>
            <a:r>
              <a:rPr kumimoji="1" lang="en-US" altLang="zh-CN" sz="1400" b="1" dirty="0">
                <a:solidFill>
                  <a:srgbClr val="C00000"/>
                </a:solidFill>
                <a:latin typeface="TheSans UHH" panose="020B0604020202020204" charset="0"/>
              </a:rPr>
              <a:t>of</a:t>
            </a:r>
            <a:r>
              <a:rPr kumimoji="1" lang="zh-CN" altLang="en-US" sz="1400" b="1" dirty="0">
                <a:solidFill>
                  <a:srgbClr val="C00000"/>
                </a:solidFill>
                <a:latin typeface="TheSans UHH" panose="020B0604020202020204" charset="0"/>
              </a:rPr>
              <a:t> </a:t>
            </a:r>
            <a:r>
              <a:rPr kumimoji="1" lang="en-US" altLang="zh-CN" sz="1400" b="1" dirty="0">
                <a:solidFill>
                  <a:srgbClr val="C00000"/>
                </a:solidFill>
                <a:latin typeface="TheSans UHH" panose="020B0604020202020204" charset="0"/>
              </a:rPr>
              <a:t>texts</a:t>
            </a:r>
            <a:endParaRPr lang="zh-CN" altLang="en-US" sz="1400" b="1" dirty="0">
              <a:solidFill>
                <a:srgbClr val="C00000"/>
              </a:solidFill>
              <a:latin typeface="TheSans UHH" panose="020B0604020202020204" charset="0"/>
            </a:endParaRPr>
          </a:p>
        </p:txBody>
      </p:sp>
    </p:spTree>
    <p:extLst>
      <p:ext uri="{BB962C8B-B14F-4D97-AF65-F5344CB8AC3E}">
        <p14:creationId xmlns:p14="http://schemas.microsoft.com/office/powerpoint/2010/main" val="33369109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
            <a:extLst>
              <a:ext uri="{FF2B5EF4-FFF2-40B4-BE49-F238E27FC236}">
                <a16:creationId xmlns:a16="http://schemas.microsoft.com/office/drawing/2014/main" id="{C6C72CA2-C190-4503-A2D7-74E511D20566}"/>
              </a:ext>
            </a:extLst>
          </p:cNvPr>
          <p:cNvPicPr>
            <a:picLocks noChangeAspect="1"/>
          </p:cNvPicPr>
          <p:nvPr/>
        </p:nvPicPr>
        <p:blipFill>
          <a:blip r:embed="rId3"/>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807703BD-A56D-3368-36AC-1C34A80425A8}"/>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B114562F-B37B-6D65-D339-CC6795D2BEC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2C18E4EC-2B5D-A30C-8487-056A01A056A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A0645F58-4103-F89B-C54C-AAD31016D85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105</a:t>
            </a:fld>
            <a:endParaRPr lang="de-DE" dirty="0">
              <a:latin typeface="TheSans UHH" panose="020B0604020202020204" charset="0"/>
            </a:endParaRPr>
          </a:p>
        </p:txBody>
      </p:sp>
      <p:sp>
        <p:nvSpPr>
          <p:cNvPr id="8" name="矩形 4">
            <a:extLst>
              <a:ext uri="{FF2B5EF4-FFF2-40B4-BE49-F238E27FC236}">
                <a16:creationId xmlns:a16="http://schemas.microsoft.com/office/drawing/2014/main" id="{4FCB46CE-D15F-9F1B-A711-52465CF753AA}"/>
              </a:ext>
            </a:extLst>
          </p:cNvPr>
          <p:cNvSpPr/>
          <p:nvPr/>
        </p:nvSpPr>
        <p:spPr>
          <a:xfrm>
            <a:off x="4233219" y="1775890"/>
            <a:ext cx="2282997" cy="369332"/>
          </a:xfrm>
          <a:prstGeom prst="rect">
            <a:avLst/>
          </a:prstGeom>
        </p:spPr>
        <p:txBody>
          <a:bodyPr wrap="none">
            <a:spAutoFit/>
          </a:bodyPr>
          <a:lstStyle/>
          <a:p>
            <a:r>
              <a:rPr kumimoji="1" lang="en-US" altLang="zh-CN" b="1" dirty="0">
                <a:solidFill>
                  <a:srgbClr val="C00000"/>
                </a:solidFill>
                <a:latin typeface="TheSans UHH" panose="020B0604020202020204" charset="0"/>
              </a:rPr>
              <a:t>Transformer</a:t>
            </a:r>
            <a:r>
              <a:rPr kumimoji="1" lang="zh-CN" altLang="en-US" b="1" dirty="0">
                <a:solidFill>
                  <a:srgbClr val="C00000"/>
                </a:solidFill>
                <a:latin typeface="TheSans UHH" panose="020B0604020202020204" charset="0"/>
              </a:rPr>
              <a:t> </a:t>
            </a:r>
            <a:r>
              <a:rPr kumimoji="1" lang="en-US" altLang="zh-CN" b="1" dirty="0">
                <a:solidFill>
                  <a:srgbClr val="C00000"/>
                </a:solidFill>
                <a:latin typeface="TheSans UHH" panose="020B0604020202020204" charset="0"/>
              </a:rPr>
              <a:t>/</a:t>
            </a:r>
            <a:r>
              <a:rPr kumimoji="1" lang="zh-CN" altLang="en-US" b="1" dirty="0">
                <a:solidFill>
                  <a:srgbClr val="C00000"/>
                </a:solidFill>
                <a:latin typeface="TheSans UHH" panose="020B0604020202020204" charset="0"/>
              </a:rPr>
              <a:t> </a:t>
            </a:r>
            <a:r>
              <a:rPr kumimoji="1" lang="en-US" altLang="zh-CN" b="1" dirty="0">
                <a:solidFill>
                  <a:srgbClr val="C00000"/>
                </a:solidFill>
                <a:latin typeface="TheSans UHH" panose="020B0604020202020204" charset="0"/>
              </a:rPr>
              <a:t>CBOW</a:t>
            </a:r>
            <a:endParaRPr lang="zh-CN" altLang="en-US" b="1" dirty="0">
              <a:solidFill>
                <a:srgbClr val="C00000"/>
              </a:solidFill>
              <a:latin typeface="TheSans UHH" panose="020B0604020202020204" charset="0"/>
            </a:endParaRPr>
          </a:p>
        </p:txBody>
      </p:sp>
      <p:sp>
        <p:nvSpPr>
          <p:cNvPr id="9" name="矩形 5">
            <a:extLst>
              <a:ext uri="{FF2B5EF4-FFF2-40B4-BE49-F238E27FC236}">
                <a16:creationId xmlns:a16="http://schemas.microsoft.com/office/drawing/2014/main" id="{CAC8A2B2-C4FC-AB1D-553B-57D71356DF82}"/>
              </a:ext>
            </a:extLst>
          </p:cNvPr>
          <p:cNvSpPr/>
          <p:nvPr/>
        </p:nvSpPr>
        <p:spPr>
          <a:xfrm>
            <a:off x="2826028" y="4371950"/>
            <a:ext cx="1425390" cy="369332"/>
          </a:xfrm>
          <a:prstGeom prst="rect">
            <a:avLst/>
          </a:prstGeom>
        </p:spPr>
        <p:txBody>
          <a:bodyPr wrap="none">
            <a:spAutoFit/>
          </a:bodyPr>
          <a:lstStyle/>
          <a:p>
            <a:r>
              <a:rPr kumimoji="1" lang="en-US" altLang="zh-CN" b="1" dirty="0" err="1">
                <a:solidFill>
                  <a:srgbClr val="C00000"/>
                </a:solidFill>
                <a:latin typeface="TheSans UHH" panose="020B0604020202020204" charset="0"/>
              </a:rPr>
              <a:t>ResNet</a:t>
            </a:r>
            <a:r>
              <a:rPr kumimoji="1" lang="zh-CN" altLang="en-US" b="1" dirty="0">
                <a:solidFill>
                  <a:srgbClr val="C00000"/>
                </a:solidFill>
                <a:latin typeface="TheSans UHH" panose="020B0604020202020204" charset="0"/>
              </a:rPr>
              <a:t> </a:t>
            </a:r>
            <a:r>
              <a:rPr kumimoji="1" lang="en-US" altLang="zh-CN" b="1" dirty="0">
                <a:solidFill>
                  <a:srgbClr val="C00000"/>
                </a:solidFill>
                <a:latin typeface="TheSans UHH" panose="020B0604020202020204" charset="0"/>
              </a:rPr>
              <a:t>/</a:t>
            </a:r>
            <a:r>
              <a:rPr kumimoji="1" lang="zh-CN" altLang="en-US" b="1" dirty="0">
                <a:solidFill>
                  <a:srgbClr val="C00000"/>
                </a:solidFill>
                <a:latin typeface="TheSans UHH" panose="020B0604020202020204" charset="0"/>
              </a:rPr>
              <a:t> </a:t>
            </a:r>
            <a:r>
              <a:rPr kumimoji="1" lang="en-US" altLang="zh-CN" b="1" dirty="0" err="1">
                <a:solidFill>
                  <a:srgbClr val="C00000"/>
                </a:solidFill>
                <a:latin typeface="TheSans UHH" panose="020B0604020202020204" charset="0"/>
              </a:rPr>
              <a:t>ViT</a:t>
            </a:r>
            <a:endParaRPr lang="zh-CN" altLang="en-US" b="1" dirty="0">
              <a:solidFill>
                <a:srgbClr val="C00000"/>
              </a:solidFill>
              <a:latin typeface="TheSans UHH" panose="020B0604020202020204" charset="0"/>
            </a:endParaRPr>
          </a:p>
        </p:txBody>
      </p:sp>
    </p:spTree>
    <p:extLst>
      <p:ext uri="{BB962C8B-B14F-4D97-AF65-F5344CB8AC3E}">
        <p14:creationId xmlns:p14="http://schemas.microsoft.com/office/powerpoint/2010/main" val="128401006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
            <a:extLst>
              <a:ext uri="{FF2B5EF4-FFF2-40B4-BE49-F238E27FC236}">
                <a16:creationId xmlns:a16="http://schemas.microsoft.com/office/drawing/2014/main" id="{E7CCE518-908D-45D6-9ED8-1D8F6CBD1FEE}"/>
              </a:ext>
            </a:extLst>
          </p:cNvPr>
          <p:cNvPicPr>
            <a:picLocks noChangeAspect="1"/>
          </p:cNvPicPr>
          <p:nvPr/>
        </p:nvPicPr>
        <p:blipFill>
          <a:blip r:embed="rId2"/>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09A10FA5-3070-3D27-8E7A-8C6F5342F3C7}"/>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A9707C55-9112-65D6-8292-29B5514A2D1E}"/>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64D2407E-EBF1-5F97-9F8F-22CB1ECEA41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106</a:t>
            </a:fld>
            <a:endParaRPr lang="de-DE" dirty="0">
              <a:latin typeface="TheSans UHH" panose="020B0604020202020204" charset="0"/>
            </a:endParaRPr>
          </a:p>
        </p:txBody>
      </p:sp>
      <p:sp>
        <p:nvSpPr>
          <p:cNvPr id="8" name="矩形 6">
            <a:extLst>
              <a:ext uri="{FF2B5EF4-FFF2-40B4-BE49-F238E27FC236}">
                <a16:creationId xmlns:a16="http://schemas.microsoft.com/office/drawing/2014/main" id="{1C8570EE-E354-A00D-35E7-114F9DFF25BB}"/>
              </a:ext>
            </a:extLst>
          </p:cNvPr>
          <p:cNvSpPr/>
          <p:nvPr/>
        </p:nvSpPr>
        <p:spPr>
          <a:xfrm>
            <a:off x="3842095" y="4703668"/>
            <a:ext cx="2085827" cy="369332"/>
          </a:xfrm>
          <a:prstGeom prst="rect">
            <a:avLst/>
          </a:prstGeom>
        </p:spPr>
        <p:txBody>
          <a:bodyPr wrap="none">
            <a:spAutoFit/>
          </a:bodyPr>
          <a:lstStyle/>
          <a:p>
            <a:r>
              <a:rPr lang="en-US" altLang="zh-CN" b="1" dirty="0">
                <a:solidFill>
                  <a:srgbClr val="C00000"/>
                </a:solidFill>
                <a:latin typeface="TheSans UHH" panose="020B0604020202020204" charset="0"/>
              </a:rPr>
              <a:t>Linear</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Projection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2</a:t>
            </a:r>
            <a:r>
              <a:rPr lang="zh-CN" altLang="en-US" b="1" dirty="0">
                <a:solidFill>
                  <a:srgbClr val="C00000"/>
                </a:solidFill>
                <a:latin typeface="TheSans UHH" panose="020B0604020202020204" charset="0"/>
              </a:rPr>
              <a:t> </a:t>
            </a:r>
          </a:p>
        </p:txBody>
      </p:sp>
      <p:sp>
        <p:nvSpPr>
          <p:cNvPr id="9" name="矩形 7">
            <a:extLst>
              <a:ext uri="{FF2B5EF4-FFF2-40B4-BE49-F238E27FC236}">
                <a16:creationId xmlns:a16="http://schemas.microsoft.com/office/drawing/2014/main" id="{BBC9D2DF-4C28-7961-68AF-AE51B7203A13}"/>
              </a:ext>
            </a:extLst>
          </p:cNvPr>
          <p:cNvSpPr/>
          <p:nvPr/>
        </p:nvSpPr>
        <p:spPr>
          <a:xfrm>
            <a:off x="6444208" y="1735307"/>
            <a:ext cx="2055371" cy="369332"/>
          </a:xfrm>
          <a:prstGeom prst="rect">
            <a:avLst/>
          </a:prstGeom>
        </p:spPr>
        <p:txBody>
          <a:bodyPr wrap="none">
            <a:spAutoFit/>
          </a:bodyPr>
          <a:lstStyle/>
          <a:p>
            <a:r>
              <a:rPr lang="en-US" altLang="zh-CN" b="1" dirty="0">
                <a:solidFill>
                  <a:srgbClr val="C00000"/>
                </a:solidFill>
                <a:latin typeface="TheSans UHH" panose="020B0604020202020204" charset="0"/>
              </a:rPr>
              <a:t>Linear</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Projection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1</a:t>
            </a:r>
            <a:r>
              <a:rPr lang="zh-CN" altLang="en-US" b="1" dirty="0">
                <a:solidFill>
                  <a:srgbClr val="C00000"/>
                </a:solidFill>
                <a:latin typeface="TheSans UHH" panose="020B0604020202020204" charset="0"/>
              </a:rPr>
              <a:t> </a:t>
            </a:r>
          </a:p>
        </p:txBody>
      </p:sp>
    </p:spTree>
    <p:extLst>
      <p:ext uri="{BB962C8B-B14F-4D97-AF65-F5344CB8AC3E}">
        <p14:creationId xmlns:p14="http://schemas.microsoft.com/office/powerpoint/2010/main" val="381545471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
            <a:extLst>
              <a:ext uri="{FF2B5EF4-FFF2-40B4-BE49-F238E27FC236}">
                <a16:creationId xmlns:a16="http://schemas.microsoft.com/office/drawing/2014/main" id="{99B69570-ADBE-458E-82F1-9053499BD8B3}"/>
              </a:ext>
            </a:extLst>
          </p:cNvPr>
          <p:cNvPicPr>
            <a:picLocks noChangeAspect="1"/>
          </p:cNvPicPr>
          <p:nvPr/>
        </p:nvPicPr>
        <p:blipFill>
          <a:blip r:embed="rId2"/>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0A20B104-A9C9-069E-A6AA-67FCDF6DCC72}"/>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FC69F398-D4FE-45A7-CAB7-A9849A287DA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4A7A02F0-6A85-0816-A1DB-F03D7F7EAE41}"/>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BEF13B5C-4DD7-E215-CE14-DA5D2B1D461D}"/>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107</a:t>
            </a:fld>
            <a:endParaRPr lang="de-DE" dirty="0">
              <a:latin typeface="TheSans UHH" panose="020B0604020202020204" charset="0"/>
            </a:endParaRPr>
          </a:p>
        </p:txBody>
      </p:sp>
      <p:sp>
        <p:nvSpPr>
          <p:cNvPr id="8" name="矩形 5">
            <a:extLst>
              <a:ext uri="{FF2B5EF4-FFF2-40B4-BE49-F238E27FC236}">
                <a16:creationId xmlns:a16="http://schemas.microsoft.com/office/drawing/2014/main" id="{D4FA738A-2C17-F6DB-9BFB-A054E02200E7}"/>
              </a:ext>
            </a:extLst>
          </p:cNvPr>
          <p:cNvSpPr/>
          <p:nvPr/>
        </p:nvSpPr>
        <p:spPr>
          <a:xfrm>
            <a:off x="6940567" y="3735983"/>
            <a:ext cx="1804108" cy="923330"/>
          </a:xfrm>
          <a:prstGeom prst="rect">
            <a:avLst/>
          </a:prstGeom>
        </p:spPr>
        <p:txBody>
          <a:bodyPr wrap="square">
            <a:spAutoFit/>
          </a:bodyPr>
          <a:lstStyle/>
          <a:p>
            <a:r>
              <a:rPr lang="en-US" altLang="zh-CN" b="1" dirty="0">
                <a:solidFill>
                  <a:srgbClr val="C00000"/>
                </a:solidFill>
                <a:latin typeface="TheSans UHH" panose="020B0604020202020204" charset="0"/>
              </a:rPr>
              <a:t>Cosine</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Similarity</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Matrix</a:t>
            </a:r>
            <a:endParaRPr lang="zh-CN" altLang="en-US" b="1" dirty="0">
              <a:solidFill>
                <a:srgbClr val="C00000"/>
              </a:solidFill>
              <a:latin typeface="TheSans UHH" panose="020B0604020202020204" charset="0"/>
            </a:endParaRPr>
          </a:p>
        </p:txBody>
      </p:sp>
    </p:spTree>
    <p:extLst>
      <p:ext uri="{BB962C8B-B14F-4D97-AF65-F5344CB8AC3E}">
        <p14:creationId xmlns:p14="http://schemas.microsoft.com/office/powerpoint/2010/main" val="348500014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
            <a:extLst>
              <a:ext uri="{FF2B5EF4-FFF2-40B4-BE49-F238E27FC236}">
                <a16:creationId xmlns:a16="http://schemas.microsoft.com/office/drawing/2014/main" id="{144CD60F-A279-45C5-85B3-096E34F9F95F}"/>
              </a:ext>
            </a:extLst>
          </p:cNvPr>
          <p:cNvPicPr>
            <a:picLocks noChangeAspect="1"/>
          </p:cNvPicPr>
          <p:nvPr/>
        </p:nvPicPr>
        <p:blipFill>
          <a:blip r:embed="rId2"/>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5D706B74-EF96-E20C-97FF-1EAB174BB624}"/>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4C3DE3EB-76C3-F09C-10D8-FDE2A4E68AE3}"/>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B33CC98F-3433-8938-8F33-EF6C1F0BBB5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108</a:t>
            </a:fld>
            <a:endParaRPr lang="de-DE" dirty="0">
              <a:latin typeface="TheSans UHH" panose="020B0604020202020204" charset="0"/>
            </a:endParaRPr>
          </a:p>
        </p:txBody>
      </p:sp>
      <p:sp>
        <p:nvSpPr>
          <p:cNvPr id="8" name="圆角矩形 2">
            <a:extLst>
              <a:ext uri="{FF2B5EF4-FFF2-40B4-BE49-F238E27FC236}">
                <a16:creationId xmlns:a16="http://schemas.microsoft.com/office/drawing/2014/main" id="{3C8F5E47-710D-4402-4624-E86B5E0D0BAA}"/>
              </a:ext>
            </a:extLst>
          </p:cNvPr>
          <p:cNvSpPr/>
          <p:nvPr/>
        </p:nvSpPr>
        <p:spPr>
          <a:xfrm>
            <a:off x="5458898" y="2864137"/>
            <a:ext cx="394720" cy="1874123"/>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9" name="圆角矩形 6">
            <a:extLst>
              <a:ext uri="{FF2B5EF4-FFF2-40B4-BE49-F238E27FC236}">
                <a16:creationId xmlns:a16="http://schemas.microsoft.com/office/drawing/2014/main" id="{A6C0B252-2394-740A-49D5-94D6C05C1AC6}"/>
              </a:ext>
            </a:extLst>
          </p:cNvPr>
          <p:cNvSpPr/>
          <p:nvPr/>
        </p:nvSpPr>
        <p:spPr>
          <a:xfrm>
            <a:off x="5056336" y="3223208"/>
            <a:ext cx="1891928" cy="358395"/>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10" name="矩形 8">
            <a:extLst>
              <a:ext uri="{FF2B5EF4-FFF2-40B4-BE49-F238E27FC236}">
                <a16:creationId xmlns:a16="http://schemas.microsoft.com/office/drawing/2014/main" id="{B60B4D3B-1F82-9B2F-9008-1AA33D484545}"/>
              </a:ext>
            </a:extLst>
          </p:cNvPr>
          <p:cNvSpPr/>
          <p:nvPr/>
        </p:nvSpPr>
        <p:spPr>
          <a:xfrm>
            <a:off x="6967984" y="3323589"/>
            <a:ext cx="1515249" cy="923330"/>
          </a:xfrm>
          <a:prstGeom prst="rect">
            <a:avLst/>
          </a:prstGeom>
        </p:spPr>
        <p:txBody>
          <a:bodyPr wrap="square">
            <a:spAutoFit/>
          </a:bodyPr>
          <a:lstStyle/>
          <a:p>
            <a:pPr algn="ctr"/>
            <a:r>
              <a:rPr lang="en-US" altLang="zh-CN" b="1" dirty="0">
                <a:solidFill>
                  <a:srgbClr val="C00000"/>
                </a:solidFill>
                <a:latin typeface="TheSans UHH" panose="020B0604020202020204" charset="0"/>
              </a:rPr>
              <a:t>Cross-entropy</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dimension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1</a:t>
            </a:r>
            <a:endParaRPr lang="zh-CN" altLang="en-US" b="1" dirty="0">
              <a:solidFill>
                <a:srgbClr val="C00000"/>
              </a:solidFill>
              <a:latin typeface="TheSans UHH" panose="020B0604020202020204" charset="0"/>
            </a:endParaRPr>
          </a:p>
        </p:txBody>
      </p:sp>
      <p:sp>
        <p:nvSpPr>
          <p:cNvPr id="11" name="矩形 9">
            <a:extLst>
              <a:ext uri="{FF2B5EF4-FFF2-40B4-BE49-F238E27FC236}">
                <a16:creationId xmlns:a16="http://schemas.microsoft.com/office/drawing/2014/main" id="{0DB8F934-31AE-7768-BFB9-CE136612C1B9}"/>
              </a:ext>
            </a:extLst>
          </p:cNvPr>
          <p:cNvSpPr/>
          <p:nvPr/>
        </p:nvSpPr>
        <p:spPr>
          <a:xfrm>
            <a:off x="3995936" y="4738260"/>
            <a:ext cx="3479522" cy="369332"/>
          </a:xfrm>
          <a:prstGeom prst="rect">
            <a:avLst/>
          </a:prstGeom>
        </p:spPr>
        <p:txBody>
          <a:bodyPr wrap="square">
            <a:spAutoFit/>
          </a:bodyPr>
          <a:lstStyle/>
          <a:p>
            <a:pPr algn="ctr"/>
            <a:r>
              <a:rPr lang="en-US" altLang="zh-CN" b="1" dirty="0">
                <a:solidFill>
                  <a:srgbClr val="C00000"/>
                </a:solidFill>
                <a:latin typeface="TheSans UHH" panose="020B0604020202020204" charset="0"/>
              </a:rPr>
              <a:t>Cross-entropy</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dimension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2</a:t>
            </a:r>
            <a:endParaRPr lang="zh-CN" altLang="en-US" b="1" dirty="0">
              <a:solidFill>
                <a:srgbClr val="C00000"/>
              </a:solidFill>
              <a:latin typeface="TheSans UHH" panose="020B0604020202020204" charset="0"/>
            </a:endParaRPr>
          </a:p>
        </p:txBody>
      </p:sp>
      <p:sp>
        <p:nvSpPr>
          <p:cNvPr id="12" name="矩形 10">
            <a:extLst>
              <a:ext uri="{FF2B5EF4-FFF2-40B4-BE49-F238E27FC236}">
                <a16:creationId xmlns:a16="http://schemas.microsoft.com/office/drawing/2014/main" id="{1E89E43B-8630-B3B2-B0A6-E5B1CC4CF626}"/>
              </a:ext>
            </a:extLst>
          </p:cNvPr>
          <p:cNvSpPr/>
          <p:nvPr/>
        </p:nvSpPr>
        <p:spPr>
          <a:xfrm>
            <a:off x="287999" y="4102425"/>
            <a:ext cx="3479522" cy="646331"/>
          </a:xfrm>
          <a:prstGeom prst="rect">
            <a:avLst/>
          </a:prstGeom>
        </p:spPr>
        <p:txBody>
          <a:bodyPr wrap="square">
            <a:spAutoFit/>
          </a:bodyPr>
          <a:lstStyle/>
          <a:p>
            <a:pPr algn="ctr"/>
            <a:r>
              <a:rPr lang="en-US" altLang="zh-CN" b="1" i="1" dirty="0">
                <a:solidFill>
                  <a:srgbClr val="C00000"/>
                </a:solidFill>
                <a:latin typeface="TheSans UHH" panose="020B0604020202020204" charset="0"/>
              </a:rPr>
              <a:t>Maximize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diagonal</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and</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minimize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others</a:t>
            </a:r>
            <a:r>
              <a:rPr lang="zh-CN" altLang="en-US" b="1" i="1" dirty="0">
                <a:solidFill>
                  <a:srgbClr val="C00000"/>
                </a:solidFill>
                <a:latin typeface="TheSans UHH" panose="020B0604020202020204" charset="0"/>
              </a:rPr>
              <a:t> </a:t>
            </a:r>
          </a:p>
        </p:txBody>
      </p:sp>
    </p:spTree>
    <p:extLst>
      <p:ext uri="{BB962C8B-B14F-4D97-AF65-F5344CB8AC3E}">
        <p14:creationId xmlns:p14="http://schemas.microsoft.com/office/powerpoint/2010/main" val="125866330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
            <a:extLst>
              <a:ext uri="{FF2B5EF4-FFF2-40B4-BE49-F238E27FC236}">
                <a16:creationId xmlns:a16="http://schemas.microsoft.com/office/drawing/2014/main" id="{B4E577C3-90AD-4406-BB50-BF16B552B2D9}"/>
              </a:ext>
            </a:extLst>
          </p:cNvPr>
          <p:cNvPicPr>
            <a:picLocks noChangeAspect="1"/>
          </p:cNvPicPr>
          <p:nvPr/>
        </p:nvPicPr>
        <p:blipFill>
          <a:blip r:embed="rId3"/>
          <a:stretch>
            <a:fillRect/>
          </a:stretch>
        </p:blipFill>
        <p:spPr>
          <a:xfrm>
            <a:off x="2123728" y="1551255"/>
            <a:ext cx="4896544" cy="3270070"/>
          </a:xfrm>
          <a:prstGeom prst="rect">
            <a:avLst/>
          </a:prstGeom>
        </p:spPr>
      </p:pic>
      <p:sp>
        <p:nvSpPr>
          <p:cNvPr id="2" name="Title 1">
            <a:extLst>
              <a:ext uri="{FF2B5EF4-FFF2-40B4-BE49-F238E27FC236}">
                <a16:creationId xmlns:a16="http://schemas.microsoft.com/office/drawing/2014/main" id="{9CAFC6F4-C0B9-EFE1-7185-26B6461AE47F}"/>
              </a:ext>
            </a:extLst>
          </p:cNvPr>
          <p:cNvSpPr>
            <a:spLocks noGrp="1"/>
          </p:cNvSpPr>
          <p:nvPr>
            <p:ph type="title"/>
          </p:nvPr>
        </p:nvSpPr>
        <p:spPr/>
        <p:txBody>
          <a:bodyPr/>
          <a:lstStyle/>
          <a:p>
            <a:r>
              <a:rPr kumimoji="1" lang="en" altLang="zh-CN" sz="2400" b="1" dirty="0">
                <a:latin typeface="TheSans UHH" panose="020B0604020202020204" charset="0"/>
              </a:rPr>
              <a:t>Method: </a:t>
            </a:r>
            <a:r>
              <a:rPr kumimoji="1" lang="en-US" altLang="zh-CN" sz="2400" dirty="0">
                <a:latin typeface="TheSans UHH" panose="020B0604020202020204" charset="0"/>
              </a:rPr>
              <a:t>Contrastive</a:t>
            </a:r>
            <a:r>
              <a:rPr kumimoji="1" lang="zh-CN" altLang="en-US" sz="2400" dirty="0">
                <a:latin typeface="TheSans UHH" panose="020B0604020202020204" charset="0"/>
              </a:rPr>
              <a:t> </a:t>
            </a:r>
            <a:r>
              <a:rPr kumimoji="1" lang="en-US" altLang="zh-CN" sz="2400" dirty="0">
                <a:latin typeface="TheSans UHH" panose="020B0604020202020204" charset="0"/>
              </a:rPr>
              <a:t>Pre-training</a:t>
            </a:r>
            <a:br>
              <a:rPr kumimoji="1" lang="en" altLang="zh-CN" sz="2400" dirty="0">
                <a:latin typeface="TheSans UHH" panose="020B0604020202020204" charset="0"/>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65C40A8B-6542-4001-9A17-1CB81CF1A8B9}"/>
              </a:ext>
            </a:extLst>
          </p:cNvPr>
          <p:cNvSpPr>
            <a:spLocks noGrp="1"/>
          </p:cNvSpPr>
          <p:nvPr>
            <p:ph type="body" sz="quarter" idx="16"/>
          </p:nvPr>
        </p:nvSpPr>
        <p:spPr/>
        <p:txBody>
          <a:bodyPr/>
          <a:lstStyle/>
          <a:p>
            <a:endParaRPr lang="en-US" dirty="0"/>
          </a:p>
        </p:txBody>
      </p:sp>
      <p:sp>
        <p:nvSpPr>
          <p:cNvPr id="4" name="Date Placeholder 3">
            <a:extLst>
              <a:ext uri="{FF2B5EF4-FFF2-40B4-BE49-F238E27FC236}">
                <a16:creationId xmlns:a16="http://schemas.microsoft.com/office/drawing/2014/main" id="{1417BBA6-AD22-24CC-D61C-274D265C287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D25993A6-DD51-44B2-7FA5-ECB780A97E4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109</a:t>
            </a:fld>
            <a:endParaRPr lang="de-DE" dirty="0">
              <a:latin typeface="TheSans UHH" panose="020B0604020202020204" charset="0"/>
            </a:endParaRPr>
          </a:p>
        </p:txBody>
      </p:sp>
      <p:sp>
        <p:nvSpPr>
          <p:cNvPr id="12" name="矩形 10">
            <a:extLst>
              <a:ext uri="{FF2B5EF4-FFF2-40B4-BE49-F238E27FC236}">
                <a16:creationId xmlns:a16="http://schemas.microsoft.com/office/drawing/2014/main" id="{87ACFEF6-0051-8072-5173-04E81B09F960}"/>
              </a:ext>
            </a:extLst>
          </p:cNvPr>
          <p:cNvSpPr/>
          <p:nvPr/>
        </p:nvSpPr>
        <p:spPr>
          <a:xfrm>
            <a:off x="180392" y="3180201"/>
            <a:ext cx="2277058" cy="1477328"/>
          </a:xfrm>
          <a:prstGeom prst="rect">
            <a:avLst/>
          </a:prstGeom>
        </p:spPr>
        <p:txBody>
          <a:bodyPr wrap="square">
            <a:spAutoFit/>
          </a:bodyPr>
          <a:lstStyle/>
          <a:p>
            <a:pPr algn="ctr"/>
            <a:r>
              <a:rPr lang="en-US" altLang="zh-CN" b="1" i="1" dirty="0">
                <a:solidFill>
                  <a:srgbClr val="C00000"/>
                </a:solidFill>
                <a:latin typeface="TheSans UHH" panose="020B0604020202020204" charset="0"/>
              </a:rPr>
              <a:t>Pick</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right</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image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given</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text</a:t>
            </a:r>
          </a:p>
          <a:p>
            <a:pPr algn="ctr"/>
            <a:r>
              <a:rPr lang="en-US" altLang="zh-CN" b="1" i="1" dirty="0">
                <a:solidFill>
                  <a:srgbClr val="C00000"/>
                </a:solidFill>
                <a:latin typeface="TheSans UHH" panose="020B0604020202020204" charset="0"/>
              </a:rPr>
              <a:t>&amp;</a:t>
            </a:r>
          </a:p>
          <a:p>
            <a:pPr algn="ctr"/>
            <a:r>
              <a:rPr lang="en-US" altLang="zh-CN" b="1" i="1" dirty="0">
                <a:solidFill>
                  <a:srgbClr val="C00000"/>
                </a:solidFill>
                <a:latin typeface="TheSans UHH" panose="020B0604020202020204" charset="0"/>
              </a:rPr>
              <a:t>Pick</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right</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text</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given</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the</a:t>
            </a:r>
            <a:r>
              <a:rPr lang="zh-CN" altLang="en-US" b="1" i="1" dirty="0">
                <a:solidFill>
                  <a:srgbClr val="C00000"/>
                </a:solidFill>
                <a:latin typeface="TheSans UHH" panose="020B0604020202020204" charset="0"/>
              </a:rPr>
              <a:t> </a:t>
            </a:r>
            <a:r>
              <a:rPr lang="en-US" altLang="zh-CN" b="1" i="1" dirty="0">
                <a:solidFill>
                  <a:srgbClr val="C00000"/>
                </a:solidFill>
                <a:latin typeface="TheSans UHH" panose="020B0604020202020204" charset="0"/>
              </a:rPr>
              <a:t>image</a:t>
            </a:r>
            <a:endParaRPr lang="zh-CN" altLang="en-US" b="1" i="1" dirty="0">
              <a:solidFill>
                <a:srgbClr val="C00000"/>
              </a:solidFill>
              <a:latin typeface="TheSans UHH" panose="020B0604020202020204" charset="0"/>
            </a:endParaRPr>
          </a:p>
        </p:txBody>
      </p:sp>
      <p:sp>
        <p:nvSpPr>
          <p:cNvPr id="14" name="圆角矩形 2">
            <a:extLst>
              <a:ext uri="{FF2B5EF4-FFF2-40B4-BE49-F238E27FC236}">
                <a16:creationId xmlns:a16="http://schemas.microsoft.com/office/drawing/2014/main" id="{FED9355D-BC61-4875-B4A0-4635A15965E1}"/>
              </a:ext>
            </a:extLst>
          </p:cNvPr>
          <p:cNvSpPr/>
          <p:nvPr/>
        </p:nvSpPr>
        <p:spPr>
          <a:xfrm>
            <a:off x="5458898" y="2864137"/>
            <a:ext cx="394720" cy="1874123"/>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15" name="圆角矩形 6">
            <a:extLst>
              <a:ext uri="{FF2B5EF4-FFF2-40B4-BE49-F238E27FC236}">
                <a16:creationId xmlns:a16="http://schemas.microsoft.com/office/drawing/2014/main" id="{5E4FAC7A-41E5-42FD-A5A7-F1A47248290A}"/>
              </a:ext>
            </a:extLst>
          </p:cNvPr>
          <p:cNvSpPr/>
          <p:nvPr/>
        </p:nvSpPr>
        <p:spPr>
          <a:xfrm>
            <a:off x="5056336" y="3223208"/>
            <a:ext cx="1891928" cy="358395"/>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16" name="矩形 8">
            <a:extLst>
              <a:ext uri="{FF2B5EF4-FFF2-40B4-BE49-F238E27FC236}">
                <a16:creationId xmlns:a16="http://schemas.microsoft.com/office/drawing/2014/main" id="{B40AECF7-DD5F-4219-BAC8-1400C7BE8108}"/>
              </a:ext>
            </a:extLst>
          </p:cNvPr>
          <p:cNvSpPr/>
          <p:nvPr/>
        </p:nvSpPr>
        <p:spPr>
          <a:xfrm>
            <a:off x="6967984" y="3323589"/>
            <a:ext cx="1515249" cy="923330"/>
          </a:xfrm>
          <a:prstGeom prst="rect">
            <a:avLst/>
          </a:prstGeom>
        </p:spPr>
        <p:txBody>
          <a:bodyPr wrap="square">
            <a:spAutoFit/>
          </a:bodyPr>
          <a:lstStyle/>
          <a:p>
            <a:pPr algn="ctr"/>
            <a:r>
              <a:rPr lang="en-US" altLang="zh-CN" b="1" dirty="0">
                <a:solidFill>
                  <a:srgbClr val="C00000"/>
                </a:solidFill>
                <a:latin typeface="TheSans UHH" panose="020B0604020202020204" charset="0"/>
              </a:rPr>
              <a:t>Cross-entropy</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dimension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1</a:t>
            </a:r>
            <a:endParaRPr lang="zh-CN" altLang="en-US" b="1" dirty="0">
              <a:solidFill>
                <a:srgbClr val="C00000"/>
              </a:solidFill>
              <a:latin typeface="TheSans UHH" panose="020B0604020202020204" charset="0"/>
            </a:endParaRPr>
          </a:p>
        </p:txBody>
      </p:sp>
      <p:sp>
        <p:nvSpPr>
          <p:cNvPr id="17" name="矩形 9">
            <a:extLst>
              <a:ext uri="{FF2B5EF4-FFF2-40B4-BE49-F238E27FC236}">
                <a16:creationId xmlns:a16="http://schemas.microsoft.com/office/drawing/2014/main" id="{40A53FDC-0E0F-4D8D-8753-EEA8714FDD24}"/>
              </a:ext>
            </a:extLst>
          </p:cNvPr>
          <p:cNvSpPr/>
          <p:nvPr/>
        </p:nvSpPr>
        <p:spPr>
          <a:xfrm>
            <a:off x="3995936" y="4738260"/>
            <a:ext cx="3479522" cy="369332"/>
          </a:xfrm>
          <a:prstGeom prst="rect">
            <a:avLst/>
          </a:prstGeom>
        </p:spPr>
        <p:txBody>
          <a:bodyPr wrap="square">
            <a:spAutoFit/>
          </a:bodyPr>
          <a:lstStyle/>
          <a:p>
            <a:pPr algn="ctr"/>
            <a:r>
              <a:rPr lang="en-US" altLang="zh-CN" b="1" dirty="0">
                <a:solidFill>
                  <a:srgbClr val="C00000"/>
                </a:solidFill>
                <a:latin typeface="TheSans UHH" panose="020B0604020202020204" charset="0"/>
              </a:rPr>
              <a:t>Cross-entropy</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dimension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2</a:t>
            </a:r>
            <a:endParaRPr lang="zh-CN" altLang="en-US" b="1" dirty="0">
              <a:solidFill>
                <a:srgbClr val="C00000"/>
              </a:solidFill>
              <a:latin typeface="TheSans UHH" panose="020B0604020202020204" charset="0"/>
            </a:endParaRPr>
          </a:p>
        </p:txBody>
      </p:sp>
    </p:spTree>
    <p:extLst>
      <p:ext uri="{BB962C8B-B14F-4D97-AF65-F5344CB8AC3E}">
        <p14:creationId xmlns:p14="http://schemas.microsoft.com/office/powerpoint/2010/main" val="3149836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42660E-08DA-41B8-AF29-AFE20815B29B}"/>
              </a:ext>
            </a:extLst>
          </p:cNvPr>
          <p:cNvSpPr>
            <a:spLocks noGrp="1"/>
          </p:cNvSpPr>
          <p:nvPr>
            <p:ph type="title"/>
          </p:nvPr>
        </p:nvSpPr>
        <p:spPr/>
        <p:txBody>
          <a:bodyPr/>
          <a:lstStyle/>
          <a:p>
            <a:r>
              <a:rPr lang="en-US" dirty="0"/>
              <a:t>AlphaGo</a:t>
            </a:r>
          </a:p>
        </p:txBody>
      </p:sp>
      <p:sp>
        <p:nvSpPr>
          <p:cNvPr id="4" name="Datumsplatzhalter 3">
            <a:extLst>
              <a:ext uri="{FF2B5EF4-FFF2-40B4-BE49-F238E27FC236}">
                <a16:creationId xmlns:a16="http://schemas.microsoft.com/office/drawing/2014/main" id="{4B73CC56-36C5-476C-BE64-E2DE29684668}"/>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C15027DE-71AD-45B7-BD28-8169E2A7E771}"/>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866B77EC-B2FD-4C6C-8C74-9941CDF6500E}"/>
              </a:ext>
            </a:extLst>
          </p:cNvPr>
          <p:cNvSpPr>
            <a:spLocks noGrp="1"/>
          </p:cNvSpPr>
          <p:nvPr>
            <p:ph type="sldNum" sz="quarter" idx="19"/>
          </p:nvPr>
        </p:nvSpPr>
        <p:spPr/>
        <p:txBody>
          <a:bodyPr/>
          <a:lstStyle/>
          <a:p>
            <a:fld id="{3E01A2B2-10AD-754B-9B4C-E5B6FED423D0}" type="slidenum">
              <a:rPr lang="de-DE" smtClean="0"/>
              <a:pPr/>
              <a:t>11</a:t>
            </a:fld>
            <a:endParaRPr lang="de-DE"/>
          </a:p>
        </p:txBody>
      </p:sp>
      <p:pic>
        <p:nvPicPr>
          <p:cNvPr id="3" name="Grafik 2">
            <a:extLst>
              <a:ext uri="{FF2B5EF4-FFF2-40B4-BE49-F238E27FC236}">
                <a16:creationId xmlns:a16="http://schemas.microsoft.com/office/drawing/2014/main" id="{CFE81A5A-B3C5-4579-918B-0268DD219C14}"/>
              </a:ext>
            </a:extLst>
          </p:cNvPr>
          <p:cNvPicPr>
            <a:picLocks noChangeAspect="1"/>
          </p:cNvPicPr>
          <p:nvPr/>
        </p:nvPicPr>
        <p:blipFill rotWithShape="1">
          <a:blip r:embed="rId2"/>
          <a:srcRect t="22001" b="16400"/>
          <a:stretch/>
        </p:blipFill>
        <p:spPr>
          <a:xfrm>
            <a:off x="846072" y="1826554"/>
            <a:ext cx="7672947" cy="2658638"/>
          </a:xfrm>
          <a:prstGeom prst="rect">
            <a:avLst/>
          </a:prstGeom>
          <a:ln>
            <a:solidFill>
              <a:schemeClr val="tx2"/>
            </a:solidFill>
          </a:ln>
        </p:spPr>
      </p:pic>
      <p:sp>
        <p:nvSpPr>
          <p:cNvPr id="8" name="Rechteck 7">
            <a:extLst>
              <a:ext uri="{FF2B5EF4-FFF2-40B4-BE49-F238E27FC236}">
                <a16:creationId xmlns:a16="http://schemas.microsoft.com/office/drawing/2014/main" id="{07EEB860-96E2-400F-88A7-32238BDC145D}"/>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3"/>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8997724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1A56A-3ECD-D3AF-49AE-AA06D2F0A956}"/>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4E069703-174D-2BA3-EEB9-F568B004048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ECC79E9-83C0-1F93-A257-B5CFDC4D5B7B}"/>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5241A955-5961-E2B2-6BD6-331574D4834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110</a:t>
            </a:fld>
            <a:endParaRPr lang="de-DE" dirty="0">
              <a:latin typeface="TheSans UHH" panose="020B0604020202020204" charset="0"/>
            </a:endParaRPr>
          </a:p>
        </p:txBody>
      </p:sp>
      <p:pic>
        <p:nvPicPr>
          <p:cNvPr id="7" name="图片 4">
            <a:extLst>
              <a:ext uri="{FF2B5EF4-FFF2-40B4-BE49-F238E27FC236}">
                <a16:creationId xmlns:a16="http://schemas.microsoft.com/office/drawing/2014/main" id="{4FFA09E8-3986-6E14-8609-50DF00A5B3D5}"/>
              </a:ext>
            </a:extLst>
          </p:cNvPr>
          <p:cNvPicPr>
            <a:picLocks noChangeAspect="1"/>
          </p:cNvPicPr>
          <p:nvPr/>
        </p:nvPicPr>
        <p:blipFill>
          <a:blip r:embed="rId3"/>
          <a:stretch>
            <a:fillRect/>
          </a:stretch>
        </p:blipFill>
        <p:spPr>
          <a:xfrm>
            <a:off x="2326654" y="1644759"/>
            <a:ext cx="4797361" cy="3159239"/>
          </a:xfrm>
          <a:prstGeom prst="rect">
            <a:avLst/>
          </a:prstGeom>
        </p:spPr>
      </p:pic>
      <p:sp>
        <p:nvSpPr>
          <p:cNvPr id="8" name="TextBox 7">
            <a:extLst>
              <a:ext uri="{FF2B5EF4-FFF2-40B4-BE49-F238E27FC236}">
                <a16:creationId xmlns:a16="http://schemas.microsoft.com/office/drawing/2014/main" id="{A80612BE-F595-6545-C35F-69E1E711E7B9}"/>
              </a:ext>
            </a:extLst>
          </p:cNvPr>
          <p:cNvSpPr txBox="1"/>
          <p:nvPr/>
        </p:nvSpPr>
        <p:spPr>
          <a:xfrm>
            <a:off x="4824536" y="1124629"/>
            <a:ext cx="3923927" cy="923330"/>
          </a:xfrm>
          <a:prstGeom prst="rect">
            <a:avLst/>
          </a:prstGeom>
          <a:noFill/>
        </p:spPr>
        <p:txBody>
          <a:bodyPr wrap="square">
            <a:spAutoFit/>
          </a:bodyPr>
          <a:lstStyle/>
          <a:p>
            <a:pPr algn="ctr"/>
            <a:r>
              <a:rPr lang="en-US" altLang="zh-CN" b="1" dirty="0">
                <a:latin typeface="TheSans UHH" panose="020B0604020202020204" charset="0"/>
              </a:rPr>
              <a:t>Core:</a:t>
            </a:r>
            <a:r>
              <a:rPr lang="zh-CN" altLang="en-US" b="1" dirty="0">
                <a:latin typeface="TheSans UHH" panose="020B0604020202020204" charset="0"/>
              </a:rPr>
              <a:t> </a:t>
            </a:r>
            <a:endParaRPr lang="en-US" altLang="zh-CN" b="1" dirty="0">
              <a:latin typeface="TheSans UHH" panose="020B0604020202020204" charset="0"/>
            </a:endParaRPr>
          </a:p>
          <a:p>
            <a:pPr algn="ctr"/>
            <a:r>
              <a:rPr lang="en-US" altLang="zh-CN" dirty="0">
                <a:latin typeface="TheSans UHH" panose="020B0604020202020204" charset="0"/>
              </a:rPr>
              <a:t>I</a:t>
            </a:r>
            <a:r>
              <a:rPr lang="en" altLang="zh-CN" dirty="0">
                <a:latin typeface="TheSans UHH" panose="020B0604020202020204" charset="0"/>
              </a:rPr>
              <a:t>mages and </a:t>
            </a:r>
            <a:r>
              <a:rPr lang="en-US" altLang="zh-CN" dirty="0">
                <a:latin typeface="TheSans UHH" panose="020B0604020202020204" charset="0"/>
              </a:rPr>
              <a:t>t</a:t>
            </a:r>
            <a:r>
              <a:rPr lang="en" altLang="zh-CN" dirty="0" err="1">
                <a:latin typeface="TheSans UHH" panose="020B0604020202020204" charset="0"/>
              </a:rPr>
              <a:t>ext</a:t>
            </a:r>
            <a:r>
              <a:rPr lang="en" altLang="zh-CN" dirty="0">
                <a:latin typeface="TheSans UHH" panose="020B0604020202020204" charset="0"/>
              </a:rPr>
              <a:t> </a:t>
            </a:r>
            <a:r>
              <a:rPr lang="en-US" altLang="zh-CN" dirty="0">
                <a:latin typeface="TheSans UHH" panose="020B0604020202020204" charset="0"/>
              </a:rPr>
              <a:t>have</a:t>
            </a:r>
            <a:r>
              <a:rPr lang="zh-CN" altLang="en-US" dirty="0">
                <a:latin typeface="TheSans UHH" panose="020B0604020202020204" charset="0"/>
              </a:rPr>
              <a:t> </a:t>
            </a:r>
            <a:r>
              <a:rPr lang="en-US" altLang="zh-CN" dirty="0">
                <a:latin typeface="TheSans UHH" panose="020B0604020202020204" charset="0"/>
              </a:rPr>
              <a:t>been</a:t>
            </a:r>
            <a:r>
              <a:rPr lang="zh-CN" altLang="en-US" dirty="0">
                <a:latin typeface="TheSans UHH" panose="020B0604020202020204" charset="0"/>
              </a:rPr>
              <a:t> </a:t>
            </a:r>
            <a:r>
              <a:rPr lang="en-US" altLang="zh-CN" dirty="0">
                <a:latin typeface="TheSans UHH" panose="020B0604020202020204" charset="0"/>
              </a:rPr>
              <a:t>mapped</a:t>
            </a:r>
            <a:r>
              <a:rPr lang="zh-CN" altLang="en-US" dirty="0">
                <a:latin typeface="TheSans UHH" panose="020B0604020202020204" charset="0"/>
              </a:rPr>
              <a:t> </a:t>
            </a:r>
            <a:r>
              <a:rPr lang="en" altLang="zh-CN" dirty="0">
                <a:latin typeface="TheSans UHH" panose="020B0604020202020204" charset="0"/>
              </a:rPr>
              <a:t>into a common feature space</a:t>
            </a:r>
            <a:endParaRPr lang="zh-CN" altLang="en-US" dirty="0">
              <a:latin typeface="TheSans UHH" panose="020B0604020202020204" charset="0"/>
            </a:endParaRPr>
          </a:p>
        </p:txBody>
      </p:sp>
    </p:spTree>
    <p:extLst>
      <p:ext uri="{BB962C8B-B14F-4D97-AF65-F5344CB8AC3E}">
        <p14:creationId xmlns:p14="http://schemas.microsoft.com/office/powerpoint/2010/main" val="31178445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
            <a:extLst>
              <a:ext uri="{FF2B5EF4-FFF2-40B4-BE49-F238E27FC236}">
                <a16:creationId xmlns:a16="http://schemas.microsoft.com/office/drawing/2014/main" id="{B5B08AC8-8408-468D-B31B-3950068492D8}"/>
              </a:ext>
            </a:extLst>
          </p:cNvPr>
          <p:cNvPicPr>
            <a:picLocks noChangeAspect="1"/>
          </p:cNvPicPr>
          <p:nvPr/>
        </p:nvPicPr>
        <p:blipFill>
          <a:blip r:embed="rId2"/>
          <a:stretch>
            <a:fillRect/>
          </a:stretch>
        </p:blipFill>
        <p:spPr>
          <a:xfrm>
            <a:off x="2326654" y="1644759"/>
            <a:ext cx="4797361" cy="3159239"/>
          </a:xfrm>
          <a:prstGeom prst="rect">
            <a:avLst/>
          </a:prstGeom>
        </p:spPr>
      </p:pic>
      <p:sp>
        <p:nvSpPr>
          <p:cNvPr id="2" name="Title 1">
            <a:extLst>
              <a:ext uri="{FF2B5EF4-FFF2-40B4-BE49-F238E27FC236}">
                <a16:creationId xmlns:a16="http://schemas.microsoft.com/office/drawing/2014/main" id="{547FCA17-FED0-B714-50F5-FF22C76ECC14}"/>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B8C0C7B-FE2E-B2CD-B4AC-4271E5C76D9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CDDDE1D-7A74-F2C3-5C53-6BCBEFFA3B51}"/>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BD0A5B2C-B28E-6667-78C1-80280CF5E93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111</a:t>
            </a:fld>
            <a:endParaRPr lang="de-DE" dirty="0">
              <a:latin typeface="TheSans UHH" panose="020B0604020202020204" charset="0"/>
            </a:endParaRPr>
          </a:p>
        </p:txBody>
      </p:sp>
      <p:sp>
        <p:nvSpPr>
          <p:cNvPr id="8" name="矩形 11">
            <a:extLst>
              <a:ext uri="{FF2B5EF4-FFF2-40B4-BE49-F238E27FC236}">
                <a16:creationId xmlns:a16="http://schemas.microsoft.com/office/drawing/2014/main" id="{028C2AC1-F2A0-EE2D-A94D-AC3F41333F2F}"/>
              </a:ext>
            </a:extLst>
          </p:cNvPr>
          <p:cNvSpPr/>
          <p:nvPr/>
        </p:nvSpPr>
        <p:spPr>
          <a:xfrm>
            <a:off x="5409450" y="1336980"/>
            <a:ext cx="3734550" cy="1200329"/>
          </a:xfrm>
          <a:prstGeom prst="rect">
            <a:avLst/>
          </a:prstGeom>
        </p:spPr>
        <p:txBody>
          <a:bodyPr wrap="square">
            <a:spAutoFit/>
          </a:bodyPr>
          <a:lstStyle/>
          <a:p>
            <a:pPr algn="ctr"/>
            <a:r>
              <a:rPr lang="en-US" altLang="zh-CN" b="1" dirty="0">
                <a:latin typeface="TheSans UHH" panose="020B0604020202020204" charset="0"/>
              </a:rPr>
              <a:t>The</a:t>
            </a:r>
            <a:r>
              <a:rPr lang="zh-CN" altLang="en-US" b="1" dirty="0">
                <a:latin typeface="TheSans UHH" panose="020B0604020202020204" charset="0"/>
              </a:rPr>
              <a:t> </a:t>
            </a:r>
            <a:r>
              <a:rPr lang="en-US" altLang="zh-CN" b="1" dirty="0">
                <a:latin typeface="TheSans UHH" panose="020B0604020202020204" charset="0"/>
              </a:rPr>
              <a:t>classes</a:t>
            </a:r>
            <a:r>
              <a:rPr lang="zh-CN" altLang="en-US" b="1" dirty="0">
                <a:latin typeface="TheSans UHH" panose="020B0604020202020204" charset="0"/>
              </a:rPr>
              <a:t> </a:t>
            </a:r>
            <a:r>
              <a:rPr lang="en-US" altLang="zh-CN" b="1" dirty="0">
                <a:latin typeface="TheSans UHH" panose="020B0604020202020204" charset="0"/>
              </a:rPr>
              <a:t>are</a:t>
            </a:r>
            <a:r>
              <a:rPr lang="zh-CN" altLang="en-US" b="1" dirty="0">
                <a:latin typeface="TheSans UHH" panose="020B0604020202020204" charset="0"/>
              </a:rPr>
              <a:t> </a:t>
            </a:r>
            <a:r>
              <a:rPr lang="en-US" altLang="zh-CN" b="1" dirty="0">
                <a:latin typeface="TheSans UHH" panose="020B0604020202020204" charset="0"/>
              </a:rPr>
              <a:t>not</a:t>
            </a:r>
            <a:r>
              <a:rPr lang="zh-CN" altLang="en-US" b="1" dirty="0">
                <a:latin typeface="TheSans UHH" panose="020B0604020202020204" charset="0"/>
              </a:rPr>
              <a:t> </a:t>
            </a:r>
            <a:r>
              <a:rPr lang="en-US" altLang="zh-CN" b="1" dirty="0">
                <a:latin typeface="TheSans UHH" panose="020B0604020202020204" charset="0"/>
              </a:rPr>
              <a:t>pre-defined</a:t>
            </a:r>
            <a:r>
              <a:rPr lang="zh-CN" altLang="en-US" b="1" dirty="0">
                <a:latin typeface="TheSans UHH" panose="020B0604020202020204" charset="0"/>
              </a:rPr>
              <a:t> </a:t>
            </a:r>
            <a:r>
              <a:rPr lang="en-US" altLang="zh-CN" b="1" dirty="0">
                <a:latin typeface="TheSans UHH" panose="020B0604020202020204" charset="0"/>
              </a:rPr>
              <a:t>but</a:t>
            </a:r>
            <a:r>
              <a:rPr lang="zh-CN" altLang="en-US" b="1" dirty="0">
                <a:latin typeface="TheSans UHH" panose="020B0604020202020204" charset="0"/>
              </a:rPr>
              <a:t> </a:t>
            </a:r>
            <a:r>
              <a:rPr lang="en-US" altLang="zh-CN" b="1" dirty="0">
                <a:latin typeface="TheSans UHH" panose="020B0604020202020204" charset="0"/>
              </a:rPr>
              <a:t>chosen</a:t>
            </a:r>
            <a:r>
              <a:rPr lang="zh-CN" altLang="en-US" b="1" dirty="0">
                <a:latin typeface="TheSans UHH" panose="020B0604020202020204" charset="0"/>
              </a:rPr>
              <a:t> </a:t>
            </a:r>
            <a:r>
              <a:rPr lang="en-US" altLang="zh-CN" b="1" dirty="0">
                <a:latin typeface="TheSans UHH" panose="020B0604020202020204" charset="0"/>
              </a:rPr>
              <a:t>on</a:t>
            </a:r>
            <a:r>
              <a:rPr lang="zh-CN" altLang="en-US" b="1" dirty="0">
                <a:latin typeface="TheSans UHH" panose="020B0604020202020204" charset="0"/>
              </a:rPr>
              <a:t> </a:t>
            </a:r>
            <a:r>
              <a:rPr lang="en-US" altLang="zh-CN" b="1" dirty="0">
                <a:latin typeface="TheSans UHH" panose="020B0604020202020204" charset="0"/>
              </a:rPr>
              <a:t>demand </a:t>
            </a:r>
          </a:p>
          <a:p>
            <a:pPr algn="ctr"/>
            <a:r>
              <a:rPr lang="en-US" altLang="zh-CN" b="1" dirty="0">
                <a:latin typeface="TheSans UHH" panose="020B0604020202020204" charset="0"/>
              </a:rPr>
              <a:t>(No fine-tuning)</a:t>
            </a:r>
          </a:p>
          <a:p>
            <a:pPr algn="ctr"/>
            <a:endParaRPr lang="en-US" altLang="zh-CN" b="1" dirty="0">
              <a:latin typeface="TheSans UHH" panose="020B0604020202020204" charset="0"/>
            </a:endParaRPr>
          </a:p>
        </p:txBody>
      </p:sp>
    </p:spTree>
    <p:extLst>
      <p:ext uri="{BB962C8B-B14F-4D97-AF65-F5344CB8AC3E}">
        <p14:creationId xmlns:p14="http://schemas.microsoft.com/office/powerpoint/2010/main" val="16260326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a:extLst>
              <a:ext uri="{FF2B5EF4-FFF2-40B4-BE49-F238E27FC236}">
                <a16:creationId xmlns:a16="http://schemas.microsoft.com/office/drawing/2014/main" id="{FB4FEB0A-53F0-4E75-BDFA-D1F132F8E876}"/>
              </a:ext>
            </a:extLst>
          </p:cNvPr>
          <p:cNvPicPr>
            <a:picLocks noChangeAspect="1"/>
          </p:cNvPicPr>
          <p:nvPr/>
        </p:nvPicPr>
        <p:blipFill>
          <a:blip r:embed="rId2"/>
          <a:stretch>
            <a:fillRect/>
          </a:stretch>
        </p:blipFill>
        <p:spPr>
          <a:xfrm>
            <a:off x="2326654" y="1644759"/>
            <a:ext cx="4797361" cy="3159239"/>
          </a:xfrm>
          <a:prstGeom prst="rect">
            <a:avLst/>
          </a:prstGeom>
        </p:spPr>
      </p:pic>
      <p:sp>
        <p:nvSpPr>
          <p:cNvPr id="2" name="Title 1">
            <a:extLst>
              <a:ext uri="{FF2B5EF4-FFF2-40B4-BE49-F238E27FC236}">
                <a16:creationId xmlns:a16="http://schemas.microsoft.com/office/drawing/2014/main" id="{2A94D366-DF1E-D4CE-64A9-90A4FBACE675}"/>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9BE595EF-3FC7-80C3-0E34-DD7780F8681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645CF09-DAC3-50D2-BC6F-45C6CE59165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6693C71F-58DF-CF1B-518E-232963479E6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112</a:t>
            </a:fld>
            <a:endParaRPr lang="de-DE" dirty="0">
              <a:latin typeface="TheSans UHH" panose="020B0604020202020204" charset="0"/>
            </a:endParaRPr>
          </a:p>
        </p:txBody>
      </p:sp>
      <p:sp>
        <p:nvSpPr>
          <p:cNvPr id="8" name="圆角矩形 5">
            <a:extLst>
              <a:ext uri="{FF2B5EF4-FFF2-40B4-BE49-F238E27FC236}">
                <a16:creationId xmlns:a16="http://schemas.microsoft.com/office/drawing/2014/main" id="{AEA8B8C4-F075-CD87-C1D5-E65A240F1BBF}"/>
              </a:ext>
            </a:extLst>
          </p:cNvPr>
          <p:cNvSpPr/>
          <p:nvPr/>
        </p:nvSpPr>
        <p:spPr>
          <a:xfrm>
            <a:off x="2352277" y="1563638"/>
            <a:ext cx="635547" cy="152190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9" name="矩形 6">
            <a:extLst>
              <a:ext uri="{FF2B5EF4-FFF2-40B4-BE49-F238E27FC236}">
                <a16:creationId xmlns:a16="http://schemas.microsoft.com/office/drawing/2014/main" id="{040C101C-E99B-51BB-E09A-CD5F6DCC1F23}"/>
              </a:ext>
            </a:extLst>
          </p:cNvPr>
          <p:cNvSpPr/>
          <p:nvPr/>
        </p:nvSpPr>
        <p:spPr>
          <a:xfrm>
            <a:off x="598750" y="2022043"/>
            <a:ext cx="1362263" cy="646331"/>
          </a:xfrm>
          <a:prstGeom prst="rect">
            <a:avLst/>
          </a:prstGeom>
        </p:spPr>
        <p:txBody>
          <a:bodyPr wrap="square">
            <a:spAutoFit/>
          </a:bodyPr>
          <a:lstStyle/>
          <a:p>
            <a:pPr algn="ctr"/>
            <a:r>
              <a:rPr lang="en-US" altLang="zh-CN" b="1" dirty="0">
                <a:solidFill>
                  <a:srgbClr val="C00000"/>
                </a:solidFill>
                <a:latin typeface="TheSans UHH" panose="020B0604020202020204" charset="0"/>
              </a:rPr>
              <a:t>Classes</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on</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demand</a:t>
            </a:r>
          </a:p>
        </p:txBody>
      </p:sp>
    </p:spTree>
    <p:extLst>
      <p:ext uri="{BB962C8B-B14F-4D97-AF65-F5344CB8AC3E}">
        <p14:creationId xmlns:p14="http://schemas.microsoft.com/office/powerpoint/2010/main" val="43943682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
            <a:extLst>
              <a:ext uri="{FF2B5EF4-FFF2-40B4-BE49-F238E27FC236}">
                <a16:creationId xmlns:a16="http://schemas.microsoft.com/office/drawing/2014/main" id="{3A2C4A1E-D70C-55C6-B1C2-899AC12DB219}"/>
              </a:ext>
            </a:extLst>
          </p:cNvPr>
          <p:cNvPicPr>
            <a:picLocks noChangeAspect="1"/>
          </p:cNvPicPr>
          <p:nvPr/>
        </p:nvPicPr>
        <p:blipFill>
          <a:blip r:embed="rId2"/>
          <a:stretch>
            <a:fillRect/>
          </a:stretch>
        </p:blipFill>
        <p:spPr>
          <a:xfrm>
            <a:off x="2326654" y="1644759"/>
            <a:ext cx="4797361" cy="3159238"/>
          </a:xfrm>
          <a:prstGeom prst="rect">
            <a:avLst/>
          </a:prstGeom>
        </p:spPr>
      </p:pic>
      <p:sp>
        <p:nvSpPr>
          <p:cNvPr id="2" name="Title 1">
            <a:extLst>
              <a:ext uri="{FF2B5EF4-FFF2-40B4-BE49-F238E27FC236}">
                <a16:creationId xmlns:a16="http://schemas.microsoft.com/office/drawing/2014/main" id="{6D2D5B7A-DB16-307A-43BC-B4B8EB5485EF}"/>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BFAA2FA2-A1EB-7B87-0308-4E2D1D12C120}"/>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CF4BA33-8233-95EC-208D-B82035FB5AED}"/>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9F2B8905-8050-1B6C-84C7-5912CB5EEC58}"/>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113</a:t>
            </a:fld>
            <a:endParaRPr lang="de-DE" dirty="0">
              <a:latin typeface="TheSans UHH" panose="020B0604020202020204" charset="0"/>
            </a:endParaRPr>
          </a:p>
        </p:txBody>
      </p:sp>
      <p:sp>
        <p:nvSpPr>
          <p:cNvPr id="8" name="圆角矩形 7">
            <a:extLst>
              <a:ext uri="{FF2B5EF4-FFF2-40B4-BE49-F238E27FC236}">
                <a16:creationId xmlns:a16="http://schemas.microsoft.com/office/drawing/2014/main" id="{BCC3219F-B71B-31AA-499D-1A609FF52405}"/>
              </a:ext>
            </a:extLst>
          </p:cNvPr>
          <p:cNvSpPr/>
          <p:nvPr/>
        </p:nvSpPr>
        <p:spPr>
          <a:xfrm>
            <a:off x="3092016" y="1739472"/>
            <a:ext cx="1083941" cy="1190215"/>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976EA2"/>
              </a:solidFill>
              <a:latin typeface="TheSans UHH" panose="020B0604020202020204" charset="0"/>
            </a:endParaRPr>
          </a:p>
        </p:txBody>
      </p:sp>
      <p:sp>
        <p:nvSpPr>
          <p:cNvPr id="9" name="Rectangle 8">
            <a:extLst>
              <a:ext uri="{FF2B5EF4-FFF2-40B4-BE49-F238E27FC236}">
                <a16:creationId xmlns:a16="http://schemas.microsoft.com/office/drawing/2014/main" id="{967DB459-4722-BEF4-ACC3-81EE0D1CAF2E}"/>
              </a:ext>
            </a:extLst>
          </p:cNvPr>
          <p:cNvSpPr/>
          <p:nvPr/>
        </p:nvSpPr>
        <p:spPr>
          <a:xfrm>
            <a:off x="2839988" y="1802349"/>
            <a:ext cx="1587996" cy="1190215"/>
          </a:xfrm>
          <a:prstGeom prst="rect">
            <a:avLst/>
          </a:prstGeom>
          <a:noFill/>
          <a:ln>
            <a:noFill/>
          </a:ln>
        </p:spPr>
        <p:style>
          <a:lnRef idx="0">
            <a:scrgbClr r="0" g="0" b="0"/>
          </a:lnRef>
          <a:fillRef idx="0">
            <a:scrgbClr r="0" g="0" b="0"/>
          </a:fillRef>
          <a:effectRef idx="0">
            <a:scrgbClr r="0" g="0" b="0"/>
          </a:effectRef>
          <a:fontRef idx="minor">
            <a:schemeClr val="accent4"/>
          </a:fontRef>
        </p:style>
        <p:txBody>
          <a:bodyPr rtlCol="0" anchor="ctr"/>
          <a:lstStyle/>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plane</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car</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dog</a:t>
            </a:r>
          </a:p>
          <a:p>
            <a:pPr algn="ctr"/>
            <a:r>
              <a:rPr kumimoji="1" lang="en-US" altLang="zh-CN" sz="1050" dirty="0">
                <a:solidFill>
                  <a:srgbClr val="976EA2"/>
                </a:solidFill>
                <a:latin typeface="TheSans UHH" panose="020B0604020202020204" charset="0"/>
              </a:rPr>
              <a:t>…</a:t>
            </a:r>
            <a:endParaRPr kumimoji="1" lang="en-US" altLang="zh-CN" sz="1050" dirty="0">
              <a:solidFill>
                <a:sysClr val="windowText" lastClr="000000"/>
              </a:solidFill>
              <a:latin typeface="TheSans UHH" panose="020B0604020202020204" charset="0"/>
            </a:endParaRP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bird</a:t>
            </a:r>
            <a:endParaRPr kumimoji="1" lang="zh-CN" altLang="en-US" sz="1050" dirty="0">
              <a:solidFill>
                <a:srgbClr val="976EA2"/>
              </a:solidFill>
              <a:latin typeface="TheSans UHH" panose="020B0604020202020204" charset="0"/>
            </a:endParaRPr>
          </a:p>
          <a:p>
            <a:pPr algn="ctr"/>
            <a:endParaRPr lang="en-IN" sz="1050" dirty="0">
              <a:latin typeface="TheSans UHH" panose="020B0604020202020204" charset="0"/>
            </a:endParaRPr>
          </a:p>
        </p:txBody>
      </p:sp>
      <p:sp>
        <p:nvSpPr>
          <p:cNvPr id="11" name="Rechteck 10">
            <a:extLst>
              <a:ext uri="{FF2B5EF4-FFF2-40B4-BE49-F238E27FC236}">
                <a16:creationId xmlns:a16="http://schemas.microsoft.com/office/drawing/2014/main" id="{7B26FDBA-E117-4032-9CD3-CBB4003C8C46}"/>
              </a:ext>
            </a:extLst>
          </p:cNvPr>
          <p:cNvSpPr/>
          <p:nvPr/>
        </p:nvSpPr>
        <p:spPr>
          <a:xfrm>
            <a:off x="4350627" y="1169912"/>
            <a:ext cx="1034257" cy="646331"/>
          </a:xfrm>
          <a:prstGeom prst="rect">
            <a:avLst/>
          </a:prstGeom>
        </p:spPr>
        <p:txBody>
          <a:bodyPr wrap="none">
            <a:spAutoFit/>
          </a:bodyPr>
          <a:lstStyle/>
          <a:p>
            <a:pPr algn="ctr"/>
            <a:r>
              <a:rPr lang="en-US" altLang="zh-CN" b="1" dirty="0">
                <a:solidFill>
                  <a:srgbClr val="C00000"/>
                </a:solidFill>
                <a:latin typeface="TheSans UHH" panose="020B0502050302020203" pitchFamily="34" charset="0"/>
              </a:rPr>
              <a:t>Text </a:t>
            </a:r>
          </a:p>
          <a:p>
            <a:pPr algn="ctr"/>
            <a:r>
              <a:rPr lang="en-US" altLang="zh-CN" b="1" dirty="0">
                <a:solidFill>
                  <a:srgbClr val="C00000"/>
                </a:solidFill>
                <a:latin typeface="TheSans UHH" panose="020B0502050302020203" pitchFamily="34" charset="0"/>
              </a:rPr>
              <a:t>Prompts</a:t>
            </a:r>
            <a:endParaRPr lang="zh-CN" altLang="en-US" b="1" dirty="0">
              <a:solidFill>
                <a:srgbClr val="C00000"/>
              </a:solidFill>
              <a:latin typeface="TheSans UHH" panose="020B0502050302020203" pitchFamily="34" charset="0"/>
            </a:endParaRPr>
          </a:p>
        </p:txBody>
      </p:sp>
    </p:spTree>
    <p:extLst>
      <p:ext uri="{BB962C8B-B14F-4D97-AF65-F5344CB8AC3E}">
        <p14:creationId xmlns:p14="http://schemas.microsoft.com/office/powerpoint/2010/main" val="7526130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
            <a:extLst>
              <a:ext uri="{FF2B5EF4-FFF2-40B4-BE49-F238E27FC236}">
                <a16:creationId xmlns:a16="http://schemas.microsoft.com/office/drawing/2014/main" id="{9E47DD16-A20C-402F-AED8-BC337B814988}"/>
              </a:ext>
            </a:extLst>
          </p:cNvPr>
          <p:cNvPicPr>
            <a:picLocks noChangeAspect="1"/>
          </p:cNvPicPr>
          <p:nvPr/>
        </p:nvPicPr>
        <p:blipFill>
          <a:blip r:embed="rId2"/>
          <a:stretch>
            <a:fillRect/>
          </a:stretch>
        </p:blipFill>
        <p:spPr>
          <a:xfrm>
            <a:off x="2326654" y="1644759"/>
            <a:ext cx="4797361" cy="3159238"/>
          </a:xfrm>
          <a:prstGeom prst="rect">
            <a:avLst/>
          </a:prstGeom>
        </p:spPr>
      </p:pic>
      <p:sp>
        <p:nvSpPr>
          <p:cNvPr id="2" name="Title 1">
            <a:extLst>
              <a:ext uri="{FF2B5EF4-FFF2-40B4-BE49-F238E27FC236}">
                <a16:creationId xmlns:a16="http://schemas.microsoft.com/office/drawing/2014/main" id="{E7C5C835-8107-ECD9-12BD-68AE19ACDAD7}"/>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BF21BC4-1DF8-4DAE-2321-8DF3C3493AB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9C3E839-2ECA-DCBD-933F-C1F24CDA852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C4280DE-6A61-6AD2-7A54-00FE7BDCDA4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114</a:t>
            </a:fld>
            <a:endParaRPr lang="de-DE" dirty="0">
              <a:latin typeface="TheSans UHH" panose="020B0604020202020204" charset="0"/>
            </a:endParaRPr>
          </a:p>
        </p:txBody>
      </p:sp>
      <p:sp>
        <p:nvSpPr>
          <p:cNvPr id="10" name="矩形 6">
            <a:extLst>
              <a:ext uri="{FF2B5EF4-FFF2-40B4-BE49-F238E27FC236}">
                <a16:creationId xmlns:a16="http://schemas.microsoft.com/office/drawing/2014/main" id="{4F4EFCFC-F7D9-675B-6DD0-D301ED8B7D73}"/>
              </a:ext>
            </a:extLst>
          </p:cNvPr>
          <p:cNvSpPr/>
          <p:nvPr/>
        </p:nvSpPr>
        <p:spPr>
          <a:xfrm>
            <a:off x="5003500" y="1917276"/>
            <a:ext cx="3477629" cy="369332"/>
          </a:xfrm>
          <a:prstGeom prst="rect">
            <a:avLst/>
          </a:prstGeom>
        </p:spPr>
        <p:txBody>
          <a:bodyPr wrap="square">
            <a:spAutoFit/>
          </a:bodyPr>
          <a:lstStyle/>
          <a:p>
            <a:pPr algn="ctr"/>
            <a:r>
              <a:rPr lang="en-US" altLang="zh-CN" b="1" dirty="0">
                <a:solidFill>
                  <a:srgbClr val="C00000"/>
                </a:solidFill>
                <a:latin typeface="TheSans UHH" panose="020B0604020202020204" charset="0"/>
              </a:rPr>
              <a:t>Encode</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and cache prompts</a:t>
            </a:r>
            <a:endParaRPr lang="zh-CN" altLang="en-US" b="1" dirty="0">
              <a:solidFill>
                <a:srgbClr val="C00000"/>
              </a:solidFill>
              <a:latin typeface="TheSans UHH" panose="020B0604020202020204" charset="0"/>
            </a:endParaRPr>
          </a:p>
        </p:txBody>
      </p:sp>
      <p:sp>
        <p:nvSpPr>
          <p:cNvPr id="11" name="矩形 5">
            <a:extLst>
              <a:ext uri="{FF2B5EF4-FFF2-40B4-BE49-F238E27FC236}">
                <a16:creationId xmlns:a16="http://schemas.microsoft.com/office/drawing/2014/main" id="{4B2DA2C7-000D-DC8C-A130-74B66994DD2A}"/>
              </a:ext>
            </a:extLst>
          </p:cNvPr>
          <p:cNvSpPr/>
          <p:nvPr/>
        </p:nvSpPr>
        <p:spPr>
          <a:xfrm>
            <a:off x="2621009" y="4424136"/>
            <a:ext cx="2041753" cy="369332"/>
          </a:xfrm>
          <a:prstGeom prst="rect">
            <a:avLst/>
          </a:prstGeom>
        </p:spPr>
        <p:txBody>
          <a:bodyPr wrap="square">
            <a:spAutoFit/>
          </a:bodyPr>
          <a:lstStyle/>
          <a:p>
            <a:pPr algn="ctr"/>
            <a:r>
              <a:rPr lang="en-US" altLang="zh-CN" b="1" dirty="0">
                <a:solidFill>
                  <a:srgbClr val="C00000"/>
                </a:solidFill>
                <a:latin typeface="TheSans UHH" panose="020B0604020202020204" charset="0"/>
              </a:rPr>
              <a:t>Encode</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test</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image</a:t>
            </a:r>
            <a:endParaRPr lang="zh-CN" altLang="en-US" b="1" dirty="0">
              <a:solidFill>
                <a:srgbClr val="C00000"/>
              </a:solidFill>
              <a:latin typeface="TheSans UHH" panose="020B0604020202020204" charset="0"/>
            </a:endParaRPr>
          </a:p>
        </p:txBody>
      </p:sp>
      <p:sp>
        <p:nvSpPr>
          <p:cNvPr id="14" name="圆角矩形 7">
            <a:extLst>
              <a:ext uri="{FF2B5EF4-FFF2-40B4-BE49-F238E27FC236}">
                <a16:creationId xmlns:a16="http://schemas.microsoft.com/office/drawing/2014/main" id="{CE50CB37-55EE-44CF-80B7-45EB480A559D}"/>
              </a:ext>
            </a:extLst>
          </p:cNvPr>
          <p:cNvSpPr/>
          <p:nvPr/>
        </p:nvSpPr>
        <p:spPr>
          <a:xfrm>
            <a:off x="3092016" y="1739472"/>
            <a:ext cx="1083941" cy="1190215"/>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976EA2"/>
              </a:solidFill>
              <a:latin typeface="TheSans UHH" panose="020B0604020202020204" charset="0"/>
            </a:endParaRPr>
          </a:p>
        </p:txBody>
      </p:sp>
      <p:sp>
        <p:nvSpPr>
          <p:cNvPr id="13" name="Rectangle 8">
            <a:extLst>
              <a:ext uri="{FF2B5EF4-FFF2-40B4-BE49-F238E27FC236}">
                <a16:creationId xmlns:a16="http://schemas.microsoft.com/office/drawing/2014/main" id="{A6345093-203D-486B-9110-0F54768F7DDA}"/>
              </a:ext>
            </a:extLst>
          </p:cNvPr>
          <p:cNvSpPr/>
          <p:nvPr/>
        </p:nvSpPr>
        <p:spPr>
          <a:xfrm>
            <a:off x="2839988" y="1802349"/>
            <a:ext cx="1587996" cy="1190215"/>
          </a:xfrm>
          <a:prstGeom prst="rect">
            <a:avLst/>
          </a:prstGeom>
          <a:noFill/>
          <a:ln>
            <a:noFill/>
          </a:ln>
        </p:spPr>
        <p:style>
          <a:lnRef idx="0">
            <a:scrgbClr r="0" g="0" b="0"/>
          </a:lnRef>
          <a:fillRef idx="0">
            <a:scrgbClr r="0" g="0" b="0"/>
          </a:fillRef>
          <a:effectRef idx="0">
            <a:scrgbClr r="0" g="0" b="0"/>
          </a:effectRef>
          <a:fontRef idx="minor">
            <a:schemeClr val="accent4"/>
          </a:fontRef>
        </p:style>
        <p:txBody>
          <a:bodyPr rtlCol="0" anchor="ctr"/>
          <a:lstStyle/>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plane</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car</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dog</a:t>
            </a:r>
          </a:p>
          <a:p>
            <a:pPr algn="ctr"/>
            <a:r>
              <a:rPr kumimoji="1" lang="en-US" altLang="zh-CN" sz="1050" dirty="0">
                <a:solidFill>
                  <a:srgbClr val="976EA2"/>
                </a:solidFill>
                <a:latin typeface="TheSans UHH" panose="020B0604020202020204" charset="0"/>
              </a:rPr>
              <a:t>…</a:t>
            </a:r>
            <a:endParaRPr kumimoji="1" lang="en-US" altLang="zh-CN" sz="1050" dirty="0">
              <a:solidFill>
                <a:sysClr val="windowText" lastClr="000000"/>
              </a:solidFill>
              <a:latin typeface="TheSans UHH" panose="020B0604020202020204" charset="0"/>
            </a:endParaRP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bird</a:t>
            </a:r>
            <a:endParaRPr kumimoji="1" lang="zh-CN" altLang="en-US" sz="1050" dirty="0">
              <a:solidFill>
                <a:srgbClr val="976EA2"/>
              </a:solidFill>
              <a:latin typeface="TheSans UHH" panose="020B0604020202020204" charset="0"/>
            </a:endParaRPr>
          </a:p>
          <a:p>
            <a:pPr algn="ctr"/>
            <a:endParaRPr lang="en-IN" sz="1050" dirty="0">
              <a:latin typeface="TheSans UHH" panose="020B0604020202020204" charset="0"/>
            </a:endParaRPr>
          </a:p>
        </p:txBody>
      </p:sp>
    </p:spTree>
    <p:extLst>
      <p:ext uri="{BB962C8B-B14F-4D97-AF65-F5344CB8AC3E}">
        <p14:creationId xmlns:p14="http://schemas.microsoft.com/office/powerpoint/2010/main" val="346043998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00355-7254-CCD3-C4DE-22E0D9BD7705}"/>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E77DDCF4-D8FC-9D2D-3978-960975F6405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CF5283EA-00E9-AC4E-3A20-A6B0556127E9}"/>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BA3AED09-DEEC-9A1A-56E2-EA36A0306B0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115</a:t>
            </a:fld>
            <a:endParaRPr lang="de-DE" dirty="0">
              <a:latin typeface="TheSans UHH" panose="020B0604020202020204" charset="0"/>
            </a:endParaRPr>
          </a:p>
        </p:txBody>
      </p:sp>
      <p:pic>
        <p:nvPicPr>
          <p:cNvPr id="13" name="图片 4">
            <a:extLst>
              <a:ext uri="{FF2B5EF4-FFF2-40B4-BE49-F238E27FC236}">
                <a16:creationId xmlns:a16="http://schemas.microsoft.com/office/drawing/2014/main" id="{19AB51C9-1516-48B7-AA92-CBA6CFBD6A50}"/>
              </a:ext>
            </a:extLst>
          </p:cNvPr>
          <p:cNvPicPr>
            <a:picLocks noChangeAspect="1"/>
          </p:cNvPicPr>
          <p:nvPr/>
        </p:nvPicPr>
        <p:blipFill>
          <a:blip r:embed="rId2"/>
          <a:stretch>
            <a:fillRect/>
          </a:stretch>
        </p:blipFill>
        <p:spPr>
          <a:xfrm>
            <a:off x="2326654" y="1644759"/>
            <a:ext cx="4797361" cy="3159238"/>
          </a:xfrm>
          <a:prstGeom prst="rect">
            <a:avLst/>
          </a:prstGeom>
        </p:spPr>
      </p:pic>
      <p:sp>
        <p:nvSpPr>
          <p:cNvPr id="14" name="圆角矩形 7">
            <a:extLst>
              <a:ext uri="{FF2B5EF4-FFF2-40B4-BE49-F238E27FC236}">
                <a16:creationId xmlns:a16="http://schemas.microsoft.com/office/drawing/2014/main" id="{8E8265CB-5028-42DA-BCEE-B59C7F63B515}"/>
              </a:ext>
            </a:extLst>
          </p:cNvPr>
          <p:cNvSpPr/>
          <p:nvPr/>
        </p:nvSpPr>
        <p:spPr>
          <a:xfrm>
            <a:off x="3092016" y="1739472"/>
            <a:ext cx="1083941" cy="1190215"/>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976EA2"/>
              </a:solidFill>
              <a:latin typeface="TheSans UHH" panose="020B0604020202020204" charset="0"/>
            </a:endParaRPr>
          </a:p>
        </p:txBody>
      </p:sp>
      <p:sp>
        <p:nvSpPr>
          <p:cNvPr id="15" name="Rectangle 8">
            <a:extLst>
              <a:ext uri="{FF2B5EF4-FFF2-40B4-BE49-F238E27FC236}">
                <a16:creationId xmlns:a16="http://schemas.microsoft.com/office/drawing/2014/main" id="{9FE5C8F0-BCD3-4A79-89AA-B4A3417694AD}"/>
              </a:ext>
            </a:extLst>
          </p:cNvPr>
          <p:cNvSpPr/>
          <p:nvPr/>
        </p:nvSpPr>
        <p:spPr>
          <a:xfrm>
            <a:off x="2839988" y="1802349"/>
            <a:ext cx="1587996" cy="1190215"/>
          </a:xfrm>
          <a:prstGeom prst="rect">
            <a:avLst/>
          </a:prstGeom>
          <a:noFill/>
          <a:ln>
            <a:noFill/>
          </a:ln>
        </p:spPr>
        <p:style>
          <a:lnRef idx="0">
            <a:scrgbClr r="0" g="0" b="0"/>
          </a:lnRef>
          <a:fillRef idx="0">
            <a:scrgbClr r="0" g="0" b="0"/>
          </a:fillRef>
          <a:effectRef idx="0">
            <a:scrgbClr r="0" g="0" b="0"/>
          </a:effectRef>
          <a:fontRef idx="minor">
            <a:schemeClr val="accent4"/>
          </a:fontRef>
        </p:style>
        <p:txBody>
          <a:bodyPr rtlCol="0" anchor="ctr"/>
          <a:lstStyle/>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plane</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car</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dog</a:t>
            </a:r>
          </a:p>
          <a:p>
            <a:pPr algn="ctr"/>
            <a:r>
              <a:rPr kumimoji="1" lang="en-US" altLang="zh-CN" sz="1050" dirty="0">
                <a:solidFill>
                  <a:srgbClr val="976EA2"/>
                </a:solidFill>
                <a:latin typeface="TheSans UHH" panose="020B0604020202020204" charset="0"/>
              </a:rPr>
              <a:t>…</a:t>
            </a:r>
            <a:endParaRPr kumimoji="1" lang="en-US" altLang="zh-CN" sz="1050" dirty="0">
              <a:solidFill>
                <a:sysClr val="windowText" lastClr="000000"/>
              </a:solidFill>
              <a:latin typeface="TheSans UHH" panose="020B0604020202020204" charset="0"/>
            </a:endParaRP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bird</a:t>
            </a:r>
            <a:endParaRPr kumimoji="1" lang="zh-CN" altLang="en-US" sz="1050" dirty="0">
              <a:solidFill>
                <a:srgbClr val="976EA2"/>
              </a:solidFill>
              <a:latin typeface="TheSans UHH" panose="020B0604020202020204" charset="0"/>
            </a:endParaRPr>
          </a:p>
          <a:p>
            <a:pPr algn="ctr"/>
            <a:endParaRPr lang="en-IN" sz="1050" dirty="0">
              <a:latin typeface="TheSans UHH" panose="020B0604020202020204" charset="0"/>
            </a:endParaRPr>
          </a:p>
        </p:txBody>
      </p:sp>
      <p:sp>
        <p:nvSpPr>
          <p:cNvPr id="12" name="矩形 6">
            <a:extLst>
              <a:ext uri="{FF2B5EF4-FFF2-40B4-BE49-F238E27FC236}">
                <a16:creationId xmlns:a16="http://schemas.microsoft.com/office/drawing/2014/main" id="{32EFDE50-FB18-2953-F277-8BEED958E3EC}"/>
              </a:ext>
            </a:extLst>
          </p:cNvPr>
          <p:cNvSpPr/>
          <p:nvPr/>
        </p:nvSpPr>
        <p:spPr>
          <a:xfrm>
            <a:off x="6525949" y="3871554"/>
            <a:ext cx="2041753" cy="923330"/>
          </a:xfrm>
          <a:prstGeom prst="rect">
            <a:avLst/>
          </a:prstGeom>
        </p:spPr>
        <p:txBody>
          <a:bodyPr wrap="square">
            <a:spAutoFit/>
          </a:bodyPr>
          <a:lstStyle/>
          <a:p>
            <a:pPr algn="ctr"/>
            <a:r>
              <a:rPr lang="en-US" altLang="zh-CN" b="1" dirty="0">
                <a:solidFill>
                  <a:srgbClr val="C00000"/>
                </a:solidFill>
                <a:latin typeface="TheSans UHH" panose="020B0604020202020204" charset="0"/>
              </a:rPr>
              <a:t>Compute</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similarities</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and</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pick</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the</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best</a:t>
            </a:r>
            <a:r>
              <a:rPr lang="zh-CN" altLang="en-US" b="1" dirty="0">
                <a:solidFill>
                  <a:srgbClr val="C00000"/>
                </a:solidFill>
                <a:latin typeface="TheSans UHH" panose="020B0604020202020204" charset="0"/>
              </a:rPr>
              <a:t> </a:t>
            </a:r>
            <a:r>
              <a:rPr lang="en-US" altLang="zh-CN" b="1" dirty="0">
                <a:solidFill>
                  <a:srgbClr val="C00000"/>
                </a:solidFill>
                <a:latin typeface="TheSans UHH" panose="020B0604020202020204" charset="0"/>
              </a:rPr>
              <a:t>class</a:t>
            </a:r>
            <a:endParaRPr lang="zh-CN" altLang="en-US" b="1" dirty="0">
              <a:solidFill>
                <a:srgbClr val="C00000"/>
              </a:solidFill>
              <a:latin typeface="TheSans UHH" panose="020B0604020202020204" charset="0"/>
            </a:endParaRPr>
          </a:p>
        </p:txBody>
      </p:sp>
    </p:spTree>
    <p:extLst>
      <p:ext uri="{BB962C8B-B14F-4D97-AF65-F5344CB8AC3E}">
        <p14:creationId xmlns:p14="http://schemas.microsoft.com/office/powerpoint/2010/main" val="117560120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
            <a:extLst>
              <a:ext uri="{FF2B5EF4-FFF2-40B4-BE49-F238E27FC236}">
                <a16:creationId xmlns:a16="http://schemas.microsoft.com/office/drawing/2014/main" id="{E93CF37C-02A9-4159-8C25-20408E86C745}"/>
              </a:ext>
            </a:extLst>
          </p:cNvPr>
          <p:cNvPicPr>
            <a:picLocks noChangeAspect="1"/>
          </p:cNvPicPr>
          <p:nvPr/>
        </p:nvPicPr>
        <p:blipFill>
          <a:blip r:embed="rId2"/>
          <a:stretch>
            <a:fillRect/>
          </a:stretch>
        </p:blipFill>
        <p:spPr>
          <a:xfrm>
            <a:off x="2326654" y="1644759"/>
            <a:ext cx="4797361" cy="3159238"/>
          </a:xfrm>
          <a:prstGeom prst="rect">
            <a:avLst/>
          </a:prstGeom>
        </p:spPr>
      </p:pic>
      <p:sp>
        <p:nvSpPr>
          <p:cNvPr id="12" name="圆角矩形 7">
            <a:extLst>
              <a:ext uri="{FF2B5EF4-FFF2-40B4-BE49-F238E27FC236}">
                <a16:creationId xmlns:a16="http://schemas.microsoft.com/office/drawing/2014/main" id="{1966F577-261F-4510-8BF9-D922A8E6CC4B}"/>
              </a:ext>
            </a:extLst>
          </p:cNvPr>
          <p:cNvSpPr/>
          <p:nvPr/>
        </p:nvSpPr>
        <p:spPr>
          <a:xfrm>
            <a:off x="3092016" y="1739472"/>
            <a:ext cx="1083941" cy="1190215"/>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976EA2"/>
              </a:solidFill>
              <a:latin typeface="TheSans UHH" panose="020B0604020202020204" charset="0"/>
            </a:endParaRPr>
          </a:p>
        </p:txBody>
      </p:sp>
      <p:sp>
        <p:nvSpPr>
          <p:cNvPr id="13" name="Rectangle 8">
            <a:extLst>
              <a:ext uri="{FF2B5EF4-FFF2-40B4-BE49-F238E27FC236}">
                <a16:creationId xmlns:a16="http://schemas.microsoft.com/office/drawing/2014/main" id="{F2D0B57D-EE9D-4CF0-B6D4-639CBD5A7A07}"/>
              </a:ext>
            </a:extLst>
          </p:cNvPr>
          <p:cNvSpPr/>
          <p:nvPr/>
        </p:nvSpPr>
        <p:spPr>
          <a:xfrm>
            <a:off x="2839988" y="1802349"/>
            <a:ext cx="1587996" cy="1190215"/>
          </a:xfrm>
          <a:prstGeom prst="rect">
            <a:avLst/>
          </a:prstGeom>
          <a:noFill/>
          <a:ln>
            <a:noFill/>
          </a:ln>
        </p:spPr>
        <p:style>
          <a:lnRef idx="0">
            <a:scrgbClr r="0" g="0" b="0"/>
          </a:lnRef>
          <a:fillRef idx="0">
            <a:scrgbClr r="0" g="0" b="0"/>
          </a:fillRef>
          <a:effectRef idx="0">
            <a:scrgbClr r="0" g="0" b="0"/>
          </a:effectRef>
          <a:fontRef idx="minor">
            <a:schemeClr val="accent4"/>
          </a:fontRef>
        </p:style>
        <p:txBody>
          <a:bodyPr rtlCol="0" anchor="ctr"/>
          <a:lstStyle/>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plane</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car</a:t>
            </a: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dog</a:t>
            </a:r>
          </a:p>
          <a:p>
            <a:pPr algn="ctr"/>
            <a:r>
              <a:rPr kumimoji="1" lang="en-US" altLang="zh-CN" sz="1050" dirty="0">
                <a:solidFill>
                  <a:srgbClr val="976EA2"/>
                </a:solidFill>
                <a:latin typeface="TheSans UHH" panose="020B0604020202020204" charset="0"/>
              </a:rPr>
              <a:t>…</a:t>
            </a:r>
            <a:endParaRPr kumimoji="1" lang="en-US" altLang="zh-CN" sz="1050" dirty="0">
              <a:solidFill>
                <a:sysClr val="windowText" lastClr="000000"/>
              </a:solidFill>
              <a:latin typeface="TheSans UHH" panose="020B0604020202020204" charset="0"/>
            </a:endParaRPr>
          </a:p>
          <a:p>
            <a:pPr algn="ctr"/>
            <a:r>
              <a:rPr kumimoji="1" lang="en-US" altLang="zh-CN" sz="1050" dirty="0">
                <a:solidFill>
                  <a:sysClr val="windowText" lastClr="000000"/>
                </a:solidFill>
                <a:latin typeface="TheSans UHH" panose="020B0604020202020204" charset="0"/>
              </a:rPr>
              <a:t>A</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photo</a:t>
            </a:r>
            <a:r>
              <a:rPr kumimoji="1" lang="zh-CN" altLang="en-US" sz="1050" dirty="0">
                <a:solidFill>
                  <a:sysClr val="windowText" lastClr="000000"/>
                </a:solidFill>
                <a:latin typeface="TheSans UHH" panose="020B0604020202020204" charset="0"/>
              </a:rPr>
              <a:t> </a:t>
            </a:r>
            <a:r>
              <a:rPr kumimoji="1" lang="en-US" altLang="zh-CN" sz="1050" dirty="0">
                <a:solidFill>
                  <a:sysClr val="windowText" lastClr="000000"/>
                </a:solidFill>
                <a:latin typeface="TheSans UHH" panose="020B0604020202020204" charset="0"/>
              </a:rPr>
              <a:t>of</a:t>
            </a:r>
            <a:r>
              <a:rPr kumimoji="1" lang="zh-CN" altLang="en-US" sz="1050" dirty="0">
                <a:solidFill>
                  <a:sysClr val="windowText" lastClr="000000"/>
                </a:solidFill>
                <a:latin typeface="TheSans UHH" panose="020B0604020202020204" charset="0"/>
              </a:rPr>
              <a:t> </a:t>
            </a:r>
            <a:r>
              <a:rPr kumimoji="1" lang="en-US" altLang="zh-CN" sz="1050" dirty="0">
                <a:solidFill>
                  <a:srgbClr val="976EA2"/>
                </a:solidFill>
                <a:latin typeface="TheSans UHH" panose="020B0604020202020204" charset="0"/>
              </a:rPr>
              <a:t>bird</a:t>
            </a:r>
            <a:endParaRPr kumimoji="1" lang="zh-CN" altLang="en-US" sz="1050" dirty="0">
              <a:solidFill>
                <a:srgbClr val="976EA2"/>
              </a:solidFill>
              <a:latin typeface="TheSans UHH" panose="020B0604020202020204" charset="0"/>
            </a:endParaRPr>
          </a:p>
          <a:p>
            <a:pPr algn="ctr"/>
            <a:endParaRPr lang="en-IN" sz="1050" dirty="0">
              <a:latin typeface="TheSans UHH" panose="020B0604020202020204" charset="0"/>
            </a:endParaRPr>
          </a:p>
        </p:txBody>
      </p:sp>
      <p:sp>
        <p:nvSpPr>
          <p:cNvPr id="2" name="Title 1">
            <a:extLst>
              <a:ext uri="{FF2B5EF4-FFF2-40B4-BE49-F238E27FC236}">
                <a16:creationId xmlns:a16="http://schemas.microsoft.com/office/drawing/2014/main" id="{DA2C6018-312B-CFA8-372C-48F7C67A899A}"/>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4A394A5-4083-2B38-52D1-5FF14F5CDD5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D7494944-0BFA-0833-602C-5B474660EA55}"/>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FDC46C52-30B5-A30E-C422-732F9D5A5CC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116</a:t>
            </a:fld>
            <a:endParaRPr lang="de-DE" dirty="0">
              <a:latin typeface="TheSans UHH" panose="020B0604020202020204" charset="0"/>
            </a:endParaRPr>
          </a:p>
        </p:txBody>
      </p:sp>
      <p:sp>
        <p:nvSpPr>
          <p:cNvPr id="9" name="矩形 5">
            <a:extLst>
              <a:ext uri="{FF2B5EF4-FFF2-40B4-BE49-F238E27FC236}">
                <a16:creationId xmlns:a16="http://schemas.microsoft.com/office/drawing/2014/main" id="{20F6BA71-F546-0ABC-91D5-00011FF6A336}"/>
              </a:ext>
            </a:extLst>
          </p:cNvPr>
          <p:cNvSpPr/>
          <p:nvPr/>
        </p:nvSpPr>
        <p:spPr>
          <a:xfrm>
            <a:off x="5425404" y="1608025"/>
            <a:ext cx="3199851" cy="646331"/>
          </a:xfrm>
          <a:prstGeom prst="rect">
            <a:avLst/>
          </a:prstGeom>
        </p:spPr>
        <p:txBody>
          <a:bodyPr wrap="square">
            <a:spAutoFit/>
          </a:bodyPr>
          <a:lstStyle/>
          <a:p>
            <a:pPr algn="ctr"/>
            <a:r>
              <a:rPr lang="en-US" altLang="zh-CN" b="1" i="1" dirty="0">
                <a:solidFill>
                  <a:srgbClr val="C00000"/>
                </a:solidFill>
                <a:latin typeface="TheSans UHH" panose="020B0604020202020204" charset="0"/>
              </a:rPr>
              <a:t>Zero-shot testing is super flexible!</a:t>
            </a:r>
          </a:p>
        </p:txBody>
      </p:sp>
    </p:spTree>
    <p:extLst>
      <p:ext uri="{BB962C8B-B14F-4D97-AF65-F5344CB8AC3E}">
        <p14:creationId xmlns:p14="http://schemas.microsoft.com/office/powerpoint/2010/main" val="258411690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896E9-1BC0-D36C-0CAD-E3FAFD6F937D}"/>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 – Prompt Engineering </a:t>
            </a:r>
            <a:br>
              <a:rPr kumimoji="1" lang="en" altLang="zh-CN" sz="2400" dirty="0">
                <a:latin typeface="TheSans UHH" panose="020B0604020202020204" charset="0"/>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DC8A0E19-F332-4617-A4AA-5F3460540CF0}"/>
              </a:ext>
            </a:extLst>
          </p:cNvPr>
          <p:cNvSpPr>
            <a:spLocks noGrp="1"/>
          </p:cNvSpPr>
          <p:nvPr>
            <p:ph type="body" sz="quarter" idx="16"/>
          </p:nvPr>
        </p:nvSpPr>
        <p:spPr/>
        <p:txBody>
          <a:bodyPr/>
          <a:lstStyle/>
          <a:p>
            <a:pPr marL="0" indent="0">
              <a:spcBef>
                <a:spcPts val="600"/>
              </a:spcBef>
              <a:buNone/>
            </a:pPr>
            <a:r>
              <a:rPr lang="en-US" sz="1600" dirty="0"/>
              <a:t>Class names as baseline prompts</a:t>
            </a:r>
          </a:p>
          <a:p>
            <a:pPr marL="0" indent="0">
              <a:spcBef>
                <a:spcPts val="600"/>
              </a:spcBef>
              <a:buNone/>
            </a:pPr>
            <a:r>
              <a:rPr lang="en-US" sz="1600" b="1" dirty="0">
                <a:solidFill>
                  <a:schemeClr val="accent1"/>
                </a:solidFill>
              </a:rPr>
              <a:t>Problematic:</a:t>
            </a:r>
          </a:p>
          <a:p>
            <a:pPr>
              <a:spcBef>
                <a:spcPts val="600"/>
              </a:spcBef>
            </a:pPr>
            <a:r>
              <a:rPr lang="en-US" sz="1600" dirty="0"/>
              <a:t>A single word is often ambiguous, i.e., the dog ‘boxer’ and the athlete ‘boxer’ </a:t>
            </a:r>
          </a:p>
          <a:p>
            <a:pPr>
              <a:spcBef>
                <a:spcPts val="600"/>
              </a:spcBef>
            </a:pPr>
            <a:r>
              <a:rPr lang="en-US" sz="1600" dirty="0"/>
              <a:t>It is rare on the web that a image is paired with a single word</a:t>
            </a:r>
          </a:p>
          <a:p>
            <a:pPr marL="0" indent="0">
              <a:buNone/>
            </a:pPr>
            <a:r>
              <a:rPr kumimoji="1" lang="en-US" altLang="zh-CN" sz="1600" b="1" dirty="0">
                <a:latin typeface="TheSans UHH" panose="020B0604020202020204" charset="0"/>
              </a:rPr>
              <a:t>Prompt engineering examples:</a:t>
            </a:r>
          </a:p>
          <a:p>
            <a:pPr marL="0" indent="0">
              <a:spcBef>
                <a:spcPts val="0"/>
              </a:spcBef>
              <a:buNone/>
            </a:pPr>
            <a:r>
              <a:rPr kumimoji="1" lang="en-US" altLang="zh-CN" sz="1600" dirty="0">
                <a:solidFill>
                  <a:schemeClr val="accent5">
                    <a:lumMod val="50000"/>
                  </a:schemeClr>
                </a:solidFill>
                <a:latin typeface="TheSans UHH" panose="020B0604020202020204" charset="0"/>
              </a:rPr>
              <a:t>A photo of a {label}.                     		</a:t>
            </a:r>
            <a:r>
              <a:rPr kumimoji="1" lang="en-US" altLang="zh-CN" sz="1600" dirty="0">
                <a:latin typeface="TheSans UHH" panose="020B0604020202020204" charset="0"/>
              </a:rPr>
              <a:t>(For general classification)</a:t>
            </a:r>
          </a:p>
          <a:p>
            <a:pPr marL="0" indent="0">
              <a:spcBef>
                <a:spcPts val="0"/>
              </a:spcBef>
              <a:buNone/>
            </a:pPr>
            <a:r>
              <a:rPr kumimoji="1" lang="en-US" altLang="zh-CN" sz="1600" dirty="0">
                <a:solidFill>
                  <a:schemeClr val="accent5">
                    <a:lumMod val="50000"/>
                  </a:schemeClr>
                </a:solidFill>
                <a:latin typeface="TheSans UHH" panose="020B0604020202020204" charset="0"/>
              </a:rPr>
              <a:t>This is a {label}.                        		</a:t>
            </a:r>
            <a:r>
              <a:rPr kumimoji="1" lang="en-US" altLang="zh-CN" sz="1600" dirty="0">
                <a:latin typeface="TheSans UHH" panose="020B0604020202020204" charset="0"/>
              </a:rPr>
              <a:t>(For general classification)</a:t>
            </a:r>
          </a:p>
          <a:p>
            <a:pPr marL="0" indent="0">
              <a:spcBef>
                <a:spcPts val="0"/>
              </a:spcBef>
              <a:buNone/>
            </a:pPr>
            <a:r>
              <a:rPr kumimoji="1" lang="en-US" altLang="zh-CN" sz="1600" dirty="0">
                <a:solidFill>
                  <a:schemeClr val="accent5">
                    <a:lumMod val="50000"/>
                  </a:schemeClr>
                </a:solidFill>
                <a:latin typeface="TheSans UHH" panose="020B0604020202020204" charset="0"/>
              </a:rPr>
              <a:t>A photo of a {label}</a:t>
            </a:r>
            <a:r>
              <a:rPr kumimoji="1" lang="en-US" altLang="zh-CN" sz="1600" b="1" dirty="0">
                <a:solidFill>
                  <a:schemeClr val="accent5">
                    <a:lumMod val="50000"/>
                  </a:schemeClr>
                </a:solidFill>
                <a:latin typeface="TheSans UHH" panose="020B0604020202020204" charset="0"/>
              </a:rPr>
              <a:t>, </a:t>
            </a:r>
            <a:r>
              <a:rPr kumimoji="1" lang="en-US" altLang="zh-CN" sz="1600" dirty="0">
                <a:solidFill>
                  <a:schemeClr val="accent5">
                    <a:lumMod val="50000"/>
                  </a:schemeClr>
                </a:solidFill>
                <a:latin typeface="TheSans UHH" panose="020B0604020202020204" charset="0"/>
              </a:rPr>
              <a:t>a type of pet.      </a:t>
            </a:r>
            <a:r>
              <a:rPr kumimoji="1" lang="en-US" altLang="zh-CN" sz="1600" dirty="0">
                <a:latin typeface="TheSans UHH" panose="020B0604020202020204" charset="0"/>
              </a:rPr>
              <a:t>(For pet classification)</a:t>
            </a:r>
          </a:p>
          <a:p>
            <a:pPr marL="0" indent="0">
              <a:spcBef>
                <a:spcPts val="0"/>
              </a:spcBef>
              <a:buNone/>
            </a:pPr>
            <a:r>
              <a:rPr kumimoji="1" lang="en-US" altLang="zh-CN" sz="1600" dirty="0">
                <a:solidFill>
                  <a:schemeClr val="accent5">
                    <a:lumMod val="50000"/>
                  </a:schemeClr>
                </a:solidFill>
                <a:latin typeface="TheSans UHH" panose="020B0604020202020204" charset="0"/>
              </a:rPr>
              <a:t>A photo of a {label}</a:t>
            </a:r>
            <a:r>
              <a:rPr kumimoji="1" lang="en-US" altLang="zh-CN" sz="1600" b="1" dirty="0">
                <a:solidFill>
                  <a:schemeClr val="accent5">
                    <a:lumMod val="50000"/>
                  </a:schemeClr>
                </a:solidFill>
                <a:latin typeface="TheSans UHH" panose="020B0604020202020204" charset="0"/>
              </a:rPr>
              <a:t>, </a:t>
            </a:r>
            <a:r>
              <a:rPr kumimoji="1" lang="en-US" altLang="zh-CN" sz="1600" dirty="0">
                <a:solidFill>
                  <a:schemeClr val="accent5">
                    <a:lumMod val="50000"/>
                  </a:schemeClr>
                </a:solidFill>
                <a:latin typeface="TheSans UHH" panose="020B0604020202020204" charset="0"/>
              </a:rPr>
              <a:t>a type of food.   	(</a:t>
            </a:r>
            <a:r>
              <a:rPr kumimoji="1" lang="en-US" altLang="zh-CN" sz="1600" dirty="0">
                <a:latin typeface="TheSans UHH" panose="020B0604020202020204" charset="0"/>
              </a:rPr>
              <a:t>For food classification)</a:t>
            </a:r>
          </a:p>
          <a:p>
            <a:pPr marL="0" indent="0">
              <a:spcBef>
                <a:spcPts val="0"/>
              </a:spcBef>
              <a:buNone/>
            </a:pPr>
            <a:r>
              <a:rPr kumimoji="1" lang="en-US" altLang="zh-CN" sz="1600" dirty="0">
                <a:solidFill>
                  <a:schemeClr val="accent5">
                    <a:lumMod val="50000"/>
                  </a:schemeClr>
                </a:solidFill>
                <a:latin typeface="TheSans UHH" panose="020B0604020202020204" charset="0"/>
              </a:rPr>
              <a:t>A satellite photo of a {label}.           	</a:t>
            </a:r>
            <a:r>
              <a:rPr kumimoji="1" lang="en-US" altLang="zh-CN" sz="1600" dirty="0">
                <a:latin typeface="TheSans UHH" panose="020B0604020202020204" charset="0"/>
              </a:rPr>
              <a:t>(For satellite image classification)</a:t>
            </a:r>
          </a:p>
          <a:p>
            <a:pPr marL="0" indent="0">
              <a:spcBef>
                <a:spcPts val="0"/>
              </a:spcBef>
              <a:buNone/>
            </a:pPr>
            <a:r>
              <a:rPr kumimoji="1" lang="en-US" altLang="zh-CN" sz="1600" dirty="0">
                <a:solidFill>
                  <a:schemeClr val="accent5">
                    <a:lumMod val="50000"/>
                  </a:schemeClr>
                </a:solidFill>
                <a:latin typeface="TheSans UHH" panose="020B0604020202020204" charset="0"/>
              </a:rPr>
              <a:t>A digit “{label}”.                        		</a:t>
            </a:r>
            <a:r>
              <a:rPr kumimoji="1" lang="en-US" altLang="zh-CN" sz="1600" dirty="0">
                <a:latin typeface="TheSans UHH" panose="020B0604020202020204" charset="0"/>
              </a:rPr>
              <a:t>(For digit classification)</a:t>
            </a:r>
          </a:p>
          <a:p>
            <a:pPr>
              <a:spcBef>
                <a:spcPts val="600"/>
              </a:spcBef>
            </a:pPr>
            <a:endParaRPr lang="en-US" sz="1600" dirty="0"/>
          </a:p>
          <a:p>
            <a:pPr>
              <a:spcBef>
                <a:spcPts val="600"/>
              </a:spcBef>
            </a:pPr>
            <a:endParaRPr lang="en-US" sz="1600" dirty="0"/>
          </a:p>
        </p:txBody>
      </p:sp>
      <p:sp>
        <p:nvSpPr>
          <p:cNvPr id="6" name="Slide Number Placeholder 5">
            <a:extLst>
              <a:ext uri="{FF2B5EF4-FFF2-40B4-BE49-F238E27FC236}">
                <a16:creationId xmlns:a16="http://schemas.microsoft.com/office/drawing/2014/main" id="{A37D4768-E645-1644-C736-07F08DD41D7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117</a:t>
            </a:fld>
            <a:endParaRPr lang="de-DE" dirty="0">
              <a:latin typeface="TheSans UHH" panose="020B0604020202020204" charset="0"/>
            </a:endParaRPr>
          </a:p>
        </p:txBody>
      </p:sp>
    </p:spTree>
    <p:extLst>
      <p:ext uri="{BB962C8B-B14F-4D97-AF65-F5344CB8AC3E}">
        <p14:creationId xmlns:p14="http://schemas.microsoft.com/office/powerpoint/2010/main" val="35742863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3">
            <a:extLst>
              <a:ext uri="{FF2B5EF4-FFF2-40B4-BE49-F238E27FC236}">
                <a16:creationId xmlns:a16="http://schemas.microsoft.com/office/drawing/2014/main" id="{941D5BEB-5D09-9187-C0E6-6AFA85B2A156}"/>
              </a:ext>
            </a:extLst>
          </p:cNvPr>
          <p:cNvPicPr>
            <a:picLocks noChangeAspect="1"/>
          </p:cNvPicPr>
          <p:nvPr/>
        </p:nvPicPr>
        <p:blipFill>
          <a:blip r:embed="rId2"/>
          <a:stretch>
            <a:fillRect/>
          </a:stretch>
        </p:blipFill>
        <p:spPr>
          <a:xfrm>
            <a:off x="183488" y="65658"/>
            <a:ext cx="8777024" cy="2562634"/>
          </a:xfrm>
          <a:prstGeom prst="rect">
            <a:avLst/>
          </a:prstGeom>
        </p:spPr>
      </p:pic>
      <p:pic>
        <p:nvPicPr>
          <p:cNvPr id="8" name="图片 4">
            <a:extLst>
              <a:ext uri="{FF2B5EF4-FFF2-40B4-BE49-F238E27FC236}">
                <a16:creationId xmlns:a16="http://schemas.microsoft.com/office/drawing/2014/main" id="{59DF6138-E2FF-4C09-9A79-AE7CFC740A57}"/>
              </a:ext>
            </a:extLst>
          </p:cNvPr>
          <p:cNvPicPr>
            <a:picLocks noChangeAspect="1"/>
          </p:cNvPicPr>
          <p:nvPr/>
        </p:nvPicPr>
        <p:blipFill>
          <a:blip r:embed="rId3"/>
          <a:stretch>
            <a:fillRect/>
          </a:stretch>
        </p:blipFill>
        <p:spPr>
          <a:xfrm>
            <a:off x="323851" y="2692304"/>
            <a:ext cx="4226644" cy="2327718"/>
          </a:xfrm>
          <a:prstGeom prst="rect">
            <a:avLst/>
          </a:prstGeom>
        </p:spPr>
      </p:pic>
      <p:pic>
        <p:nvPicPr>
          <p:cNvPr id="9" name="图片 5">
            <a:extLst>
              <a:ext uri="{FF2B5EF4-FFF2-40B4-BE49-F238E27FC236}">
                <a16:creationId xmlns:a16="http://schemas.microsoft.com/office/drawing/2014/main" id="{3A9E63B5-0DAA-32B6-0618-BCF043C57DF5}"/>
              </a:ext>
            </a:extLst>
          </p:cNvPr>
          <p:cNvPicPr>
            <a:picLocks noChangeAspect="1"/>
          </p:cNvPicPr>
          <p:nvPr/>
        </p:nvPicPr>
        <p:blipFill>
          <a:blip r:embed="rId4"/>
          <a:stretch>
            <a:fillRect/>
          </a:stretch>
        </p:blipFill>
        <p:spPr>
          <a:xfrm>
            <a:off x="4550494" y="2744790"/>
            <a:ext cx="4397060" cy="2272165"/>
          </a:xfrm>
          <a:prstGeom prst="rect">
            <a:avLst/>
          </a:prstGeom>
        </p:spPr>
      </p:pic>
      <p:sp>
        <p:nvSpPr>
          <p:cNvPr id="2" name="Datumsplatzhalter 1">
            <a:extLst>
              <a:ext uri="{FF2B5EF4-FFF2-40B4-BE49-F238E27FC236}">
                <a16:creationId xmlns:a16="http://schemas.microsoft.com/office/drawing/2014/main" id="{3B6B786B-357F-4917-B321-1C5AF0639214}"/>
              </a:ext>
            </a:extLst>
          </p:cNvPr>
          <p:cNvSpPr>
            <a:spLocks noGrp="1"/>
          </p:cNvSpPr>
          <p:nvPr>
            <p:ph type="dt" sz="half" idx="17"/>
          </p:nvPr>
        </p:nvSpPr>
        <p:spPr/>
        <p:txBody>
          <a:bodyPr/>
          <a:lstStyle/>
          <a:p>
            <a:r>
              <a:rPr lang="en-DE"/>
              <a:t>SoSe2024</a:t>
            </a:r>
            <a:endParaRPr lang="de-DE"/>
          </a:p>
        </p:txBody>
      </p:sp>
      <p:sp>
        <p:nvSpPr>
          <p:cNvPr id="4" name="Foliennummernplatzhalter 3">
            <a:extLst>
              <a:ext uri="{FF2B5EF4-FFF2-40B4-BE49-F238E27FC236}">
                <a16:creationId xmlns:a16="http://schemas.microsoft.com/office/drawing/2014/main" id="{0B45BE24-B1DE-4772-A3F7-27A00FD483D2}"/>
              </a:ext>
            </a:extLst>
          </p:cNvPr>
          <p:cNvSpPr>
            <a:spLocks noGrp="1"/>
          </p:cNvSpPr>
          <p:nvPr>
            <p:ph type="sldNum" sz="quarter" idx="19"/>
          </p:nvPr>
        </p:nvSpPr>
        <p:spPr/>
        <p:txBody>
          <a:bodyPr/>
          <a:lstStyle/>
          <a:p>
            <a:fld id="{3E01A2B2-10AD-754B-9B4C-E5B6FED423D0}" type="slidenum">
              <a:rPr lang="de-DE" smtClean="0"/>
              <a:pPr/>
              <a:t>118</a:t>
            </a:fld>
            <a:endParaRPr lang="de-DE"/>
          </a:p>
        </p:txBody>
      </p:sp>
    </p:spTree>
    <p:extLst>
      <p:ext uri="{BB962C8B-B14F-4D97-AF65-F5344CB8AC3E}">
        <p14:creationId xmlns:p14="http://schemas.microsoft.com/office/powerpoint/2010/main" val="14246971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896E9-1BC0-D36C-0CAD-E3FAFD6F937D}"/>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 – Prompt Engineering </a:t>
            </a:r>
            <a:br>
              <a:rPr kumimoji="1" lang="en" altLang="zh-CN" sz="2400" dirty="0">
                <a:latin typeface="TheSans UHH" panose="020B0604020202020204" charset="0"/>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DC8A0E19-F332-4617-A4AA-5F3460540CF0}"/>
              </a:ext>
            </a:extLst>
          </p:cNvPr>
          <p:cNvSpPr>
            <a:spLocks noGrp="1"/>
          </p:cNvSpPr>
          <p:nvPr>
            <p:ph type="body" sz="quarter" idx="16"/>
          </p:nvPr>
        </p:nvSpPr>
        <p:spPr/>
        <p:txBody>
          <a:bodyPr/>
          <a:lstStyle/>
          <a:p>
            <a:pPr marL="0" indent="0">
              <a:spcBef>
                <a:spcPts val="600"/>
              </a:spcBef>
              <a:buNone/>
            </a:pPr>
            <a:r>
              <a:rPr lang="en-US" sz="1600" dirty="0"/>
              <a:t>Class names as baseline prompts</a:t>
            </a:r>
          </a:p>
          <a:p>
            <a:pPr marL="0" indent="0">
              <a:spcBef>
                <a:spcPts val="600"/>
              </a:spcBef>
              <a:buNone/>
            </a:pPr>
            <a:r>
              <a:rPr lang="en-US" sz="1600" b="1" dirty="0">
                <a:solidFill>
                  <a:schemeClr val="accent1"/>
                </a:solidFill>
              </a:rPr>
              <a:t>Problematic:</a:t>
            </a:r>
          </a:p>
          <a:p>
            <a:pPr>
              <a:spcBef>
                <a:spcPts val="600"/>
              </a:spcBef>
            </a:pPr>
            <a:r>
              <a:rPr lang="en-US" sz="1600" dirty="0"/>
              <a:t>A single word is often ambiguous, i.e., the dog ‘boxer’ and the athlete ‘boxer’ </a:t>
            </a:r>
          </a:p>
          <a:p>
            <a:pPr>
              <a:spcBef>
                <a:spcPts val="600"/>
              </a:spcBef>
            </a:pPr>
            <a:r>
              <a:rPr lang="en-US" sz="1600" dirty="0"/>
              <a:t>It is rare on the web that a image is paired with a single word</a:t>
            </a:r>
          </a:p>
          <a:p>
            <a:pPr>
              <a:spcBef>
                <a:spcPts val="600"/>
              </a:spcBef>
            </a:pPr>
            <a:endParaRPr lang="en-US" sz="1600" dirty="0"/>
          </a:p>
          <a:p>
            <a:pPr marL="0" indent="0">
              <a:spcBef>
                <a:spcPts val="0"/>
              </a:spcBef>
              <a:buNone/>
            </a:pPr>
            <a:r>
              <a:rPr kumimoji="1" lang="en-US" altLang="zh-CN" sz="1600" b="1" dirty="0">
                <a:latin typeface="TheSans UHH" panose="020B0604020202020204" charset="0"/>
              </a:rPr>
              <a:t>Prompt ensemble examples 2 </a:t>
            </a:r>
            <a:r>
              <a:rPr kumimoji="1" lang="en-US" altLang="zh-CN" sz="1600" dirty="0">
                <a:latin typeface="TheSans UHH" panose="020B0604020202020204" charset="0"/>
              </a:rPr>
              <a:t>(average the prompt features)</a:t>
            </a:r>
            <a:r>
              <a:rPr kumimoji="1" lang="en-US" altLang="zh-CN" sz="1600" b="1" dirty="0">
                <a:latin typeface="TheSans UHH" panose="020B0604020202020204" charset="0"/>
              </a:rPr>
              <a:t>:</a:t>
            </a:r>
          </a:p>
          <a:p>
            <a:pPr marL="0" indent="0">
              <a:spcBef>
                <a:spcPts val="0"/>
              </a:spcBef>
              <a:buNone/>
            </a:pPr>
            <a:r>
              <a:rPr kumimoji="1" lang="en-US" altLang="zh-CN" sz="1600" dirty="0">
                <a:solidFill>
                  <a:schemeClr val="accent5">
                    <a:lumMod val="50000"/>
                  </a:schemeClr>
                </a:solidFill>
                <a:latin typeface="TheSans UHH" panose="020B0604020202020204" charset="0"/>
              </a:rPr>
              <a:t>A photo of a {label}.</a:t>
            </a:r>
            <a:endParaRPr kumimoji="1" lang="en-US" altLang="zh-CN" sz="1600" dirty="0">
              <a:latin typeface="TheSans UHH" panose="020B0604020202020204" charset="0"/>
            </a:endParaRPr>
          </a:p>
          <a:p>
            <a:pPr marL="0" indent="0">
              <a:spcBef>
                <a:spcPts val="0"/>
              </a:spcBef>
              <a:buNone/>
            </a:pPr>
            <a:r>
              <a:rPr kumimoji="1" lang="en-US" altLang="zh-CN" sz="1600" dirty="0">
                <a:solidFill>
                  <a:schemeClr val="accent5">
                    <a:lumMod val="50000"/>
                  </a:schemeClr>
                </a:solidFill>
                <a:latin typeface="TheSans UHH" panose="020B0604020202020204" charset="0"/>
              </a:rPr>
              <a:t>A photo of a small {label}.</a:t>
            </a:r>
            <a:endParaRPr kumimoji="1" lang="en-US" altLang="zh-CN" sz="1600" b="1" dirty="0">
              <a:latin typeface="TheSans UHH" panose="020B0604020202020204" charset="0"/>
            </a:endParaRPr>
          </a:p>
          <a:p>
            <a:pPr marL="0" indent="0">
              <a:spcBef>
                <a:spcPts val="0"/>
              </a:spcBef>
              <a:buNone/>
            </a:pPr>
            <a:r>
              <a:rPr kumimoji="1" lang="en-US" altLang="zh-CN" sz="1600" dirty="0">
                <a:solidFill>
                  <a:schemeClr val="accent5">
                    <a:lumMod val="50000"/>
                  </a:schemeClr>
                </a:solidFill>
                <a:latin typeface="TheSans UHH" panose="020B0604020202020204" charset="0"/>
              </a:rPr>
              <a:t>A photo of a big {label}.</a:t>
            </a:r>
          </a:p>
          <a:p>
            <a:pPr marL="0" indent="0">
              <a:spcBef>
                <a:spcPts val="0"/>
              </a:spcBef>
              <a:buNone/>
            </a:pPr>
            <a:r>
              <a:rPr kumimoji="1" lang="en-US" altLang="zh-CN" sz="1600" dirty="0">
                <a:latin typeface="TheSans UHH" panose="020B0604020202020204" charset="0"/>
              </a:rPr>
              <a:t>(This could match the object no matter its size)</a:t>
            </a:r>
          </a:p>
          <a:p>
            <a:pPr>
              <a:spcBef>
                <a:spcPts val="600"/>
              </a:spcBef>
            </a:pPr>
            <a:endParaRPr lang="en-US" sz="1600" dirty="0"/>
          </a:p>
          <a:p>
            <a:pPr>
              <a:spcBef>
                <a:spcPts val="600"/>
              </a:spcBef>
            </a:pPr>
            <a:endParaRPr lang="en-US" sz="1600" dirty="0"/>
          </a:p>
        </p:txBody>
      </p:sp>
      <p:sp>
        <p:nvSpPr>
          <p:cNvPr id="6" name="Slide Number Placeholder 5">
            <a:extLst>
              <a:ext uri="{FF2B5EF4-FFF2-40B4-BE49-F238E27FC236}">
                <a16:creationId xmlns:a16="http://schemas.microsoft.com/office/drawing/2014/main" id="{A37D4768-E645-1644-C736-07F08DD41D7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119</a:t>
            </a:fld>
            <a:endParaRPr lang="de-DE" dirty="0">
              <a:latin typeface="TheSans UHH" panose="020B0604020202020204" charset="0"/>
            </a:endParaRPr>
          </a:p>
        </p:txBody>
      </p:sp>
      <p:sp>
        <p:nvSpPr>
          <p:cNvPr id="4" name="Datumsplatzhalter 3">
            <a:extLst>
              <a:ext uri="{FF2B5EF4-FFF2-40B4-BE49-F238E27FC236}">
                <a16:creationId xmlns:a16="http://schemas.microsoft.com/office/drawing/2014/main" id="{6AFFE267-E30C-4F95-A21A-CD1CFB36F078}"/>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A4825BF5-2BAA-4FBF-94F5-C68D3F4CD22B}"/>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803470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7D7B24D0-0C84-4C99-9CA3-BF064546230A}"/>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4280F102-07BF-45DD-9E9E-D37735FE8EA0}"/>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0E7BCBE0-4817-4E5F-A6AE-3AA468AB7AEC}"/>
              </a:ext>
            </a:extLst>
          </p:cNvPr>
          <p:cNvSpPr>
            <a:spLocks noGrp="1"/>
          </p:cNvSpPr>
          <p:nvPr>
            <p:ph type="sldNum" sz="quarter" idx="19"/>
          </p:nvPr>
        </p:nvSpPr>
        <p:spPr/>
        <p:txBody>
          <a:bodyPr/>
          <a:lstStyle/>
          <a:p>
            <a:fld id="{3E01A2B2-10AD-754B-9B4C-E5B6FED423D0}" type="slidenum">
              <a:rPr lang="de-DE" smtClean="0"/>
              <a:pPr/>
              <a:t>12</a:t>
            </a:fld>
            <a:endParaRPr lang="de-DE"/>
          </a:p>
        </p:txBody>
      </p:sp>
      <p:pic>
        <p:nvPicPr>
          <p:cNvPr id="7" name="Grafik 6">
            <a:extLst>
              <a:ext uri="{FF2B5EF4-FFF2-40B4-BE49-F238E27FC236}">
                <a16:creationId xmlns:a16="http://schemas.microsoft.com/office/drawing/2014/main" id="{3BCD04D9-BD42-4D9A-9E15-801D5C8E4F33}"/>
              </a:ext>
            </a:extLst>
          </p:cNvPr>
          <p:cNvPicPr>
            <a:picLocks noChangeAspect="1"/>
          </p:cNvPicPr>
          <p:nvPr/>
        </p:nvPicPr>
        <p:blipFill rotWithShape="1">
          <a:blip r:embed="rId2"/>
          <a:srcRect t="8001" b="9413"/>
          <a:stretch/>
        </p:blipFill>
        <p:spPr>
          <a:xfrm>
            <a:off x="737399" y="1096620"/>
            <a:ext cx="7669202" cy="3562693"/>
          </a:xfrm>
          <a:prstGeom prst="rect">
            <a:avLst/>
          </a:prstGeom>
        </p:spPr>
      </p:pic>
    </p:spTree>
    <p:extLst>
      <p:ext uri="{BB962C8B-B14F-4D97-AF65-F5344CB8AC3E}">
        <p14:creationId xmlns:p14="http://schemas.microsoft.com/office/powerpoint/2010/main" val="3468613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08EFD-5234-4D02-E8AA-3FB9AB4F6661}"/>
              </a:ext>
            </a:extLst>
          </p:cNvPr>
          <p:cNvSpPr>
            <a:spLocks noGrp="1"/>
          </p:cNvSpPr>
          <p:nvPr>
            <p:ph type="title"/>
          </p:nvPr>
        </p:nvSpPr>
        <p:spPr/>
        <p:txBody>
          <a:bodyPr/>
          <a:lstStyle/>
          <a:p>
            <a:r>
              <a:rPr kumimoji="1" lang="en" altLang="zh-CN" sz="2400" b="1" dirty="0">
                <a:latin typeface="TheSans UHH" panose="020B0604020202020204" charset="0"/>
              </a:rPr>
              <a:t>Method:</a:t>
            </a:r>
            <a:r>
              <a:rPr kumimoji="1" lang="zh-CN" altLang="en-US" sz="2400" b="1" dirty="0">
                <a:latin typeface="TheSans UHH" panose="020B0604020202020204" charset="0"/>
              </a:rPr>
              <a:t> </a:t>
            </a:r>
            <a:r>
              <a:rPr kumimoji="1" lang="en-US" altLang="zh-CN" sz="2400" dirty="0">
                <a:latin typeface="TheSans UHH" panose="020B0604020202020204" charset="0"/>
              </a:rPr>
              <a:t>Zero-Shot</a:t>
            </a:r>
            <a:r>
              <a:rPr kumimoji="1" lang="zh-CN" altLang="en-US" sz="2400" dirty="0">
                <a:latin typeface="TheSans UHH" panose="020B0604020202020204" charset="0"/>
              </a:rPr>
              <a:t> </a:t>
            </a:r>
            <a:r>
              <a:rPr kumimoji="1" lang="en-US" altLang="zh-CN" sz="2400" dirty="0">
                <a:latin typeface="TheSans UHH" panose="020B0604020202020204" charset="0"/>
              </a:rPr>
              <a:t>Testing – </a:t>
            </a:r>
            <a:br>
              <a:rPr kumimoji="1" lang="en-US" altLang="zh-CN" sz="2400" dirty="0">
                <a:latin typeface="TheSans UHH" panose="020B0604020202020204" charset="0"/>
              </a:rPr>
            </a:br>
            <a:r>
              <a:rPr kumimoji="1" lang="en-US" altLang="zh-CN" sz="2400" dirty="0">
                <a:latin typeface="TheSans UHH" panose="020B0604020202020204" charset="0"/>
              </a:rPr>
              <a:t>Prompt Engineering </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934DBB41-A787-4DE5-6D40-E7489004F0D9}"/>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FADEE8D9-32A8-F489-0DB8-A3999A96B5E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1700D744-528E-DD65-2E3F-0275729D99C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120</a:t>
            </a:fld>
            <a:endParaRPr lang="de-DE" dirty="0">
              <a:latin typeface="TheSans UHH" panose="020B0604020202020204" charset="0"/>
            </a:endParaRPr>
          </a:p>
        </p:txBody>
      </p:sp>
      <p:pic>
        <p:nvPicPr>
          <p:cNvPr id="7" name="图片 4">
            <a:extLst>
              <a:ext uri="{FF2B5EF4-FFF2-40B4-BE49-F238E27FC236}">
                <a16:creationId xmlns:a16="http://schemas.microsoft.com/office/drawing/2014/main" id="{79FAEF5B-E595-86A8-8A5D-FEE8B5B29AA4}"/>
              </a:ext>
            </a:extLst>
          </p:cNvPr>
          <p:cNvPicPr>
            <a:picLocks noChangeAspect="1"/>
          </p:cNvPicPr>
          <p:nvPr/>
        </p:nvPicPr>
        <p:blipFill>
          <a:blip r:embed="rId2"/>
          <a:stretch>
            <a:fillRect/>
          </a:stretch>
        </p:blipFill>
        <p:spPr>
          <a:xfrm>
            <a:off x="4499992" y="102393"/>
            <a:ext cx="4425503" cy="4692100"/>
          </a:xfrm>
          <a:prstGeom prst="rect">
            <a:avLst/>
          </a:prstGeom>
        </p:spPr>
      </p:pic>
    </p:spTree>
    <p:extLst>
      <p:ext uri="{BB962C8B-B14F-4D97-AF65-F5344CB8AC3E}">
        <p14:creationId xmlns:p14="http://schemas.microsoft.com/office/powerpoint/2010/main" val="53150098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61CD4-4376-3DBA-E3C1-E0E597FCDBE5}"/>
              </a:ext>
            </a:extLst>
          </p:cNvPr>
          <p:cNvSpPr>
            <a:spLocks noGrp="1"/>
          </p:cNvSpPr>
          <p:nvPr>
            <p:ph type="title"/>
          </p:nvPr>
        </p:nvSpPr>
        <p:spPr/>
        <p:txBody>
          <a:bodyPr/>
          <a:lstStyle/>
          <a:p>
            <a:r>
              <a:rPr lang="en-DE" dirty="0">
                <a:latin typeface="TheSans UHH" panose="020B0604020202020204" charset="0"/>
              </a:rPr>
              <a:t>Compare with decidated image classifier?</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FB807E44-BD86-4555-B3A9-8FE5F49E3DF1}"/>
              </a:ext>
            </a:extLst>
          </p:cNvPr>
          <p:cNvSpPr>
            <a:spLocks noGrp="1"/>
          </p:cNvSpPr>
          <p:nvPr>
            <p:ph type="body" sz="quarter" idx="16"/>
          </p:nvPr>
        </p:nvSpPr>
        <p:spPr>
          <a:xfrm>
            <a:off x="214311" y="3723878"/>
            <a:ext cx="8534151" cy="935435"/>
          </a:xfrm>
        </p:spPr>
        <p:txBody>
          <a:bodyPr/>
          <a:lstStyle/>
          <a:p>
            <a:pPr>
              <a:spcBef>
                <a:spcPts val="0"/>
              </a:spcBef>
              <a:buFont typeface="Wingdings" panose="05000000000000000000" pitchFamily="2" charset="2"/>
              <a:buChar char="§"/>
            </a:pPr>
            <a:r>
              <a:rPr lang="en-GB" dirty="0">
                <a:solidFill>
                  <a:srgbClr val="292929"/>
                </a:solidFill>
                <a:latin typeface="TheSans UHH" panose="020B0604020202020204" charset="0"/>
              </a:rPr>
              <a:t>For training, class labels must be known beforehand</a:t>
            </a:r>
          </a:p>
          <a:p>
            <a:pPr>
              <a:spcBef>
                <a:spcPts val="0"/>
              </a:spcBef>
              <a:buFont typeface="Wingdings" panose="05000000000000000000" pitchFamily="2" charset="2"/>
              <a:buChar char="§"/>
            </a:pPr>
            <a:r>
              <a:rPr lang="en-GB" dirty="0">
                <a:solidFill>
                  <a:srgbClr val="292929"/>
                </a:solidFill>
                <a:latin typeface="TheSans UHH" panose="020B0604020202020204" charset="0"/>
              </a:rPr>
              <a:t>Using an image extractor paired with a classifier is also known as </a:t>
            </a:r>
            <a:r>
              <a:rPr lang="en-GB" b="1" dirty="0">
                <a:solidFill>
                  <a:srgbClr val="292929"/>
                </a:solidFill>
                <a:latin typeface="TheSans UHH" panose="020B0604020202020204" charset="0"/>
              </a:rPr>
              <a:t>linear probe evaluation</a:t>
            </a:r>
            <a:endParaRPr lang="en-DE" dirty="0">
              <a:latin typeface="TheSans UHH" panose="020B0604020202020204" charset="0"/>
            </a:endParaRPr>
          </a:p>
          <a:p>
            <a:pPr>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F4A357DB-8B13-1D95-325C-09235910378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DB6BF03-9354-D2BA-A156-5D555EA3BC6D}"/>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699CF768-8434-3891-0A3B-0848DACB0E9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121</a:t>
            </a:fld>
            <a:endParaRPr lang="de-DE" dirty="0">
              <a:latin typeface="TheSans UHH" panose="020B0604020202020204" charset="0"/>
            </a:endParaRPr>
          </a:p>
        </p:txBody>
      </p:sp>
      <p:pic>
        <p:nvPicPr>
          <p:cNvPr id="7" name="Content Placeholder 4">
            <a:extLst>
              <a:ext uri="{FF2B5EF4-FFF2-40B4-BE49-F238E27FC236}">
                <a16:creationId xmlns:a16="http://schemas.microsoft.com/office/drawing/2014/main" id="{0F89EE69-7642-0E57-E829-78AB4097D7AF}"/>
              </a:ext>
            </a:extLst>
          </p:cNvPr>
          <p:cNvPicPr>
            <a:picLocks noChangeAspect="1"/>
          </p:cNvPicPr>
          <p:nvPr/>
        </p:nvPicPr>
        <p:blipFill rotWithShape="1">
          <a:blip r:embed="rId3"/>
          <a:srcRect l="1198" t="11575" r="2979" b="20550"/>
          <a:stretch/>
        </p:blipFill>
        <p:spPr>
          <a:xfrm>
            <a:off x="1907704" y="1760971"/>
            <a:ext cx="4536504" cy="1476400"/>
          </a:xfrm>
          <a:prstGeom prst="rect">
            <a:avLst/>
          </a:prstGeom>
        </p:spPr>
      </p:pic>
      <p:sp>
        <p:nvSpPr>
          <p:cNvPr id="8" name="矩形 2">
            <a:extLst>
              <a:ext uri="{FF2B5EF4-FFF2-40B4-BE49-F238E27FC236}">
                <a16:creationId xmlns:a16="http://schemas.microsoft.com/office/drawing/2014/main" id="{FC35C569-DCBA-C574-286F-E9B88A821137}"/>
              </a:ext>
            </a:extLst>
          </p:cNvPr>
          <p:cNvSpPr/>
          <p:nvPr/>
        </p:nvSpPr>
        <p:spPr>
          <a:xfrm>
            <a:off x="2843808" y="3210530"/>
            <a:ext cx="3029997" cy="369332"/>
          </a:xfrm>
          <a:prstGeom prst="rect">
            <a:avLst/>
          </a:prstGeom>
        </p:spPr>
        <p:txBody>
          <a:bodyPr wrap="none">
            <a:spAutoFit/>
          </a:bodyPr>
          <a:lstStyle/>
          <a:p>
            <a:r>
              <a:rPr kumimoji="1" lang="en-US" altLang="zh-CN" b="1" dirty="0">
                <a:latin typeface="TheSans UHH" panose="020B0604020202020204" charset="0"/>
              </a:rPr>
              <a:t>Few-shot or fully-supervised</a:t>
            </a:r>
            <a:endParaRPr lang="zh-CN" altLang="en-US" dirty="0">
              <a:latin typeface="TheSans UHH" panose="020B0604020202020204" charset="0"/>
            </a:endParaRPr>
          </a:p>
        </p:txBody>
      </p:sp>
      <p:sp>
        <p:nvSpPr>
          <p:cNvPr id="10" name="Rechteck 9">
            <a:extLst>
              <a:ext uri="{FF2B5EF4-FFF2-40B4-BE49-F238E27FC236}">
                <a16:creationId xmlns:a16="http://schemas.microsoft.com/office/drawing/2014/main" id="{D5D01192-3BA8-4F38-AE11-0C66F7E75936}"/>
              </a:ext>
            </a:extLst>
          </p:cNvPr>
          <p:cNvSpPr/>
          <p:nvPr/>
        </p:nvSpPr>
        <p:spPr>
          <a:xfrm>
            <a:off x="1715196" y="1689621"/>
            <a:ext cx="4921520" cy="1890241"/>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25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AA4D1-890E-E3C3-4B96-D99ECD3639EE}"/>
              </a:ext>
            </a:extLst>
          </p:cNvPr>
          <p:cNvSpPr>
            <a:spLocks noGrp="1"/>
          </p:cNvSpPr>
          <p:nvPr>
            <p:ph type="title"/>
          </p:nvPr>
        </p:nvSpPr>
        <p:spPr/>
        <p:txBody>
          <a:bodyPr/>
          <a:lstStyle/>
          <a:p>
            <a:r>
              <a:rPr lang="en-DE" dirty="0">
                <a:latin typeface="TheSans UHH" panose="020B0604020202020204" charset="0"/>
              </a:rPr>
              <a:t>Linear Probe CLIP</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906FC8C8-2CEB-2030-F9DB-E33F01279B84}"/>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4B11E1E8-F898-6967-31D6-F94C1A2CA80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122</a:t>
            </a:fld>
            <a:endParaRPr lang="de-DE" dirty="0">
              <a:latin typeface="TheSans UHH" panose="020B0604020202020204" charset="0"/>
            </a:endParaRPr>
          </a:p>
        </p:txBody>
      </p:sp>
      <p:pic>
        <p:nvPicPr>
          <p:cNvPr id="7" name="图片 4">
            <a:extLst>
              <a:ext uri="{FF2B5EF4-FFF2-40B4-BE49-F238E27FC236}">
                <a16:creationId xmlns:a16="http://schemas.microsoft.com/office/drawing/2014/main" id="{3F498799-9F77-6178-6785-7C44A9066FB8}"/>
              </a:ext>
            </a:extLst>
          </p:cNvPr>
          <p:cNvPicPr>
            <a:picLocks noChangeAspect="1"/>
          </p:cNvPicPr>
          <p:nvPr/>
        </p:nvPicPr>
        <p:blipFill>
          <a:blip r:embed="rId3"/>
          <a:stretch>
            <a:fillRect/>
          </a:stretch>
        </p:blipFill>
        <p:spPr>
          <a:xfrm>
            <a:off x="1759367" y="2265065"/>
            <a:ext cx="3964761" cy="2610941"/>
          </a:xfrm>
          <a:prstGeom prst="rect">
            <a:avLst/>
          </a:prstGeom>
        </p:spPr>
      </p:pic>
      <p:pic>
        <p:nvPicPr>
          <p:cNvPr id="8" name="Picture 7">
            <a:extLst>
              <a:ext uri="{FF2B5EF4-FFF2-40B4-BE49-F238E27FC236}">
                <a16:creationId xmlns:a16="http://schemas.microsoft.com/office/drawing/2014/main" id="{0688B7CA-FB57-FBAD-C17A-EF39E5809927}"/>
              </a:ext>
            </a:extLst>
          </p:cNvPr>
          <p:cNvPicPr>
            <a:picLocks noChangeAspect="1"/>
          </p:cNvPicPr>
          <p:nvPr/>
        </p:nvPicPr>
        <p:blipFill>
          <a:blip r:embed="rId4"/>
          <a:stretch>
            <a:fillRect/>
          </a:stretch>
        </p:blipFill>
        <p:spPr>
          <a:xfrm>
            <a:off x="2223254" y="3690858"/>
            <a:ext cx="3036986" cy="1113140"/>
          </a:xfrm>
          <a:prstGeom prst="rect">
            <a:avLst/>
          </a:prstGeom>
        </p:spPr>
      </p:pic>
      <p:sp>
        <p:nvSpPr>
          <p:cNvPr id="9" name="Rectangle 8">
            <a:extLst>
              <a:ext uri="{FF2B5EF4-FFF2-40B4-BE49-F238E27FC236}">
                <a16:creationId xmlns:a16="http://schemas.microsoft.com/office/drawing/2014/main" id="{5E7DA46C-F335-0B66-7EFF-5E67363B09BF}"/>
              </a:ext>
            </a:extLst>
          </p:cNvPr>
          <p:cNvSpPr/>
          <p:nvPr/>
        </p:nvSpPr>
        <p:spPr>
          <a:xfrm>
            <a:off x="1481550" y="3413197"/>
            <a:ext cx="2023365" cy="2991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DE">
              <a:latin typeface="TheSans UHH" panose="020B0604020202020204" charset="0"/>
            </a:endParaRPr>
          </a:p>
        </p:txBody>
      </p:sp>
      <p:sp>
        <p:nvSpPr>
          <p:cNvPr id="10" name="Cloud Callout 11">
            <a:extLst>
              <a:ext uri="{FF2B5EF4-FFF2-40B4-BE49-F238E27FC236}">
                <a16:creationId xmlns:a16="http://schemas.microsoft.com/office/drawing/2014/main" id="{13D3982E-60AA-394A-4C76-1A4F1401623B}"/>
              </a:ext>
            </a:extLst>
          </p:cNvPr>
          <p:cNvSpPr/>
          <p:nvPr/>
        </p:nvSpPr>
        <p:spPr>
          <a:xfrm>
            <a:off x="4562398" y="2501876"/>
            <a:ext cx="2983410" cy="952172"/>
          </a:xfrm>
          <a:prstGeom prst="cloudCallout">
            <a:avLst>
              <a:gd name="adj1" fmla="val -89228"/>
              <a:gd name="adj2" fmla="val 88201"/>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dirty="0">
                <a:solidFill>
                  <a:sysClr val="windowText" lastClr="000000"/>
                </a:solidFill>
                <a:latin typeface="TheSans UHH" panose="020B0604020202020204" charset="0"/>
              </a:rPr>
              <a:t>NB: Pretrained in combination with text encoder</a:t>
            </a:r>
          </a:p>
        </p:txBody>
      </p:sp>
      <p:sp>
        <p:nvSpPr>
          <p:cNvPr id="11" name="矩形 2">
            <a:extLst>
              <a:ext uri="{FF2B5EF4-FFF2-40B4-BE49-F238E27FC236}">
                <a16:creationId xmlns:a16="http://schemas.microsoft.com/office/drawing/2014/main" id="{1DD4EC31-F27F-6453-1E9D-AA6D0F7B27E3}"/>
              </a:ext>
            </a:extLst>
          </p:cNvPr>
          <p:cNvSpPr/>
          <p:nvPr/>
        </p:nvSpPr>
        <p:spPr>
          <a:xfrm>
            <a:off x="3455718" y="4510333"/>
            <a:ext cx="2717411" cy="338554"/>
          </a:xfrm>
          <a:prstGeom prst="rect">
            <a:avLst/>
          </a:prstGeom>
        </p:spPr>
        <p:txBody>
          <a:bodyPr wrap="none">
            <a:spAutoFit/>
          </a:bodyPr>
          <a:lstStyle/>
          <a:p>
            <a:r>
              <a:rPr kumimoji="1" lang="en-US" altLang="zh-CN" sz="1600" b="1" dirty="0">
                <a:latin typeface="TheSans UHH" panose="020B0604020202020204" charset="0"/>
              </a:rPr>
              <a:t>Few-shot or fully-supervised</a:t>
            </a:r>
            <a:endParaRPr lang="zh-CN" altLang="en-US" sz="1600" b="1" dirty="0">
              <a:latin typeface="TheSans UHH" panose="020B0604020202020204" charset="0"/>
            </a:endParaRPr>
          </a:p>
        </p:txBody>
      </p:sp>
      <p:sp>
        <p:nvSpPr>
          <p:cNvPr id="12" name="Cloud Callout 14">
            <a:extLst>
              <a:ext uri="{FF2B5EF4-FFF2-40B4-BE49-F238E27FC236}">
                <a16:creationId xmlns:a16="http://schemas.microsoft.com/office/drawing/2014/main" id="{A089C6B2-3651-EDF7-24EA-1C0C6A384423}"/>
              </a:ext>
            </a:extLst>
          </p:cNvPr>
          <p:cNvSpPr/>
          <p:nvPr/>
        </p:nvSpPr>
        <p:spPr>
          <a:xfrm>
            <a:off x="3622799" y="1059583"/>
            <a:ext cx="5426918" cy="1447176"/>
          </a:xfrm>
          <a:prstGeom prst="cloudCallout">
            <a:avLst>
              <a:gd name="adj1" fmla="val -39921"/>
              <a:gd name="adj2" fmla="val 53804"/>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400" b="0" i="0" u="none" strike="noStrike" dirty="0">
                <a:solidFill>
                  <a:srgbClr val="292929"/>
                </a:solidFill>
                <a:effectLst/>
                <a:latin typeface="TheSans UHH" panose="020B0604020202020204" charset="0"/>
              </a:rPr>
              <a:t>Use only the</a:t>
            </a:r>
            <a:r>
              <a:rPr lang="en-GB" sz="1400" b="1" i="0" u="none" strike="noStrike" dirty="0">
                <a:solidFill>
                  <a:srgbClr val="292929"/>
                </a:solidFill>
                <a:effectLst/>
                <a:latin typeface="TheSans UHH" panose="020B0604020202020204" charset="0"/>
              </a:rPr>
              <a:t> CLIP’s</a:t>
            </a:r>
            <a:r>
              <a:rPr lang="en-GB" sz="1400" b="0" i="0" u="none" strike="noStrike" dirty="0">
                <a:solidFill>
                  <a:srgbClr val="292929"/>
                </a:solidFill>
                <a:effectLst/>
                <a:latin typeface="TheSans UHH" panose="020B0604020202020204" charset="0"/>
              </a:rPr>
              <a:t> </a:t>
            </a:r>
            <a:r>
              <a:rPr lang="en-GB" sz="1400" b="0" i="1" u="none" strike="noStrike" dirty="0">
                <a:solidFill>
                  <a:srgbClr val="292929"/>
                </a:solidFill>
                <a:effectLst/>
                <a:latin typeface="TheSans UHH" panose="020B0604020202020204" charset="0"/>
              </a:rPr>
              <a:t>Image Encoder</a:t>
            </a:r>
            <a:r>
              <a:rPr lang="en-GB" sz="1400" b="0" i="0" u="none" strike="noStrike" dirty="0">
                <a:solidFill>
                  <a:srgbClr val="292929"/>
                </a:solidFill>
                <a:effectLst/>
                <a:latin typeface="TheSans UHH" panose="020B0604020202020204" charset="0"/>
              </a:rPr>
              <a:t> to get the image features and fed them into a linear classifier. Even with this setup, </a:t>
            </a:r>
            <a:r>
              <a:rPr lang="en-GB" sz="1400" b="1" i="0" u="none" strike="noStrike" dirty="0">
                <a:solidFill>
                  <a:srgbClr val="292929"/>
                </a:solidFill>
                <a:effectLst/>
                <a:latin typeface="TheSans UHH" panose="020B0604020202020204" charset="0"/>
              </a:rPr>
              <a:t>CLIP’s</a:t>
            </a:r>
            <a:r>
              <a:rPr lang="en-GB" sz="1400" b="0" i="0" u="none" strike="noStrike" dirty="0">
                <a:solidFill>
                  <a:srgbClr val="292929"/>
                </a:solidFill>
                <a:effectLst/>
                <a:latin typeface="TheSans UHH" panose="020B0604020202020204" charset="0"/>
              </a:rPr>
              <a:t> few-shot-learning capabilities are outstanding.</a:t>
            </a:r>
            <a:endParaRPr lang="en-DE" sz="1400" dirty="0">
              <a:latin typeface="TheSans UHH" panose="020B0604020202020204" charset="0"/>
            </a:endParaRPr>
          </a:p>
        </p:txBody>
      </p:sp>
      <p:sp>
        <p:nvSpPr>
          <p:cNvPr id="3" name="Fußzeilenplatzhalter 2">
            <a:extLst>
              <a:ext uri="{FF2B5EF4-FFF2-40B4-BE49-F238E27FC236}">
                <a16:creationId xmlns:a16="http://schemas.microsoft.com/office/drawing/2014/main" id="{2BCF680A-916F-471B-B4B4-53566F34364E}"/>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88464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9"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123</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3"/>
          <a:stretch>
            <a:fillRect/>
          </a:stretch>
        </p:blipFill>
        <p:spPr>
          <a:xfrm>
            <a:off x="2531049" y="6681"/>
            <a:ext cx="4729141" cy="5146977"/>
          </a:xfrm>
          <a:prstGeom prst="rect">
            <a:avLst/>
          </a:prstGeom>
        </p:spPr>
      </p:pic>
    </p:spTree>
    <p:extLst>
      <p:ext uri="{BB962C8B-B14F-4D97-AF65-F5344CB8AC3E}">
        <p14:creationId xmlns:p14="http://schemas.microsoft.com/office/powerpoint/2010/main" val="237012780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124</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3"/>
          <a:stretch>
            <a:fillRect/>
          </a:stretch>
        </p:blipFill>
        <p:spPr>
          <a:xfrm>
            <a:off x="2531049" y="6681"/>
            <a:ext cx="4729141" cy="5146977"/>
          </a:xfrm>
          <a:prstGeom prst="rect">
            <a:avLst/>
          </a:prstGeom>
        </p:spPr>
      </p:pic>
      <p:sp>
        <p:nvSpPr>
          <p:cNvPr id="8" name="圆角矩形 6">
            <a:extLst>
              <a:ext uri="{FF2B5EF4-FFF2-40B4-BE49-F238E27FC236}">
                <a16:creationId xmlns:a16="http://schemas.microsoft.com/office/drawing/2014/main" id="{AADAD336-619A-424A-A94B-D85DCCFAE9A5}"/>
              </a:ext>
            </a:extLst>
          </p:cNvPr>
          <p:cNvSpPr/>
          <p:nvPr/>
        </p:nvSpPr>
        <p:spPr>
          <a:xfrm>
            <a:off x="3275856" y="-20538"/>
            <a:ext cx="3816424" cy="2669178"/>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dirty="0">
                <a:latin typeface="TheSans UHH" panose="020B0604020202020204" charset="0"/>
              </a:rPr>
              <a:t>Zero-shot CLIP outperforms </a:t>
            </a:r>
            <a:r>
              <a:rPr kumimoji="1" lang="en-US" altLang="zh-CN" u="sng" dirty="0">
                <a:latin typeface="TheSans UHH" panose="020B0604020202020204" charset="0"/>
              </a:rPr>
              <a:t>fully-supervised</a:t>
            </a:r>
            <a:r>
              <a:rPr kumimoji="1" lang="en-US" altLang="zh-CN" dirty="0">
                <a:latin typeface="TheSans UHH" panose="020B0604020202020204" charset="0"/>
              </a:rPr>
              <a:t> </a:t>
            </a:r>
            <a:r>
              <a:rPr lang="en-US" altLang="zh-CN" dirty="0" err="1">
                <a:latin typeface="TheSans UHH" panose="020B0604020202020204" charset="0"/>
              </a:rPr>
              <a:t>ResNet</a:t>
            </a:r>
            <a:r>
              <a:rPr lang="en-US" altLang="zh-CN" dirty="0">
                <a:latin typeface="TheSans UHH" panose="020B0604020202020204" charset="0"/>
              </a:rPr>
              <a:t> linear probe on 16 datasets </a:t>
            </a:r>
            <a:endParaRPr lang="zh-CN" altLang="en-US" dirty="0">
              <a:latin typeface="TheSans UHH" panose="020B0604020202020204" charset="0"/>
            </a:endParaRPr>
          </a:p>
          <a:p>
            <a:endParaRPr lang="en-US" dirty="0"/>
          </a:p>
        </p:txBody>
      </p:sp>
    </p:spTree>
    <p:extLst>
      <p:ext uri="{BB962C8B-B14F-4D97-AF65-F5344CB8AC3E}">
        <p14:creationId xmlns:p14="http://schemas.microsoft.com/office/powerpoint/2010/main" val="47381162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125</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3"/>
          <a:stretch>
            <a:fillRect/>
          </a:stretch>
        </p:blipFill>
        <p:spPr>
          <a:xfrm>
            <a:off x="2531049" y="6681"/>
            <a:ext cx="4729141" cy="5146977"/>
          </a:xfrm>
          <a:prstGeom prst="rect">
            <a:avLst/>
          </a:prstGeom>
        </p:spPr>
      </p:pic>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b="1" dirty="0">
                <a:latin typeface="TheSans UHH" panose="020B0604020202020204" charset="0"/>
              </a:rPr>
              <a:t>Limited examples per class</a:t>
            </a:r>
            <a:endParaRPr lang="zh-CN" altLang="en-US" b="1" dirty="0">
              <a:latin typeface="TheSans UHH" panose="020B0604020202020204" charset="0"/>
            </a:endParaRPr>
          </a:p>
        </p:txBody>
      </p:sp>
      <p:sp>
        <p:nvSpPr>
          <p:cNvPr id="9" name="圆角矩形 6">
            <a:extLst>
              <a:ext uri="{FF2B5EF4-FFF2-40B4-BE49-F238E27FC236}">
                <a16:creationId xmlns:a16="http://schemas.microsoft.com/office/drawing/2014/main" id="{E6A50256-D170-47A4-81C9-92537B95FFD6}"/>
              </a:ext>
            </a:extLst>
          </p:cNvPr>
          <p:cNvSpPr/>
          <p:nvPr/>
        </p:nvSpPr>
        <p:spPr>
          <a:xfrm>
            <a:off x="3275856" y="78689"/>
            <a:ext cx="3744417" cy="188805"/>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Tree>
    <p:extLst>
      <p:ext uri="{BB962C8B-B14F-4D97-AF65-F5344CB8AC3E}">
        <p14:creationId xmlns:p14="http://schemas.microsoft.com/office/powerpoint/2010/main" val="314608167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126</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3"/>
          <a:stretch>
            <a:fillRect/>
          </a:stretch>
        </p:blipFill>
        <p:spPr>
          <a:xfrm>
            <a:off x="2531049" y="6681"/>
            <a:ext cx="4729141" cy="5146977"/>
          </a:xfrm>
          <a:prstGeom prst="rect">
            <a:avLst/>
          </a:prstGeom>
        </p:spPr>
      </p:pic>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b="1" dirty="0">
                <a:latin typeface="TheSans UHH" panose="020B0604020202020204" charset="0"/>
              </a:rPr>
              <a:t>Fine-grained</a:t>
            </a:r>
            <a:endParaRPr lang="zh-CN" altLang="en-US" b="1" dirty="0">
              <a:latin typeface="TheSans UHH" panose="020B0604020202020204" charset="0"/>
            </a:endParaRPr>
          </a:p>
        </p:txBody>
      </p:sp>
      <p:sp>
        <p:nvSpPr>
          <p:cNvPr id="9" name="圆角矩形 6">
            <a:extLst>
              <a:ext uri="{FF2B5EF4-FFF2-40B4-BE49-F238E27FC236}">
                <a16:creationId xmlns:a16="http://schemas.microsoft.com/office/drawing/2014/main" id="{E6A50256-D170-47A4-81C9-92537B95FFD6}"/>
              </a:ext>
            </a:extLst>
          </p:cNvPr>
          <p:cNvSpPr/>
          <p:nvPr/>
        </p:nvSpPr>
        <p:spPr>
          <a:xfrm>
            <a:off x="3275856" y="212420"/>
            <a:ext cx="3744417" cy="503882"/>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Tree>
    <p:extLst>
      <p:ext uri="{BB962C8B-B14F-4D97-AF65-F5344CB8AC3E}">
        <p14:creationId xmlns:p14="http://schemas.microsoft.com/office/powerpoint/2010/main" val="319346691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a:xfrm>
            <a:off x="214768" y="1203598"/>
            <a:ext cx="8533695" cy="503882"/>
          </a:xfrm>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127</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3"/>
          <a:stretch>
            <a:fillRect/>
          </a:stretch>
        </p:blipFill>
        <p:spPr>
          <a:xfrm>
            <a:off x="2531049" y="6681"/>
            <a:ext cx="4729141" cy="5146977"/>
          </a:xfrm>
          <a:prstGeom prst="rect">
            <a:avLst/>
          </a:prstGeom>
        </p:spPr>
      </p:pic>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b="1" dirty="0">
                <a:latin typeface="TheSans UHH" panose="020B0604020202020204" charset="0"/>
              </a:rPr>
              <a:t>Action recognition</a:t>
            </a:r>
          </a:p>
          <a:p>
            <a:pPr marL="0" indent="0">
              <a:buNone/>
            </a:pPr>
            <a:r>
              <a:rPr lang="en-US" altLang="zh-CN" dirty="0"/>
              <a:t>(More verbs on web than in ImageNet)</a:t>
            </a:r>
            <a:endParaRPr lang="zh-CN" altLang="en-US" dirty="0"/>
          </a:p>
          <a:p>
            <a:pPr marL="0" indent="0">
              <a:buNone/>
            </a:pPr>
            <a:endParaRPr lang="en-US" altLang="zh-CN" b="1" dirty="0">
              <a:latin typeface="TheSans UHH" panose="020B0604020202020204" charset="0"/>
            </a:endParaRPr>
          </a:p>
        </p:txBody>
      </p:sp>
      <p:sp>
        <p:nvSpPr>
          <p:cNvPr id="9" name="圆角矩形 6">
            <a:extLst>
              <a:ext uri="{FF2B5EF4-FFF2-40B4-BE49-F238E27FC236}">
                <a16:creationId xmlns:a16="http://schemas.microsoft.com/office/drawing/2014/main" id="{E6A50256-D170-47A4-81C9-92537B95FFD6}"/>
              </a:ext>
            </a:extLst>
          </p:cNvPr>
          <p:cNvSpPr/>
          <p:nvPr/>
        </p:nvSpPr>
        <p:spPr>
          <a:xfrm>
            <a:off x="3347865" y="691655"/>
            <a:ext cx="3672408" cy="223911"/>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8" name="圆角矩形 6">
            <a:extLst>
              <a:ext uri="{FF2B5EF4-FFF2-40B4-BE49-F238E27FC236}">
                <a16:creationId xmlns:a16="http://schemas.microsoft.com/office/drawing/2014/main" id="{B1545CAC-5B4B-4A0B-AEEB-015A8AA19E07}"/>
              </a:ext>
            </a:extLst>
          </p:cNvPr>
          <p:cNvSpPr/>
          <p:nvPr/>
        </p:nvSpPr>
        <p:spPr>
          <a:xfrm>
            <a:off x="3347864" y="1170310"/>
            <a:ext cx="3672408" cy="223911"/>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Tree>
    <p:extLst>
      <p:ext uri="{BB962C8B-B14F-4D97-AF65-F5344CB8AC3E}">
        <p14:creationId xmlns:p14="http://schemas.microsoft.com/office/powerpoint/2010/main" val="557825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128</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2"/>
          <a:stretch>
            <a:fillRect/>
          </a:stretch>
        </p:blipFill>
        <p:spPr>
          <a:xfrm>
            <a:off x="2531049" y="6681"/>
            <a:ext cx="4729141" cy="5146977"/>
          </a:xfrm>
          <a:prstGeom prst="rect">
            <a:avLst/>
          </a:prstGeom>
        </p:spPr>
      </p:pic>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b="1" dirty="0"/>
              <a:t>General classification</a:t>
            </a:r>
            <a:endParaRPr lang="zh-CN" altLang="en-US" b="1" dirty="0"/>
          </a:p>
        </p:txBody>
      </p:sp>
      <p:sp>
        <p:nvSpPr>
          <p:cNvPr id="9" name="圆角矩形 6">
            <a:extLst>
              <a:ext uri="{FF2B5EF4-FFF2-40B4-BE49-F238E27FC236}">
                <a16:creationId xmlns:a16="http://schemas.microsoft.com/office/drawing/2014/main" id="{E6A50256-D170-47A4-81C9-92537B95FFD6}"/>
              </a:ext>
            </a:extLst>
          </p:cNvPr>
          <p:cNvSpPr/>
          <p:nvPr/>
        </p:nvSpPr>
        <p:spPr>
          <a:xfrm>
            <a:off x="3349455" y="1483337"/>
            <a:ext cx="3670818" cy="863922"/>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
        <p:nvSpPr>
          <p:cNvPr id="8" name="圆角矩形 6">
            <a:extLst>
              <a:ext uri="{FF2B5EF4-FFF2-40B4-BE49-F238E27FC236}">
                <a16:creationId xmlns:a16="http://schemas.microsoft.com/office/drawing/2014/main" id="{A4EE717B-C04A-465F-9BBD-A1389024B991}"/>
              </a:ext>
            </a:extLst>
          </p:cNvPr>
          <p:cNvSpPr/>
          <p:nvPr/>
        </p:nvSpPr>
        <p:spPr>
          <a:xfrm>
            <a:off x="3349454" y="2427734"/>
            <a:ext cx="3670818" cy="223911"/>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Tree>
    <p:extLst>
      <p:ext uri="{BB962C8B-B14F-4D97-AF65-F5344CB8AC3E}">
        <p14:creationId xmlns:p14="http://schemas.microsoft.com/office/powerpoint/2010/main" val="355993887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674E-842F-7CDC-DFD5-507263F92CF6}"/>
              </a:ext>
            </a:extLst>
          </p:cNvPr>
          <p:cNvSpPr>
            <a:spLocks noGrp="1"/>
          </p:cNvSpPr>
          <p:nvPr>
            <p:ph type="title"/>
          </p:nvPr>
        </p:nvSpPr>
        <p:spPr/>
        <p:txBody>
          <a:bodyPr/>
          <a:lstStyle/>
          <a:p>
            <a:r>
              <a:rPr kumimoji="1" lang="en-US" altLang="zh-CN" sz="2400" b="1" dirty="0">
                <a:latin typeface="TheSans UHH" panose="020B0604020202020204" charset="0"/>
              </a:rPr>
              <a:t>Experiments: </a:t>
            </a:r>
            <a:br>
              <a:rPr kumimoji="1" lang="en-US" altLang="zh-CN" sz="2400" b="1" dirty="0">
                <a:latin typeface="TheSans UHH" panose="020B0604020202020204" charset="0"/>
              </a:rPr>
            </a:br>
            <a:r>
              <a:rPr kumimoji="1" lang="en-US" altLang="zh-CN" sz="2400" b="1" dirty="0">
                <a:latin typeface="TheSans UHH" panose="020B0604020202020204" charset="0"/>
              </a:rPr>
              <a:t>Zero-shot</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982B8E7-4BA3-0F27-0B5D-02DB585DA37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E63F076-B745-EA64-D887-FBE66A0E603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129</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A228AADC-9673-0036-E526-6899E967E942}"/>
              </a:ext>
            </a:extLst>
          </p:cNvPr>
          <p:cNvPicPr>
            <a:picLocks noChangeAspect="1"/>
          </p:cNvPicPr>
          <p:nvPr/>
        </p:nvPicPr>
        <p:blipFill>
          <a:blip r:embed="rId2"/>
          <a:stretch>
            <a:fillRect/>
          </a:stretch>
        </p:blipFill>
        <p:spPr>
          <a:xfrm>
            <a:off x="2531049" y="6681"/>
            <a:ext cx="4729141" cy="5146977"/>
          </a:xfrm>
          <a:prstGeom prst="rect">
            <a:avLst/>
          </a:prstGeom>
        </p:spPr>
      </p:pic>
      <p:sp>
        <p:nvSpPr>
          <p:cNvPr id="3" name="Textplatzhalter 2">
            <a:extLst>
              <a:ext uri="{FF2B5EF4-FFF2-40B4-BE49-F238E27FC236}">
                <a16:creationId xmlns:a16="http://schemas.microsoft.com/office/drawing/2014/main" id="{B5376DDF-0EA2-428F-8347-8A5E4A7F479E}"/>
              </a:ext>
            </a:extLst>
          </p:cNvPr>
          <p:cNvSpPr>
            <a:spLocks noGrp="1"/>
          </p:cNvSpPr>
          <p:nvPr>
            <p:ph type="body" sz="quarter" idx="16"/>
          </p:nvPr>
        </p:nvSpPr>
        <p:spPr>
          <a:xfrm>
            <a:off x="214311" y="2211710"/>
            <a:ext cx="3061545" cy="2447603"/>
          </a:xfrm>
        </p:spPr>
        <p:txBody>
          <a:bodyPr/>
          <a:lstStyle/>
          <a:p>
            <a:pPr marL="0" indent="0">
              <a:buNone/>
            </a:pPr>
            <a:r>
              <a:rPr lang="en-US" altLang="zh-CN" b="1" dirty="0"/>
              <a:t>Specialized: </a:t>
            </a:r>
            <a:r>
              <a:rPr lang="en-US" altLang="zh-CN" dirty="0"/>
              <a:t>satellite, medical, self-driving, synthetic scenes</a:t>
            </a:r>
          </a:p>
          <a:p>
            <a:pPr marL="0" indent="0">
              <a:buNone/>
            </a:pPr>
            <a:r>
              <a:rPr lang="en-US" altLang="zh-CN" dirty="0"/>
              <a:t>(Rare on web)</a:t>
            </a:r>
          </a:p>
        </p:txBody>
      </p:sp>
      <p:sp>
        <p:nvSpPr>
          <p:cNvPr id="9" name="圆角矩形 6">
            <a:extLst>
              <a:ext uri="{FF2B5EF4-FFF2-40B4-BE49-F238E27FC236}">
                <a16:creationId xmlns:a16="http://schemas.microsoft.com/office/drawing/2014/main" id="{E6A50256-D170-47A4-81C9-92537B95FFD6}"/>
              </a:ext>
            </a:extLst>
          </p:cNvPr>
          <p:cNvSpPr/>
          <p:nvPr/>
        </p:nvSpPr>
        <p:spPr>
          <a:xfrm>
            <a:off x="2627784" y="3571569"/>
            <a:ext cx="3670818" cy="863922"/>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TheSans UHH" panose="020B0604020202020204" charset="0"/>
            </a:endParaRPr>
          </a:p>
        </p:txBody>
      </p:sp>
    </p:spTree>
    <p:extLst>
      <p:ext uri="{BB962C8B-B14F-4D97-AF65-F5344CB8AC3E}">
        <p14:creationId xmlns:p14="http://schemas.microsoft.com/office/powerpoint/2010/main" val="740709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8E3A-B105-9DB1-6F26-A9198BEA1B87}"/>
              </a:ext>
            </a:extLst>
          </p:cNvPr>
          <p:cNvSpPr>
            <a:spLocks noGrp="1"/>
          </p:cNvSpPr>
          <p:nvPr>
            <p:ph type="title"/>
          </p:nvPr>
        </p:nvSpPr>
        <p:spPr/>
        <p:txBody>
          <a:bodyPr/>
          <a:lstStyle/>
          <a:p>
            <a:r>
              <a:rPr lang="en-DE" dirty="0">
                <a:latin typeface="TheSans UHH" panose="020B0604020202020204" charset="0"/>
              </a:rPr>
              <a:t>Graceful degradation?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BD08951E-442E-66F9-2B93-FC848AC23EA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978133C-4A53-2B3D-F4EB-9F161022A9DD}"/>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FE56CFC2-B229-6815-2D8F-E0B696FB1F1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13</a:t>
            </a:fld>
            <a:endParaRPr lang="de-DE" dirty="0">
              <a:latin typeface="TheSans UHH" panose="020B0604020202020204" charset="0"/>
            </a:endParaRPr>
          </a:p>
        </p:txBody>
      </p:sp>
      <p:pic>
        <p:nvPicPr>
          <p:cNvPr id="9" name="Picture 2" descr="MuZero: Mastering Go, chess, shogi and Atari without rules | DeepMind">
            <a:extLst>
              <a:ext uri="{FF2B5EF4-FFF2-40B4-BE49-F238E27FC236}">
                <a16:creationId xmlns:a16="http://schemas.microsoft.com/office/drawing/2014/main" id="{BF3F8F4D-5CCE-E135-52DD-866B67FDE8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17"/>
          <a:stretch/>
        </p:blipFill>
        <p:spPr bwMode="auto">
          <a:xfrm>
            <a:off x="1676011" y="1707654"/>
            <a:ext cx="5667768" cy="3044104"/>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194326D7-9DB3-8B55-44AB-EE5F2E0DBD02}"/>
              </a:ext>
            </a:extLst>
          </p:cNvPr>
          <p:cNvSpPr txBox="1">
            <a:spLocks/>
          </p:cNvSpPr>
          <p:nvPr/>
        </p:nvSpPr>
        <p:spPr>
          <a:xfrm>
            <a:off x="2242853" y="2630723"/>
            <a:ext cx="2143125" cy="1499579"/>
          </a:xfrm>
          <a:prstGeom prst="rect">
            <a:avLst/>
          </a:prstGeom>
          <a:solidFill>
            <a:schemeClr val="bg1">
              <a:alpha val="63000"/>
            </a:schemeClr>
          </a:solidFill>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DE" sz="2025" dirty="0">
                <a:latin typeface="TheSans UHH" panose="020B0604020202020204" charset="0"/>
              </a:rPr>
              <a:t>Against the Brittleness:</a:t>
            </a:r>
            <a:br>
              <a:rPr lang="en-DE" sz="2025" dirty="0">
                <a:latin typeface="TheSans UHH" panose="020B0604020202020204" charset="0"/>
              </a:rPr>
            </a:br>
            <a:r>
              <a:rPr lang="en-DE" sz="2025" dirty="0">
                <a:latin typeface="TheSans UHH" panose="020B0604020202020204" charset="0"/>
              </a:rPr>
              <a:t>MuZero</a:t>
            </a:r>
            <a:br>
              <a:rPr lang="en-DE" sz="2025" dirty="0">
                <a:latin typeface="TheSans UHH" panose="020B0604020202020204" charset="0"/>
              </a:rPr>
            </a:br>
            <a:r>
              <a:rPr lang="en-DE" sz="2025" dirty="0">
                <a:latin typeface="TheSans UHH" panose="020B0604020202020204" charset="0"/>
              </a:rPr>
              <a:t>(DeepMind)</a:t>
            </a:r>
          </a:p>
        </p:txBody>
      </p:sp>
      <p:pic>
        <p:nvPicPr>
          <p:cNvPr id="11" name="Content Placeholder 5" descr="Graphical user interface&#10;&#10;Description automatically generated">
            <a:extLst>
              <a:ext uri="{FF2B5EF4-FFF2-40B4-BE49-F238E27FC236}">
                <a16:creationId xmlns:a16="http://schemas.microsoft.com/office/drawing/2014/main" id="{661EC8EB-9EC3-8545-D680-A2F325579834}"/>
              </a:ext>
            </a:extLst>
          </p:cNvPr>
          <p:cNvPicPr>
            <a:picLocks noChangeAspect="1"/>
          </p:cNvPicPr>
          <p:nvPr/>
        </p:nvPicPr>
        <p:blipFill>
          <a:blip r:embed="rId4"/>
          <a:stretch>
            <a:fillRect/>
          </a:stretch>
        </p:blipFill>
        <p:spPr>
          <a:xfrm>
            <a:off x="4563901" y="1634439"/>
            <a:ext cx="2888419" cy="3169559"/>
          </a:xfrm>
          <a:prstGeom prst="rect">
            <a:avLst/>
          </a:prstGeom>
        </p:spPr>
      </p:pic>
    </p:spTree>
    <p:extLst>
      <p:ext uri="{BB962C8B-B14F-4D97-AF65-F5344CB8AC3E}">
        <p14:creationId xmlns:p14="http://schemas.microsoft.com/office/powerpoint/2010/main" val="2740299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0DE4F-F5D0-C524-E069-F8A3139EA34C}"/>
              </a:ext>
            </a:extLst>
          </p:cNvPr>
          <p:cNvSpPr>
            <a:spLocks noGrp="1"/>
          </p:cNvSpPr>
          <p:nvPr>
            <p:ph type="title"/>
          </p:nvPr>
        </p:nvSpPr>
        <p:spPr/>
        <p:txBody>
          <a:bodyPr/>
          <a:lstStyle/>
          <a:p>
            <a:r>
              <a:rPr kumimoji="1" lang="en-US" altLang="zh-CN" sz="2400" b="1" dirty="0">
                <a:latin typeface="Helvetica" pitchFamily="2" charset="0"/>
              </a:rPr>
              <a:t>Experiments: Zero-shot</a:t>
            </a:r>
            <a:br>
              <a:rPr kumimoji="1" lang="en" altLang="zh-CN" sz="2400" dirty="0">
                <a:latin typeface="Helvetica" pitchFamily="2" charset="0"/>
              </a:rPr>
            </a:br>
            <a:endParaRPr lang="en-IN" dirty="0"/>
          </a:p>
        </p:txBody>
      </p:sp>
      <p:sp>
        <p:nvSpPr>
          <p:cNvPr id="3" name="Textplatzhalter 2">
            <a:extLst>
              <a:ext uri="{FF2B5EF4-FFF2-40B4-BE49-F238E27FC236}">
                <a16:creationId xmlns:a16="http://schemas.microsoft.com/office/drawing/2014/main" id="{ACFD54E1-4CDC-46C9-BDEA-D31CA1CD6E37}"/>
              </a:ext>
            </a:extLst>
          </p:cNvPr>
          <p:cNvSpPr>
            <a:spLocks noGrp="1"/>
          </p:cNvSpPr>
          <p:nvPr>
            <p:ph type="body" sz="quarter" idx="16"/>
          </p:nvPr>
        </p:nvSpPr>
        <p:spPr/>
        <p:txBody>
          <a:bodyPr/>
          <a:lstStyle/>
          <a:p>
            <a:r>
              <a:rPr lang="en-US" dirty="0"/>
              <a:t>Still large room for zero-shot CLIP</a:t>
            </a:r>
          </a:p>
          <a:p>
            <a:endParaRPr lang="en-US" dirty="0"/>
          </a:p>
        </p:txBody>
      </p:sp>
      <p:sp>
        <p:nvSpPr>
          <p:cNvPr id="4" name="Date Placeholder 3">
            <a:extLst>
              <a:ext uri="{FF2B5EF4-FFF2-40B4-BE49-F238E27FC236}">
                <a16:creationId xmlns:a16="http://schemas.microsoft.com/office/drawing/2014/main" id="{01D4F865-DA99-3AA6-90E1-C02B1612141F}"/>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FF542EFD-EB1F-9BF7-93D5-44789F4AA56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DA0C52E-EEA6-A3C3-4EEB-6353524F59DE}"/>
              </a:ext>
            </a:extLst>
          </p:cNvPr>
          <p:cNvSpPr>
            <a:spLocks noGrp="1"/>
          </p:cNvSpPr>
          <p:nvPr>
            <p:ph type="sldNum" sz="quarter" idx="19"/>
          </p:nvPr>
        </p:nvSpPr>
        <p:spPr/>
        <p:txBody>
          <a:bodyPr/>
          <a:lstStyle/>
          <a:p>
            <a:fld id="{3E01A2B2-10AD-754B-9B4C-E5B6FED423D0}" type="slidenum">
              <a:rPr lang="de-DE" smtClean="0"/>
              <a:pPr/>
              <a:t>130</a:t>
            </a:fld>
            <a:endParaRPr lang="de-DE" dirty="0"/>
          </a:p>
        </p:txBody>
      </p:sp>
      <p:pic>
        <p:nvPicPr>
          <p:cNvPr id="8" name="图片 1">
            <a:extLst>
              <a:ext uri="{FF2B5EF4-FFF2-40B4-BE49-F238E27FC236}">
                <a16:creationId xmlns:a16="http://schemas.microsoft.com/office/drawing/2014/main" id="{B9173B44-EFD7-0594-4C1F-ECFCC8107048}"/>
              </a:ext>
            </a:extLst>
          </p:cNvPr>
          <p:cNvPicPr>
            <a:picLocks noChangeAspect="1"/>
          </p:cNvPicPr>
          <p:nvPr/>
        </p:nvPicPr>
        <p:blipFill>
          <a:blip r:embed="rId3"/>
          <a:stretch>
            <a:fillRect/>
          </a:stretch>
        </p:blipFill>
        <p:spPr>
          <a:xfrm>
            <a:off x="4215944" y="294255"/>
            <a:ext cx="4530856" cy="4349621"/>
          </a:xfrm>
          <a:prstGeom prst="rect">
            <a:avLst/>
          </a:prstGeom>
        </p:spPr>
      </p:pic>
    </p:spTree>
    <p:extLst>
      <p:ext uri="{BB962C8B-B14F-4D97-AF65-F5344CB8AC3E}">
        <p14:creationId xmlns:p14="http://schemas.microsoft.com/office/powerpoint/2010/main" val="40453800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9E6EF-EF73-D2BB-F8DB-F09BB4021ACC}"/>
              </a:ext>
            </a:extLst>
          </p:cNvPr>
          <p:cNvSpPr>
            <a:spLocks noGrp="1"/>
          </p:cNvSpPr>
          <p:nvPr>
            <p:ph type="title"/>
          </p:nvPr>
        </p:nvSpPr>
        <p:spPr/>
        <p:txBody>
          <a:bodyPr/>
          <a:lstStyle/>
          <a:p>
            <a:r>
              <a:rPr kumimoji="1" lang="en-US" altLang="zh-CN" sz="2400" b="1" dirty="0">
                <a:latin typeface="Helvetica" pitchFamily="2" charset="0"/>
              </a:rPr>
              <a:t>Experiments: Zero-shot</a:t>
            </a:r>
            <a:br>
              <a:rPr kumimoji="1" lang="en" altLang="zh-CN" sz="2400" dirty="0">
                <a:latin typeface="Helvetica" pitchFamily="2" charset="0"/>
              </a:rPr>
            </a:br>
            <a:endParaRPr lang="en-IN" dirty="0"/>
          </a:p>
        </p:txBody>
      </p:sp>
      <p:sp>
        <p:nvSpPr>
          <p:cNvPr id="3" name="Textplatzhalter 2">
            <a:extLst>
              <a:ext uri="{FF2B5EF4-FFF2-40B4-BE49-F238E27FC236}">
                <a16:creationId xmlns:a16="http://schemas.microsoft.com/office/drawing/2014/main" id="{F82CFC85-873C-4CEE-BE24-84F5CD28759A}"/>
              </a:ext>
            </a:extLst>
          </p:cNvPr>
          <p:cNvSpPr>
            <a:spLocks noGrp="1"/>
          </p:cNvSpPr>
          <p:nvPr>
            <p:ph type="body" sz="quarter" idx="16"/>
          </p:nvPr>
        </p:nvSpPr>
        <p:spPr>
          <a:xfrm>
            <a:off x="214311" y="1779662"/>
            <a:ext cx="4031879" cy="2879651"/>
          </a:xfrm>
        </p:spPr>
        <p:txBody>
          <a:bodyPr/>
          <a:lstStyle/>
          <a:p>
            <a:r>
              <a:rPr lang="en-US" dirty="0"/>
              <a:t>More compute power could help </a:t>
            </a:r>
          </a:p>
          <a:p>
            <a:endParaRPr lang="en-US" dirty="0"/>
          </a:p>
        </p:txBody>
      </p:sp>
      <p:sp>
        <p:nvSpPr>
          <p:cNvPr id="4" name="Date Placeholder 3">
            <a:extLst>
              <a:ext uri="{FF2B5EF4-FFF2-40B4-BE49-F238E27FC236}">
                <a16:creationId xmlns:a16="http://schemas.microsoft.com/office/drawing/2014/main" id="{5CB92559-FDF4-FA77-DB4C-5F57DAA434AB}"/>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79B06E2C-7343-1095-8B26-DA923E5C508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940CDD20-F78B-B451-A85C-A9C28AACD2A4}"/>
              </a:ext>
            </a:extLst>
          </p:cNvPr>
          <p:cNvSpPr>
            <a:spLocks noGrp="1"/>
          </p:cNvSpPr>
          <p:nvPr>
            <p:ph type="sldNum" sz="quarter" idx="19"/>
          </p:nvPr>
        </p:nvSpPr>
        <p:spPr/>
        <p:txBody>
          <a:bodyPr/>
          <a:lstStyle/>
          <a:p>
            <a:fld id="{3E01A2B2-10AD-754B-9B4C-E5B6FED423D0}" type="slidenum">
              <a:rPr lang="de-DE" smtClean="0"/>
              <a:pPr/>
              <a:t>131</a:t>
            </a:fld>
            <a:endParaRPr lang="de-DE" dirty="0"/>
          </a:p>
        </p:txBody>
      </p:sp>
      <p:grpSp>
        <p:nvGrpSpPr>
          <p:cNvPr id="14" name="Gruppieren 13">
            <a:extLst>
              <a:ext uri="{FF2B5EF4-FFF2-40B4-BE49-F238E27FC236}">
                <a16:creationId xmlns:a16="http://schemas.microsoft.com/office/drawing/2014/main" id="{F16D77AB-6E62-4780-BE5E-5C1D587E8A16}"/>
              </a:ext>
            </a:extLst>
          </p:cNvPr>
          <p:cNvGrpSpPr/>
          <p:nvPr/>
        </p:nvGrpSpPr>
        <p:grpSpPr>
          <a:xfrm>
            <a:off x="4427984" y="987574"/>
            <a:ext cx="4714875" cy="3662677"/>
            <a:chOff x="4429125" y="767329"/>
            <a:chExt cx="4714875" cy="3662677"/>
          </a:xfrm>
        </p:grpSpPr>
        <p:grpSp>
          <p:nvGrpSpPr>
            <p:cNvPr id="13" name="Gruppieren 12">
              <a:extLst>
                <a:ext uri="{FF2B5EF4-FFF2-40B4-BE49-F238E27FC236}">
                  <a16:creationId xmlns:a16="http://schemas.microsoft.com/office/drawing/2014/main" id="{16519B2A-0C95-4D94-9FD8-3E0A426DB456}"/>
                </a:ext>
              </a:extLst>
            </p:cNvPr>
            <p:cNvGrpSpPr/>
            <p:nvPr/>
          </p:nvGrpSpPr>
          <p:grpSpPr>
            <a:xfrm>
              <a:off x="4429125" y="767329"/>
              <a:ext cx="4714875" cy="3662677"/>
              <a:chOff x="4429125" y="767329"/>
              <a:chExt cx="4714875" cy="3662677"/>
            </a:xfrm>
          </p:grpSpPr>
          <p:pic>
            <p:nvPicPr>
              <p:cNvPr id="10" name="图片 2">
                <a:extLst>
                  <a:ext uri="{FF2B5EF4-FFF2-40B4-BE49-F238E27FC236}">
                    <a16:creationId xmlns:a16="http://schemas.microsoft.com/office/drawing/2014/main" id="{0BDD1CAA-AC68-4AF8-A7DA-E9366A1F4D61}"/>
                  </a:ext>
                </a:extLst>
              </p:cNvPr>
              <p:cNvPicPr>
                <a:picLocks noChangeAspect="1"/>
              </p:cNvPicPr>
              <p:nvPr/>
            </p:nvPicPr>
            <p:blipFill>
              <a:blip r:embed="rId3"/>
              <a:stretch>
                <a:fillRect/>
              </a:stretch>
            </p:blipFill>
            <p:spPr>
              <a:xfrm>
                <a:off x="4429125" y="767329"/>
                <a:ext cx="4714875" cy="3638550"/>
              </a:xfrm>
              <a:prstGeom prst="rect">
                <a:avLst/>
              </a:prstGeom>
            </p:spPr>
          </p:pic>
          <p:sp>
            <p:nvSpPr>
              <p:cNvPr id="11" name="Rectangle 1">
                <a:extLst>
                  <a:ext uri="{FF2B5EF4-FFF2-40B4-BE49-F238E27FC236}">
                    <a16:creationId xmlns:a16="http://schemas.microsoft.com/office/drawing/2014/main" id="{260810B3-7F0B-4729-9322-016B59C4B8C2}"/>
                  </a:ext>
                </a:extLst>
              </p:cNvPr>
              <p:cNvSpPr/>
              <p:nvPr/>
            </p:nvSpPr>
            <p:spPr>
              <a:xfrm>
                <a:off x="6601123" y="4156163"/>
                <a:ext cx="2435373" cy="273843"/>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DE" dirty="0"/>
              </a:p>
            </p:txBody>
          </p:sp>
        </p:grpSp>
        <p:sp>
          <p:nvSpPr>
            <p:cNvPr id="12" name="TextBox 3">
              <a:extLst>
                <a:ext uri="{FF2B5EF4-FFF2-40B4-BE49-F238E27FC236}">
                  <a16:creationId xmlns:a16="http://schemas.microsoft.com/office/drawing/2014/main" id="{7A2E47B1-BF60-4C2E-AFA9-56D27538BD31}"/>
                </a:ext>
              </a:extLst>
            </p:cNvPr>
            <p:cNvSpPr txBox="1"/>
            <p:nvPr/>
          </p:nvSpPr>
          <p:spPr>
            <a:xfrm>
              <a:off x="6525321" y="4094487"/>
              <a:ext cx="655051" cy="292388"/>
            </a:xfrm>
            <a:prstGeom prst="rect">
              <a:avLst/>
            </a:prstGeom>
            <a:noFill/>
          </p:spPr>
          <p:txBody>
            <a:bodyPr wrap="none" rtlCol="0">
              <a:spAutoFit/>
            </a:bodyPr>
            <a:lstStyle/>
            <a:p>
              <a:r>
                <a:rPr lang="en-GB" sz="1300" b="1" dirty="0">
                  <a:latin typeface="Times New Roman" panose="02020603050405020304" pitchFamily="18" charset="0"/>
                  <a:cs typeface="Times New Roman" panose="02020603050405020304" pitchFamily="18" charset="0"/>
                </a:rPr>
                <a:t>p</a:t>
              </a:r>
              <a:r>
                <a:rPr lang="en-DE" sz="1300" b="1" dirty="0">
                  <a:latin typeface="Times New Roman" panose="02020603050405020304" pitchFamily="18" charset="0"/>
                  <a:cs typeface="Times New Roman" panose="02020603050405020304" pitchFamily="18" charset="0"/>
                </a:rPr>
                <a:t>ower.</a:t>
              </a:r>
            </a:p>
          </p:txBody>
        </p:sp>
      </p:grpSp>
    </p:spTree>
    <p:extLst>
      <p:ext uri="{BB962C8B-B14F-4D97-AF65-F5344CB8AC3E}">
        <p14:creationId xmlns:p14="http://schemas.microsoft.com/office/powerpoint/2010/main" val="295748699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B29E6-E5BB-CA50-BF35-67A9DC808AC6}"/>
              </a:ext>
            </a:extLst>
          </p:cNvPr>
          <p:cNvSpPr>
            <a:spLocks noGrp="1"/>
          </p:cNvSpPr>
          <p:nvPr>
            <p:ph type="title"/>
          </p:nvPr>
        </p:nvSpPr>
        <p:spPr/>
        <p:txBody>
          <a:bodyPr/>
          <a:lstStyle/>
          <a:p>
            <a:r>
              <a:rPr kumimoji="1" lang="en-US" altLang="zh-CN" sz="2400" b="1" dirty="0">
                <a:latin typeface="Helvetica" pitchFamily="2" charset="0"/>
              </a:rPr>
              <a:t>Experiments: Few-shot</a:t>
            </a:r>
            <a:br>
              <a:rPr kumimoji="1" lang="en" altLang="zh-CN" sz="2400" dirty="0">
                <a:latin typeface="Helvetica" pitchFamily="2" charset="0"/>
              </a:rPr>
            </a:br>
            <a:endParaRPr lang="en-IN" dirty="0"/>
          </a:p>
        </p:txBody>
      </p:sp>
      <p:sp>
        <p:nvSpPr>
          <p:cNvPr id="3" name="Textplatzhalter 2">
            <a:extLst>
              <a:ext uri="{FF2B5EF4-FFF2-40B4-BE49-F238E27FC236}">
                <a16:creationId xmlns:a16="http://schemas.microsoft.com/office/drawing/2014/main" id="{D9F3B90C-94D8-46F1-8E31-BC8468FB3982}"/>
              </a:ext>
            </a:extLst>
          </p:cNvPr>
          <p:cNvSpPr>
            <a:spLocks noGrp="1"/>
          </p:cNvSpPr>
          <p:nvPr>
            <p:ph type="body" sz="quarter" idx="16"/>
          </p:nvPr>
        </p:nvSpPr>
        <p:spPr>
          <a:xfrm>
            <a:off x="214311" y="1779662"/>
            <a:ext cx="4573713" cy="2879651"/>
          </a:xfrm>
        </p:spPr>
        <p:txBody>
          <a:bodyPr/>
          <a:lstStyle/>
          <a:p>
            <a:r>
              <a:rPr lang="en-US" dirty="0"/>
              <a:t>Zero-shot CLIP = 4-shot Linear CLIP</a:t>
            </a:r>
          </a:p>
          <a:p>
            <a:r>
              <a:rPr lang="en-US" dirty="0"/>
              <a:t>Few-shot Linear CLIP &gt; Others</a:t>
            </a:r>
          </a:p>
          <a:p>
            <a:endParaRPr lang="en-US" dirty="0"/>
          </a:p>
        </p:txBody>
      </p:sp>
      <p:sp>
        <p:nvSpPr>
          <p:cNvPr id="4" name="Date Placeholder 3">
            <a:extLst>
              <a:ext uri="{FF2B5EF4-FFF2-40B4-BE49-F238E27FC236}">
                <a16:creationId xmlns:a16="http://schemas.microsoft.com/office/drawing/2014/main" id="{E8C0D7E6-C0A0-6122-1666-E8BABDD30230}"/>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FBF739F5-E1E6-1165-4F50-177A0F36B93D}"/>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A89D36E-8E88-710D-CCCA-FCED3553512B}"/>
              </a:ext>
            </a:extLst>
          </p:cNvPr>
          <p:cNvSpPr>
            <a:spLocks noGrp="1"/>
          </p:cNvSpPr>
          <p:nvPr>
            <p:ph type="sldNum" sz="quarter" idx="19"/>
          </p:nvPr>
        </p:nvSpPr>
        <p:spPr/>
        <p:txBody>
          <a:bodyPr/>
          <a:lstStyle/>
          <a:p>
            <a:fld id="{3E01A2B2-10AD-754B-9B4C-E5B6FED423D0}" type="slidenum">
              <a:rPr lang="de-DE" smtClean="0"/>
              <a:pPr/>
              <a:t>132</a:t>
            </a:fld>
            <a:endParaRPr lang="de-DE" dirty="0"/>
          </a:p>
        </p:txBody>
      </p:sp>
      <p:pic>
        <p:nvPicPr>
          <p:cNvPr id="7" name="图片 1">
            <a:extLst>
              <a:ext uri="{FF2B5EF4-FFF2-40B4-BE49-F238E27FC236}">
                <a16:creationId xmlns:a16="http://schemas.microsoft.com/office/drawing/2014/main" id="{8B4014B3-ED09-A25E-CDBF-00C0694049C2}"/>
              </a:ext>
            </a:extLst>
          </p:cNvPr>
          <p:cNvPicPr>
            <a:picLocks noChangeAspect="1"/>
          </p:cNvPicPr>
          <p:nvPr/>
        </p:nvPicPr>
        <p:blipFill>
          <a:blip r:embed="rId3"/>
          <a:stretch>
            <a:fillRect/>
          </a:stretch>
        </p:blipFill>
        <p:spPr>
          <a:xfrm>
            <a:off x="5148064" y="1112889"/>
            <a:ext cx="3600399" cy="3600399"/>
          </a:xfrm>
          <a:prstGeom prst="rect">
            <a:avLst/>
          </a:prstGeom>
        </p:spPr>
      </p:pic>
    </p:spTree>
    <p:extLst>
      <p:ext uri="{BB962C8B-B14F-4D97-AF65-F5344CB8AC3E}">
        <p14:creationId xmlns:p14="http://schemas.microsoft.com/office/powerpoint/2010/main" val="43954230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133CA-B317-67FF-2712-077713076697}"/>
              </a:ext>
            </a:extLst>
          </p:cNvPr>
          <p:cNvSpPr>
            <a:spLocks noGrp="1"/>
          </p:cNvSpPr>
          <p:nvPr>
            <p:ph type="title"/>
          </p:nvPr>
        </p:nvSpPr>
        <p:spPr>
          <a:xfrm>
            <a:off x="214768" y="1203598"/>
            <a:ext cx="8533695" cy="503882"/>
          </a:xfrm>
        </p:spPr>
        <p:txBody>
          <a:bodyPr/>
          <a:lstStyle/>
          <a:p>
            <a:r>
              <a:rPr kumimoji="1" lang="en-US" altLang="zh-CN" sz="2400" b="1" dirty="0">
                <a:latin typeface="TheSans UHH" panose="020B0604020202020204" charset="0"/>
              </a:rPr>
              <a:t>Experiments: Linear probe</a:t>
            </a:r>
            <a:br>
              <a:rPr kumimoji="1" lang="en" altLang="zh-CN" sz="24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FBD5AF17-4412-6072-433C-AEA7F7D42B96}"/>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EF3C559-8EB5-0C9A-5425-8682B173196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1F40AE26-F677-E5DD-BD1C-11285BF958DD}"/>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133</a:t>
            </a:fld>
            <a:endParaRPr lang="de-DE" dirty="0">
              <a:latin typeface="TheSans UHH" panose="020B0604020202020204" charset="0"/>
            </a:endParaRPr>
          </a:p>
        </p:txBody>
      </p:sp>
      <p:pic>
        <p:nvPicPr>
          <p:cNvPr id="7" name="图片 2">
            <a:extLst>
              <a:ext uri="{FF2B5EF4-FFF2-40B4-BE49-F238E27FC236}">
                <a16:creationId xmlns:a16="http://schemas.microsoft.com/office/drawing/2014/main" id="{7CC65967-C468-2006-CED6-DE2FD6B6728F}"/>
              </a:ext>
            </a:extLst>
          </p:cNvPr>
          <p:cNvPicPr>
            <a:picLocks noChangeAspect="1"/>
          </p:cNvPicPr>
          <p:nvPr/>
        </p:nvPicPr>
        <p:blipFill>
          <a:blip r:embed="rId3"/>
          <a:stretch>
            <a:fillRect/>
          </a:stretch>
        </p:blipFill>
        <p:spPr>
          <a:xfrm>
            <a:off x="4392729" y="1215056"/>
            <a:ext cx="4536503" cy="2950064"/>
          </a:xfrm>
          <a:prstGeom prst="rect">
            <a:avLst/>
          </a:prstGeom>
        </p:spPr>
      </p:pic>
      <p:sp>
        <p:nvSpPr>
          <p:cNvPr id="8" name="矩形 5">
            <a:extLst>
              <a:ext uri="{FF2B5EF4-FFF2-40B4-BE49-F238E27FC236}">
                <a16:creationId xmlns:a16="http://schemas.microsoft.com/office/drawing/2014/main" id="{05ADCAA2-1F07-55D8-C49B-7541EA7A2896}"/>
              </a:ext>
            </a:extLst>
          </p:cNvPr>
          <p:cNvSpPr/>
          <p:nvPr/>
        </p:nvSpPr>
        <p:spPr>
          <a:xfrm>
            <a:off x="395537" y="1839985"/>
            <a:ext cx="2240906" cy="584775"/>
          </a:xfrm>
          <a:prstGeom prst="rect">
            <a:avLst/>
          </a:prstGeom>
        </p:spPr>
        <p:txBody>
          <a:bodyPr wrap="square">
            <a:spAutoFit/>
          </a:bodyPr>
          <a:lstStyle/>
          <a:p>
            <a:r>
              <a:rPr lang="en-US" altLang="zh-CN" sz="1600" b="1" dirty="0">
                <a:latin typeface="TheSans UHH" panose="020B0604020202020204" charset="0"/>
              </a:rPr>
              <a:t>Linear probe CLIP is STOA</a:t>
            </a:r>
            <a:endParaRPr lang="zh-CN" altLang="en-US" sz="1600" dirty="0">
              <a:latin typeface="TheSans UHH" panose="020B0604020202020204" charset="0"/>
            </a:endParaRPr>
          </a:p>
        </p:txBody>
      </p:sp>
      <p:sp>
        <p:nvSpPr>
          <p:cNvPr id="9" name="矩形 6">
            <a:extLst>
              <a:ext uri="{FF2B5EF4-FFF2-40B4-BE49-F238E27FC236}">
                <a16:creationId xmlns:a16="http://schemas.microsoft.com/office/drawing/2014/main" id="{722D7BFF-0BDE-49D8-34B5-1C471FFDE126}"/>
              </a:ext>
            </a:extLst>
          </p:cNvPr>
          <p:cNvSpPr/>
          <p:nvPr/>
        </p:nvSpPr>
        <p:spPr>
          <a:xfrm>
            <a:off x="4002386" y="4218642"/>
            <a:ext cx="2513830" cy="369332"/>
          </a:xfrm>
          <a:prstGeom prst="rect">
            <a:avLst/>
          </a:prstGeom>
        </p:spPr>
        <p:txBody>
          <a:bodyPr wrap="none">
            <a:spAutoFit/>
          </a:bodyPr>
          <a:lstStyle/>
          <a:p>
            <a:r>
              <a:rPr lang="en-US" altLang="zh-CN" b="1" dirty="0">
                <a:latin typeface="TheSans UHH" panose="020B0604020202020204" charset="0"/>
              </a:rPr>
              <a:t>ImageNet-like datasets</a:t>
            </a:r>
            <a:endParaRPr lang="zh-CN" altLang="en-US" b="1" dirty="0">
              <a:latin typeface="TheSans UHH" panose="020B0604020202020204" charset="0"/>
            </a:endParaRPr>
          </a:p>
        </p:txBody>
      </p:sp>
      <p:sp>
        <p:nvSpPr>
          <p:cNvPr id="10" name="矩形 7">
            <a:extLst>
              <a:ext uri="{FF2B5EF4-FFF2-40B4-BE49-F238E27FC236}">
                <a16:creationId xmlns:a16="http://schemas.microsoft.com/office/drawing/2014/main" id="{D7117670-6165-C1E5-E71E-A5DB66D3A80A}"/>
              </a:ext>
            </a:extLst>
          </p:cNvPr>
          <p:cNvSpPr/>
          <p:nvPr/>
        </p:nvSpPr>
        <p:spPr>
          <a:xfrm>
            <a:off x="6642892" y="4218642"/>
            <a:ext cx="2393604" cy="369332"/>
          </a:xfrm>
          <a:prstGeom prst="rect">
            <a:avLst/>
          </a:prstGeom>
        </p:spPr>
        <p:txBody>
          <a:bodyPr wrap="none">
            <a:spAutoFit/>
          </a:bodyPr>
          <a:lstStyle/>
          <a:p>
            <a:r>
              <a:rPr lang="en-US" altLang="zh-CN" b="1" dirty="0">
                <a:latin typeface="TheSans UHH" panose="020B0604020202020204" charset="0"/>
              </a:rPr>
              <a:t>More diverse datasets</a:t>
            </a:r>
            <a:endParaRPr lang="zh-CN" altLang="en-US" b="1" dirty="0">
              <a:latin typeface="TheSans UHH" panose="020B0604020202020204" charset="0"/>
            </a:endParaRPr>
          </a:p>
        </p:txBody>
      </p:sp>
      <p:sp>
        <p:nvSpPr>
          <p:cNvPr id="11" name="矩形 8">
            <a:extLst>
              <a:ext uri="{FF2B5EF4-FFF2-40B4-BE49-F238E27FC236}">
                <a16:creationId xmlns:a16="http://schemas.microsoft.com/office/drawing/2014/main" id="{0D9248E0-FAD3-FA55-093D-C017BE6B7C94}"/>
              </a:ext>
            </a:extLst>
          </p:cNvPr>
          <p:cNvSpPr/>
          <p:nvPr/>
        </p:nvSpPr>
        <p:spPr>
          <a:xfrm>
            <a:off x="899560" y="2444913"/>
            <a:ext cx="2079260" cy="584775"/>
          </a:xfrm>
          <a:prstGeom prst="rect">
            <a:avLst/>
          </a:prstGeom>
        </p:spPr>
        <p:txBody>
          <a:bodyPr wrap="square">
            <a:spAutoFit/>
          </a:bodyPr>
          <a:lstStyle/>
          <a:p>
            <a:pPr algn="ctr"/>
            <a:r>
              <a:rPr lang="en-US" altLang="zh-CN" sz="1600" b="1" dirty="0">
                <a:latin typeface="TheSans UHH" panose="020B0604020202020204" charset="0"/>
              </a:rPr>
              <a:t>Event better on more diverse datasets</a:t>
            </a:r>
            <a:endParaRPr lang="zh-CN" altLang="en-US" sz="1600" dirty="0">
              <a:latin typeface="TheSans UHH" panose="020B0604020202020204" charset="0"/>
            </a:endParaRPr>
          </a:p>
        </p:txBody>
      </p:sp>
      <p:sp>
        <p:nvSpPr>
          <p:cNvPr id="12" name="矩形 9">
            <a:extLst>
              <a:ext uri="{FF2B5EF4-FFF2-40B4-BE49-F238E27FC236}">
                <a16:creationId xmlns:a16="http://schemas.microsoft.com/office/drawing/2014/main" id="{2CA483CA-D3FE-7C50-C3AD-B4016ED017CF}"/>
              </a:ext>
            </a:extLst>
          </p:cNvPr>
          <p:cNvSpPr/>
          <p:nvPr/>
        </p:nvSpPr>
        <p:spPr>
          <a:xfrm>
            <a:off x="776476" y="3213103"/>
            <a:ext cx="2325428" cy="830997"/>
          </a:xfrm>
          <a:prstGeom prst="rect">
            <a:avLst/>
          </a:prstGeom>
        </p:spPr>
        <p:txBody>
          <a:bodyPr wrap="square">
            <a:spAutoFit/>
          </a:bodyPr>
          <a:lstStyle/>
          <a:p>
            <a:pPr algn="ctr"/>
            <a:r>
              <a:rPr lang="en-US" altLang="zh-CN" sz="1600" b="1" dirty="0">
                <a:latin typeface="TheSans UHH" panose="020B0604020202020204" charset="0"/>
              </a:rPr>
              <a:t>Transformer is better than </a:t>
            </a:r>
            <a:r>
              <a:rPr lang="en-US" altLang="zh-CN" sz="1600" b="1" dirty="0" err="1">
                <a:latin typeface="TheSans UHH" panose="020B0604020202020204" charset="0"/>
              </a:rPr>
              <a:t>ConvNet</a:t>
            </a:r>
            <a:r>
              <a:rPr lang="en-US" altLang="zh-CN" sz="1600" b="1" dirty="0">
                <a:latin typeface="TheSans UHH" panose="020B0604020202020204" charset="0"/>
              </a:rPr>
              <a:t> with enough data</a:t>
            </a:r>
            <a:endParaRPr lang="zh-CN" altLang="en-US" sz="1600" dirty="0">
              <a:latin typeface="TheSans UHH" panose="020B0604020202020204" charset="0"/>
            </a:endParaRPr>
          </a:p>
        </p:txBody>
      </p:sp>
    </p:spTree>
    <p:extLst>
      <p:ext uri="{BB962C8B-B14F-4D97-AF65-F5344CB8AC3E}">
        <p14:creationId xmlns:p14="http://schemas.microsoft.com/office/powerpoint/2010/main" val="318866917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5E697-FE99-D0FB-F7D1-3B04B6B7374A}"/>
              </a:ext>
            </a:extLst>
          </p:cNvPr>
          <p:cNvSpPr>
            <a:spLocks noGrp="1"/>
          </p:cNvSpPr>
          <p:nvPr>
            <p:ph type="title"/>
          </p:nvPr>
        </p:nvSpPr>
        <p:spPr/>
        <p:txBody>
          <a:bodyPr/>
          <a:lstStyle/>
          <a:p>
            <a:r>
              <a:rPr kumimoji="1" lang="en-US" altLang="zh-CN" sz="2400" b="1" dirty="0">
                <a:latin typeface="Helvetica" pitchFamily="2" charset="0"/>
              </a:rPr>
              <a:t>Experiments: </a:t>
            </a:r>
            <a:r>
              <a:rPr kumimoji="1" lang="en-US" altLang="zh-CN" sz="2400" dirty="0">
                <a:latin typeface="Helvetica" pitchFamily="2" charset="0"/>
              </a:rPr>
              <a:t>CLIP is more robust to domain shift</a:t>
            </a:r>
            <a:br>
              <a:rPr kumimoji="1" lang="en" altLang="zh-CN" sz="2400" dirty="0">
                <a:latin typeface="Helvetica" pitchFamily="2" charset="0"/>
              </a:rPr>
            </a:br>
            <a:endParaRPr lang="en-IN" dirty="0"/>
          </a:p>
        </p:txBody>
      </p:sp>
      <p:sp>
        <p:nvSpPr>
          <p:cNvPr id="4" name="Date Placeholder 3">
            <a:extLst>
              <a:ext uri="{FF2B5EF4-FFF2-40B4-BE49-F238E27FC236}">
                <a16:creationId xmlns:a16="http://schemas.microsoft.com/office/drawing/2014/main" id="{E213A7A7-A4BB-F276-D67B-062689D8E20E}"/>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C79D3549-8040-5F45-7F4F-79FF31CEF66F}"/>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CE6BE6A-B9EE-4996-1F2B-5536AD8E175E}"/>
              </a:ext>
            </a:extLst>
          </p:cNvPr>
          <p:cNvSpPr>
            <a:spLocks noGrp="1"/>
          </p:cNvSpPr>
          <p:nvPr>
            <p:ph type="sldNum" sz="quarter" idx="19"/>
          </p:nvPr>
        </p:nvSpPr>
        <p:spPr/>
        <p:txBody>
          <a:bodyPr/>
          <a:lstStyle/>
          <a:p>
            <a:fld id="{3E01A2B2-10AD-754B-9B4C-E5B6FED423D0}" type="slidenum">
              <a:rPr lang="de-DE" smtClean="0"/>
              <a:pPr/>
              <a:t>134</a:t>
            </a:fld>
            <a:endParaRPr lang="de-DE" dirty="0"/>
          </a:p>
        </p:txBody>
      </p:sp>
      <p:pic>
        <p:nvPicPr>
          <p:cNvPr id="7" name="图片 1">
            <a:extLst>
              <a:ext uri="{FF2B5EF4-FFF2-40B4-BE49-F238E27FC236}">
                <a16:creationId xmlns:a16="http://schemas.microsoft.com/office/drawing/2014/main" id="{F1309008-2BA3-E335-35DF-C1C3151DF30A}"/>
              </a:ext>
            </a:extLst>
          </p:cNvPr>
          <p:cNvPicPr>
            <a:picLocks noChangeAspect="1"/>
          </p:cNvPicPr>
          <p:nvPr/>
        </p:nvPicPr>
        <p:blipFill>
          <a:blip r:embed="rId3"/>
          <a:stretch>
            <a:fillRect/>
          </a:stretch>
        </p:blipFill>
        <p:spPr>
          <a:xfrm>
            <a:off x="1165886" y="1883197"/>
            <a:ext cx="6812227" cy="2876124"/>
          </a:xfrm>
          <a:prstGeom prst="rect">
            <a:avLst/>
          </a:prstGeom>
        </p:spPr>
      </p:pic>
      <p:sp>
        <p:nvSpPr>
          <p:cNvPr id="3" name="Rechteck 2">
            <a:extLst>
              <a:ext uri="{FF2B5EF4-FFF2-40B4-BE49-F238E27FC236}">
                <a16:creationId xmlns:a16="http://schemas.microsoft.com/office/drawing/2014/main" id="{7F0E3B74-D47D-4C66-8361-95B10BB74665}"/>
              </a:ext>
            </a:extLst>
          </p:cNvPr>
          <p:cNvSpPr/>
          <p:nvPr/>
        </p:nvSpPr>
        <p:spPr>
          <a:xfrm>
            <a:off x="2339752" y="1556061"/>
            <a:ext cx="3466256" cy="584775"/>
          </a:xfrm>
          <a:prstGeom prst="rect">
            <a:avLst/>
          </a:prstGeom>
        </p:spPr>
        <p:txBody>
          <a:bodyPr wrap="square">
            <a:spAutoFit/>
          </a:bodyPr>
          <a:lstStyle/>
          <a:p>
            <a:pPr algn="ctr"/>
            <a:r>
              <a:rPr lang="en-US" altLang="zh-CN" sz="1600" b="1" dirty="0">
                <a:solidFill>
                  <a:schemeClr val="accent2"/>
                </a:solidFill>
                <a:latin typeface="TheSans UHH" panose="020B0502050302020203" pitchFamily="34" charset="0"/>
              </a:rPr>
              <a:t>Semantically similar datasets </a:t>
            </a:r>
          </a:p>
          <a:p>
            <a:pPr algn="ctr"/>
            <a:r>
              <a:rPr lang="en-US" altLang="zh-CN" sz="1600" b="1" dirty="0">
                <a:solidFill>
                  <a:schemeClr val="accent2"/>
                </a:solidFill>
                <a:latin typeface="TheSans UHH" panose="020B0502050302020203" pitchFamily="34" charset="0"/>
              </a:rPr>
              <a:t>in similar or distinct domains</a:t>
            </a:r>
            <a:endParaRPr lang="zh-CN" altLang="en-US" sz="1600" b="1" dirty="0">
              <a:solidFill>
                <a:schemeClr val="accent2"/>
              </a:solidFill>
              <a:latin typeface="TheSans UHH" panose="020B0502050302020203" pitchFamily="34" charset="0"/>
            </a:endParaRPr>
          </a:p>
        </p:txBody>
      </p:sp>
      <p:sp>
        <p:nvSpPr>
          <p:cNvPr id="8" name="圆角矩形 4">
            <a:extLst>
              <a:ext uri="{FF2B5EF4-FFF2-40B4-BE49-F238E27FC236}">
                <a16:creationId xmlns:a16="http://schemas.microsoft.com/office/drawing/2014/main" id="{AD8ED77A-F61E-44A9-BB2E-CC521B6DDD54}"/>
              </a:ext>
            </a:extLst>
          </p:cNvPr>
          <p:cNvSpPr/>
          <p:nvPr/>
        </p:nvSpPr>
        <p:spPr>
          <a:xfrm>
            <a:off x="3635896" y="2059943"/>
            <a:ext cx="673958" cy="2384015"/>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255644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5E697-FE99-D0FB-F7D1-3B04B6B7374A}"/>
              </a:ext>
            </a:extLst>
          </p:cNvPr>
          <p:cNvSpPr>
            <a:spLocks noGrp="1"/>
          </p:cNvSpPr>
          <p:nvPr>
            <p:ph type="title"/>
          </p:nvPr>
        </p:nvSpPr>
        <p:spPr/>
        <p:txBody>
          <a:bodyPr/>
          <a:lstStyle/>
          <a:p>
            <a:r>
              <a:rPr kumimoji="1" lang="en-US" altLang="zh-CN" sz="2400" b="1" dirty="0">
                <a:latin typeface="Helvetica" pitchFamily="2" charset="0"/>
              </a:rPr>
              <a:t>Experiments: </a:t>
            </a:r>
            <a:r>
              <a:rPr kumimoji="1" lang="en-US" altLang="zh-CN" sz="2400" dirty="0">
                <a:latin typeface="Helvetica" pitchFamily="2" charset="0"/>
              </a:rPr>
              <a:t>CLIP is more robust to domain shift</a:t>
            </a:r>
            <a:br>
              <a:rPr kumimoji="1" lang="en" altLang="zh-CN" sz="2400" dirty="0">
                <a:latin typeface="Helvetica" pitchFamily="2" charset="0"/>
              </a:rPr>
            </a:br>
            <a:endParaRPr lang="en-IN" dirty="0"/>
          </a:p>
        </p:txBody>
      </p:sp>
      <p:sp>
        <p:nvSpPr>
          <p:cNvPr id="4" name="Date Placeholder 3">
            <a:extLst>
              <a:ext uri="{FF2B5EF4-FFF2-40B4-BE49-F238E27FC236}">
                <a16:creationId xmlns:a16="http://schemas.microsoft.com/office/drawing/2014/main" id="{E213A7A7-A4BB-F276-D67B-062689D8E20E}"/>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C79D3549-8040-5F45-7F4F-79FF31CEF66F}"/>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CE6BE6A-B9EE-4996-1F2B-5536AD8E175E}"/>
              </a:ext>
            </a:extLst>
          </p:cNvPr>
          <p:cNvSpPr>
            <a:spLocks noGrp="1"/>
          </p:cNvSpPr>
          <p:nvPr>
            <p:ph type="sldNum" sz="quarter" idx="19"/>
          </p:nvPr>
        </p:nvSpPr>
        <p:spPr/>
        <p:txBody>
          <a:bodyPr/>
          <a:lstStyle/>
          <a:p>
            <a:fld id="{3E01A2B2-10AD-754B-9B4C-E5B6FED423D0}" type="slidenum">
              <a:rPr lang="de-DE" smtClean="0"/>
              <a:pPr/>
              <a:t>135</a:t>
            </a:fld>
            <a:endParaRPr lang="de-DE" dirty="0"/>
          </a:p>
        </p:txBody>
      </p:sp>
      <p:pic>
        <p:nvPicPr>
          <p:cNvPr id="7" name="图片 1">
            <a:extLst>
              <a:ext uri="{FF2B5EF4-FFF2-40B4-BE49-F238E27FC236}">
                <a16:creationId xmlns:a16="http://schemas.microsoft.com/office/drawing/2014/main" id="{F1309008-2BA3-E335-35DF-C1C3151DF30A}"/>
              </a:ext>
            </a:extLst>
          </p:cNvPr>
          <p:cNvPicPr>
            <a:picLocks noChangeAspect="1"/>
          </p:cNvPicPr>
          <p:nvPr/>
        </p:nvPicPr>
        <p:blipFill>
          <a:blip r:embed="rId2"/>
          <a:stretch>
            <a:fillRect/>
          </a:stretch>
        </p:blipFill>
        <p:spPr>
          <a:xfrm>
            <a:off x="1165886" y="1883197"/>
            <a:ext cx="6812227" cy="2876124"/>
          </a:xfrm>
          <a:prstGeom prst="rect">
            <a:avLst/>
          </a:prstGeom>
        </p:spPr>
      </p:pic>
      <p:sp>
        <p:nvSpPr>
          <p:cNvPr id="8" name="圆角矩形 4">
            <a:extLst>
              <a:ext uri="{FF2B5EF4-FFF2-40B4-BE49-F238E27FC236}">
                <a16:creationId xmlns:a16="http://schemas.microsoft.com/office/drawing/2014/main" id="{AD8ED77A-F61E-44A9-BB2E-CC521B6DDD54}"/>
              </a:ext>
            </a:extLst>
          </p:cNvPr>
          <p:cNvSpPr/>
          <p:nvPr/>
        </p:nvSpPr>
        <p:spPr>
          <a:xfrm>
            <a:off x="6960518" y="1813531"/>
            <a:ext cx="457934" cy="2664296"/>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Rechteck 8">
            <a:extLst>
              <a:ext uri="{FF2B5EF4-FFF2-40B4-BE49-F238E27FC236}">
                <a16:creationId xmlns:a16="http://schemas.microsoft.com/office/drawing/2014/main" id="{C05EC0AF-E9A9-4B7B-9785-BD7DFC896E14}"/>
              </a:ext>
            </a:extLst>
          </p:cNvPr>
          <p:cNvSpPr/>
          <p:nvPr/>
        </p:nvSpPr>
        <p:spPr>
          <a:xfrm>
            <a:off x="7884368" y="3321259"/>
            <a:ext cx="947114" cy="1200329"/>
          </a:xfrm>
          <a:prstGeom prst="rect">
            <a:avLst/>
          </a:prstGeom>
        </p:spPr>
        <p:txBody>
          <a:bodyPr wrap="square">
            <a:spAutoFit/>
          </a:bodyPr>
          <a:lstStyle/>
          <a:p>
            <a:pPr algn="ctr"/>
            <a:r>
              <a:rPr lang="en-US" altLang="zh-CN" b="1" dirty="0">
                <a:solidFill>
                  <a:schemeClr val="accent2"/>
                </a:solidFill>
                <a:latin typeface="TheSans UHH" panose="020B0502050302020203" pitchFamily="34" charset="0"/>
              </a:rPr>
              <a:t>Zero-shot CLIP is robust</a:t>
            </a:r>
            <a:endParaRPr lang="zh-CN" altLang="en-US" b="1" dirty="0">
              <a:solidFill>
                <a:schemeClr val="accent2"/>
              </a:solidFill>
              <a:latin typeface="TheSans UHH" panose="020B0502050302020203" pitchFamily="34" charset="0"/>
            </a:endParaRPr>
          </a:p>
        </p:txBody>
      </p:sp>
    </p:spTree>
    <p:extLst>
      <p:ext uri="{BB962C8B-B14F-4D97-AF65-F5344CB8AC3E}">
        <p14:creationId xmlns:p14="http://schemas.microsoft.com/office/powerpoint/2010/main" val="37616638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5E697-FE99-D0FB-F7D1-3B04B6B7374A}"/>
              </a:ext>
            </a:extLst>
          </p:cNvPr>
          <p:cNvSpPr>
            <a:spLocks noGrp="1"/>
          </p:cNvSpPr>
          <p:nvPr>
            <p:ph type="title"/>
          </p:nvPr>
        </p:nvSpPr>
        <p:spPr/>
        <p:txBody>
          <a:bodyPr/>
          <a:lstStyle/>
          <a:p>
            <a:r>
              <a:rPr kumimoji="1" lang="en-US" altLang="zh-CN" sz="2400" b="1" dirty="0">
                <a:latin typeface="Helvetica" pitchFamily="2" charset="0"/>
              </a:rPr>
              <a:t>Experiments: </a:t>
            </a:r>
            <a:r>
              <a:rPr kumimoji="1" lang="en-US" altLang="zh-CN" sz="2400" dirty="0">
                <a:latin typeface="Helvetica" pitchFamily="2" charset="0"/>
              </a:rPr>
              <a:t>CLIP is more robust to domain shift</a:t>
            </a:r>
            <a:br>
              <a:rPr kumimoji="1" lang="en" altLang="zh-CN" sz="2400" dirty="0">
                <a:latin typeface="Helvetica" pitchFamily="2" charset="0"/>
              </a:rPr>
            </a:br>
            <a:endParaRPr lang="en-IN" dirty="0"/>
          </a:p>
        </p:txBody>
      </p:sp>
      <p:sp>
        <p:nvSpPr>
          <p:cNvPr id="4" name="Date Placeholder 3">
            <a:extLst>
              <a:ext uri="{FF2B5EF4-FFF2-40B4-BE49-F238E27FC236}">
                <a16:creationId xmlns:a16="http://schemas.microsoft.com/office/drawing/2014/main" id="{E213A7A7-A4BB-F276-D67B-062689D8E20E}"/>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C79D3549-8040-5F45-7F4F-79FF31CEF66F}"/>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CE6BE6A-B9EE-4996-1F2B-5536AD8E175E}"/>
              </a:ext>
            </a:extLst>
          </p:cNvPr>
          <p:cNvSpPr>
            <a:spLocks noGrp="1"/>
          </p:cNvSpPr>
          <p:nvPr>
            <p:ph type="sldNum" sz="quarter" idx="19"/>
          </p:nvPr>
        </p:nvSpPr>
        <p:spPr/>
        <p:txBody>
          <a:bodyPr/>
          <a:lstStyle/>
          <a:p>
            <a:fld id="{3E01A2B2-10AD-754B-9B4C-E5B6FED423D0}" type="slidenum">
              <a:rPr lang="de-DE" smtClean="0"/>
              <a:pPr/>
              <a:t>136</a:t>
            </a:fld>
            <a:endParaRPr lang="de-DE" dirty="0"/>
          </a:p>
        </p:txBody>
      </p:sp>
      <p:pic>
        <p:nvPicPr>
          <p:cNvPr id="7" name="图片 1">
            <a:extLst>
              <a:ext uri="{FF2B5EF4-FFF2-40B4-BE49-F238E27FC236}">
                <a16:creationId xmlns:a16="http://schemas.microsoft.com/office/drawing/2014/main" id="{F1309008-2BA3-E335-35DF-C1C3151DF30A}"/>
              </a:ext>
            </a:extLst>
          </p:cNvPr>
          <p:cNvPicPr>
            <a:picLocks noChangeAspect="1"/>
          </p:cNvPicPr>
          <p:nvPr/>
        </p:nvPicPr>
        <p:blipFill>
          <a:blip r:embed="rId2"/>
          <a:stretch>
            <a:fillRect/>
          </a:stretch>
        </p:blipFill>
        <p:spPr>
          <a:xfrm>
            <a:off x="1165886" y="1883197"/>
            <a:ext cx="6812227" cy="2876124"/>
          </a:xfrm>
          <a:prstGeom prst="rect">
            <a:avLst/>
          </a:prstGeom>
        </p:spPr>
      </p:pic>
      <p:sp>
        <p:nvSpPr>
          <p:cNvPr id="8" name="圆角矩形 4">
            <a:extLst>
              <a:ext uri="{FF2B5EF4-FFF2-40B4-BE49-F238E27FC236}">
                <a16:creationId xmlns:a16="http://schemas.microsoft.com/office/drawing/2014/main" id="{AD8ED77A-F61E-44A9-BB2E-CC521B6DDD54}"/>
              </a:ext>
            </a:extLst>
          </p:cNvPr>
          <p:cNvSpPr/>
          <p:nvPr/>
        </p:nvSpPr>
        <p:spPr>
          <a:xfrm flipH="1">
            <a:off x="2195736" y="2715766"/>
            <a:ext cx="864096" cy="792088"/>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120031835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24220-C4A6-1FD8-9CCA-5038D5BB4B50}"/>
              </a:ext>
            </a:extLst>
          </p:cNvPr>
          <p:cNvSpPr>
            <a:spLocks noGrp="1"/>
          </p:cNvSpPr>
          <p:nvPr>
            <p:ph type="title"/>
          </p:nvPr>
        </p:nvSpPr>
        <p:spPr/>
        <p:txBody>
          <a:bodyPr/>
          <a:lstStyle/>
          <a:p>
            <a:r>
              <a:rPr kumimoji="1" lang="en" altLang="zh-CN" sz="2400" b="1" dirty="0">
                <a:latin typeface="Helvetica" pitchFamily="2" charset="0"/>
              </a:rPr>
              <a:t>Code Released</a:t>
            </a:r>
            <a:br>
              <a:rPr kumimoji="1" lang="en" altLang="zh-CN" sz="2400" b="1" dirty="0">
                <a:latin typeface="Helvetica" pitchFamily="2" charset="0"/>
              </a:rPr>
            </a:br>
            <a:endParaRPr lang="en-IN" dirty="0"/>
          </a:p>
        </p:txBody>
      </p:sp>
      <p:sp>
        <p:nvSpPr>
          <p:cNvPr id="4" name="Date Placeholder 3">
            <a:extLst>
              <a:ext uri="{FF2B5EF4-FFF2-40B4-BE49-F238E27FC236}">
                <a16:creationId xmlns:a16="http://schemas.microsoft.com/office/drawing/2014/main" id="{878127B0-99CB-2E43-1D87-5D1FF08CD218}"/>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5A4F358C-4B8C-F645-B9BB-D8B762B1B492}"/>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38AFA08-3F0A-488A-39C4-8886B53079CB}"/>
              </a:ext>
            </a:extLst>
          </p:cNvPr>
          <p:cNvSpPr>
            <a:spLocks noGrp="1"/>
          </p:cNvSpPr>
          <p:nvPr>
            <p:ph type="sldNum" sz="quarter" idx="19"/>
          </p:nvPr>
        </p:nvSpPr>
        <p:spPr/>
        <p:txBody>
          <a:bodyPr/>
          <a:lstStyle/>
          <a:p>
            <a:fld id="{3E01A2B2-10AD-754B-9B4C-E5B6FED423D0}" type="slidenum">
              <a:rPr lang="de-DE" smtClean="0"/>
              <a:pPr/>
              <a:t>137</a:t>
            </a:fld>
            <a:endParaRPr lang="de-DE" dirty="0"/>
          </a:p>
        </p:txBody>
      </p:sp>
      <p:pic>
        <p:nvPicPr>
          <p:cNvPr id="7" name="图片 6">
            <a:extLst>
              <a:ext uri="{FF2B5EF4-FFF2-40B4-BE49-F238E27FC236}">
                <a16:creationId xmlns:a16="http://schemas.microsoft.com/office/drawing/2014/main" id="{97C8D0DB-BBF0-F0F7-DEB9-4EB886457133}"/>
              </a:ext>
            </a:extLst>
          </p:cNvPr>
          <p:cNvPicPr>
            <a:picLocks noChangeAspect="1"/>
          </p:cNvPicPr>
          <p:nvPr/>
        </p:nvPicPr>
        <p:blipFill>
          <a:blip r:embed="rId2"/>
          <a:stretch>
            <a:fillRect/>
          </a:stretch>
        </p:blipFill>
        <p:spPr>
          <a:xfrm>
            <a:off x="291943" y="1709250"/>
            <a:ext cx="5333714" cy="29500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3588315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图片 6">
            <a:extLst>
              <a:ext uri="{FF2B5EF4-FFF2-40B4-BE49-F238E27FC236}">
                <a16:creationId xmlns:a16="http://schemas.microsoft.com/office/drawing/2014/main" id="{1A9D2722-228C-4764-BE89-3858D9BA1E33}"/>
              </a:ext>
            </a:extLst>
          </p:cNvPr>
          <p:cNvPicPr>
            <a:picLocks noChangeAspect="1"/>
          </p:cNvPicPr>
          <p:nvPr/>
        </p:nvPicPr>
        <p:blipFill>
          <a:blip r:embed="rId2"/>
          <a:stretch>
            <a:fillRect/>
          </a:stretch>
        </p:blipFill>
        <p:spPr>
          <a:xfrm>
            <a:off x="291943" y="1709250"/>
            <a:ext cx="5333714" cy="2950063"/>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AECEBA25-B8FC-A647-410A-D93FEBE07D8A}"/>
              </a:ext>
            </a:extLst>
          </p:cNvPr>
          <p:cNvSpPr>
            <a:spLocks noGrp="1"/>
          </p:cNvSpPr>
          <p:nvPr>
            <p:ph type="title"/>
          </p:nvPr>
        </p:nvSpPr>
        <p:spPr/>
        <p:txBody>
          <a:bodyPr/>
          <a:lstStyle/>
          <a:p>
            <a:r>
              <a:rPr kumimoji="1" lang="en" altLang="zh-CN" sz="2400" b="1" dirty="0">
                <a:latin typeface="Helvetica" pitchFamily="2" charset="0"/>
              </a:rPr>
              <a:t>Code Released</a:t>
            </a:r>
            <a:br>
              <a:rPr kumimoji="1" lang="en" altLang="zh-CN" sz="2400" b="1" dirty="0">
                <a:latin typeface="Helvetica" pitchFamily="2" charset="0"/>
              </a:rPr>
            </a:br>
            <a:endParaRPr lang="en-IN" dirty="0"/>
          </a:p>
        </p:txBody>
      </p:sp>
      <p:sp>
        <p:nvSpPr>
          <p:cNvPr id="4" name="Date Placeholder 3">
            <a:extLst>
              <a:ext uri="{FF2B5EF4-FFF2-40B4-BE49-F238E27FC236}">
                <a16:creationId xmlns:a16="http://schemas.microsoft.com/office/drawing/2014/main" id="{D76B4A0F-C5D2-9F99-A909-6DD7A228EFF8}"/>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20565856-44DE-01D6-C3C6-D41C5C88E24E}"/>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C0A923A1-023D-C62E-F861-AEE1FD53A3FA}"/>
              </a:ext>
            </a:extLst>
          </p:cNvPr>
          <p:cNvSpPr>
            <a:spLocks noGrp="1"/>
          </p:cNvSpPr>
          <p:nvPr>
            <p:ph type="sldNum" sz="quarter" idx="19"/>
          </p:nvPr>
        </p:nvSpPr>
        <p:spPr/>
        <p:txBody>
          <a:bodyPr/>
          <a:lstStyle/>
          <a:p>
            <a:fld id="{3E01A2B2-10AD-754B-9B4C-E5B6FED423D0}" type="slidenum">
              <a:rPr lang="de-DE" smtClean="0"/>
              <a:pPr/>
              <a:t>138</a:t>
            </a:fld>
            <a:endParaRPr lang="de-DE" dirty="0"/>
          </a:p>
        </p:txBody>
      </p:sp>
      <p:sp>
        <p:nvSpPr>
          <p:cNvPr id="8" name="圆角矩形 4">
            <a:extLst>
              <a:ext uri="{FF2B5EF4-FFF2-40B4-BE49-F238E27FC236}">
                <a16:creationId xmlns:a16="http://schemas.microsoft.com/office/drawing/2014/main" id="{C500953A-1A99-6F03-DA73-63C951AED34C}"/>
              </a:ext>
            </a:extLst>
          </p:cNvPr>
          <p:cNvSpPr/>
          <p:nvPr/>
        </p:nvSpPr>
        <p:spPr>
          <a:xfrm>
            <a:off x="593261" y="3496784"/>
            <a:ext cx="3042635" cy="183705"/>
          </a:xfrm>
          <a:prstGeom prst="roundRect">
            <a:avLst>
              <a:gd name="adj" fmla="val 795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5">
            <a:extLst>
              <a:ext uri="{FF2B5EF4-FFF2-40B4-BE49-F238E27FC236}">
                <a16:creationId xmlns:a16="http://schemas.microsoft.com/office/drawing/2014/main" id="{A8F4CAAA-C9C2-2C64-079E-C5216570083B}"/>
              </a:ext>
            </a:extLst>
          </p:cNvPr>
          <p:cNvSpPr/>
          <p:nvPr/>
        </p:nvSpPr>
        <p:spPr>
          <a:xfrm>
            <a:off x="5713016" y="3436021"/>
            <a:ext cx="2632452" cy="369332"/>
          </a:xfrm>
          <a:prstGeom prst="rect">
            <a:avLst/>
          </a:prstGeom>
        </p:spPr>
        <p:txBody>
          <a:bodyPr wrap="none">
            <a:spAutoFit/>
          </a:bodyPr>
          <a:lstStyle/>
          <a:p>
            <a:r>
              <a:rPr lang="en-US" altLang="zh-CN" b="1" dirty="0">
                <a:latin typeface="TheSans UHH" panose="020B0502050302020203" pitchFamily="34" charset="0"/>
              </a:rPr>
              <a:t>Easy to get CLIP features</a:t>
            </a:r>
            <a:endParaRPr lang="zh-CN" altLang="en-US" b="1" dirty="0">
              <a:latin typeface="TheSans UHH" panose="020B0502050302020203" pitchFamily="34" charset="0"/>
            </a:endParaRPr>
          </a:p>
        </p:txBody>
      </p:sp>
    </p:spTree>
    <p:extLst>
      <p:ext uri="{BB962C8B-B14F-4D97-AF65-F5344CB8AC3E}">
        <p14:creationId xmlns:p14="http://schemas.microsoft.com/office/powerpoint/2010/main" val="284692095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57A6C-AEEF-CB35-8506-ECFEA4DA10EB}"/>
              </a:ext>
            </a:extLst>
          </p:cNvPr>
          <p:cNvSpPr>
            <a:spLocks noGrp="1"/>
          </p:cNvSpPr>
          <p:nvPr>
            <p:ph type="title"/>
          </p:nvPr>
        </p:nvSpPr>
        <p:spPr/>
        <p:txBody>
          <a:bodyPr/>
          <a:lstStyle/>
          <a:p>
            <a:r>
              <a:rPr kumimoji="1" lang="en" altLang="zh-CN" sz="2400" b="1" dirty="0">
                <a:latin typeface="Helvetica" pitchFamily="2" charset="0"/>
              </a:rPr>
              <a:t>Conclusion CLIP</a:t>
            </a:r>
            <a:br>
              <a:rPr kumimoji="1" lang="en" altLang="zh-CN" sz="2400" b="1" dirty="0">
                <a:latin typeface="Helvetica" pitchFamily="2" charset="0"/>
              </a:rPr>
            </a:br>
            <a:endParaRPr lang="en-IN" dirty="0"/>
          </a:p>
        </p:txBody>
      </p:sp>
      <p:sp>
        <p:nvSpPr>
          <p:cNvPr id="3" name="Textplatzhalter 2">
            <a:extLst>
              <a:ext uri="{FF2B5EF4-FFF2-40B4-BE49-F238E27FC236}">
                <a16:creationId xmlns:a16="http://schemas.microsoft.com/office/drawing/2014/main" id="{92E81B39-F251-427C-9255-EBC9427503A7}"/>
              </a:ext>
            </a:extLst>
          </p:cNvPr>
          <p:cNvSpPr>
            <a:spLocks noGrp="1"/>
          </p:cNvSpPr>
          <p:nvPr>
            <p:ph type="body" sz="quarter" idx="16"/>
          </p:nvPr>
        </p:nvSpPr>
        <p:spPr/>
        <p:txBody>
          <a:bodyPr/>
          <a:lstStyle/>
          <a:p>
            <a:pPr marL="0" indent="0">
              <a:spcBef>
                <a:spcPts val="0"/>
              </a:spcBef>
              <a:buNone/>
            </a:pPr>
            <a:r>
              <a:rPr kumimoji="1" lang="en" altLang="zh-CN" dirty="0">
                <a:latin typeface="TheSans UHH" panose="020B0604020202020204" charset="0"/>
              </a:rPr>
              <a:t>Multi-modal pre-training on a web scale gives SO</a:t>
            </a:r>
            <a:r>
              <a:rPr kumimoji="1" lang="de-DE" altLang="zh-CN" dirty="0">
                <a:latin typeface="TheSans UHH" panose="020B0604020202020204" charset="0"/>
              </a:rPr>
              <a:t>T</a:t>
            </a:r>
            <a:r>
              <a:rPr kumimoji="1" lang="en" altLang="zh-CN" dirty="0">
                <a:latin typeface="TheSans UHH" panose="020B0604020202020204" charset="0"/>
              </a:rPr>
              <a:t>A performances</a:t>
            </a:r>
          </a:p>
          <a:p>
            <a:pPr marL="0" indent="0">
              <a:spcBef>
                <a:spcPts val="0"/>
              </a:spcBef>
              <a:buNone/>
            </a:pPr>
            <a:endParaRPr kumimoji="1" lang="en" altLang="zh-CN" b="1" dirty="0">
              <a:latin typeface="TheSans UHH" panose="020B0604020202020204" charset="0"/>
            </a:endParaRPr>
          </a:p>
          <a:p>
            <a:pPr marL="0" indent="0">
              <a:spcBef>
                <a:spcPts val="600"/>
              </a:spcBef>
              <a:buNone/>
            </a:pPr>
            <a:r>
              <a:rPr kumimoji="1" lang="en" altLang="zh-CN" b="1" dirty="0">
                <a:latin typeface="TheSans UHH" panose="020B0604020202020204" charset="0"/>
              </a:rPr>
              <a:t>Zero-shot may enable a new paradigm to develop vision systems</a:t>
            </a:r>
          </a:p>
          <a:p>
            <a:pPr>
              <a:spcBef>
                <a:spcPts val="600"/>
              </a:spcBef>
              <a:buFont typeface="Wingdings" panose="05000000000000000000" pitchFamily="2" charset="2"/>
              <a:buChar char="§"/>
            </a:pPr>
            <a:r>
              <a:rPr kumimoji="1" lang="en" altLang="zh-CN" dirty="0">
                <a:latin typeface="TheSans UHH" panose="020B0604020202020204" charset="0"/>
              </a:rPr>
              <a:t>No data annotation, model training, hyper-parameter tuning is needed</a:t>
            </a:r>
          </a:p>
          <a:p>
            <a:pPr>
              <a:spcBef>
                <a:spcPts val="600"/>
              </a:spcBef>
              <a:buFont typeface="Wingdings" panose="05000000000000000000" pitchFamily="2" charset="2"/>
              <a:buChar char="§"/>
            </a:pPr>
            <a:r>
              <a:rPr kumimoji="1" lang="en" altLang="zh-CN" dirty="0">
                <a:latin typeface="TheSans UHH" panose="020B0604020202020204" charset="0"/>
              </a:rPr>
              <a:t>Only ‘import clip’ and design the prompts</a:t>
            </a:r>
          </a:p>
          <a:p>
            <a:pPr>
              <a:spcBef>
                <a:spcPts val="600"/>
              </a:spcBef>
              <a:buFont typeface="Wingdings" panose="05000000000000000000" pitchFamily="2" charset="2"/>
              <a:buChar char="§"/>
            </a:pPr>
            <a:r>
              <a:rPr kumimoji="1" lang="en" altLang="zh-CN" dirty="0">
                <a:latin typeface="TheSans UHH" panose="020B0604020202020204" charset="0"/>
              </a:rPr>
              <a:t>Especially for non-specialized tasks</a:t>
            </a:r>
          </a:p>
          <a:p>
            <a:pPr>
              <a:spcBef>
                <a:spcPts val="600"/>
              </a:spcBef>
              <a:buFont typeface="Wingdings" panose="05000000000000000000" pitchFamily="2" charset="2"/>
              <a:buChar char="§"/>
            </a:pPr>
            <a:r>
              <a:rPr kumimoji="1" lang="en" altLang="zh-CN" dirty="0">
                <a:latin typeface="TheSans UHH" panose="020B0604020202020204" charset="0"/>
              </a:rPr>
              <a:t>At least, CLIP features are more accurate and robust than ResNet features</a:t>
            </a:r>
          </a:p>
          <a:p>
            <a:pPr indent="-457200">
              <a:spcBef>
                <a:spcPts val="0"/>
              </a:spcBef>
            </a:pPr>
            <a:endParaRPr kumimoji="1" lang="en" altLang="zh-CN" dirty="0">
              <a:latin typeface="TheSans UHH" panose="020B0604020202020204" charset="0"/>
            </a:endParaRPr>
          </a:p>
        </p:txBody>
      </p:sp>
      <p:sp>
        <p:nvSpPr>
          <p:cNvPr id="4" name="Date Placeholder 3">
            <a:extLst>
              <a:ext uri="{FF2B5EF4-FFF2-40B4-BE49-F238E27FC236}">
                <a16:creationId xmlns:a16="http://schemas.microsoft.com/office/drawing/2014/main" id="{524F2BCF-2209-C23C-834D-A36A6848CF3A}"/>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7DB7606A-A69F-17C5-85D9-297150870F2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F351EC0C-6906-866F-4955-B0387C08FA92}"/>
              </a:ext>
            </a:extLst>
          </p:cNvPr>
          <p:cNvSpPr>
            <a:spLocks noGrp="1"/>
          </p:cNvSpPr>
          <p:nvPr>
            <p:ph type="sldNum" sz="quarter" idx="19"/>
          </p:nvPr>
        </p:nvSpPr>
        <p:spPr/>
        <p:txBody>
          <a:bodyPr/>
          <a:lstStyle/>
          <a:p>
            <a:fld id="{3E01A2B2-10AD-754B-9B4C-E5B6FED423D0}" type="slidenum">
              <a:rPr lang="de-DE" smtClean="0"/>
              <a:pPr/>
              <a:t>139</a:t>
            </a:fld>
            <a:endParaRPr lang="de-DE" dirty="0"/>
          </a:p>
        </p:txBody>
      </p:sp>
    </p:spTree>
    <p:extLst>
      <p:ext uri="{BB962C8B-B14F-4D97-AF65-F5344CB8AC3E}">
        <p14:creationId xmlns:p14="http://schemas.microsoft.com/office/powerpoint/2010/main" val="263618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84179306-AA1F-406E-940B-070DBC39D5E3}"/>
              </a:ext>
            </a:extLst>
          </p:cNvPr>
          <p:cNvSpPr/>
          <p:nvPr/>
        </p:nvSpPr>
        <p:spPr>
          <a:xfrm>
            <a:off x="855" y="892843"/>
            <a:ext cx="9143145" cy="2825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8473D7-9F28-4B89-8E40-EB297CC85119}"/>
              </a:ext>
            </a:extLst>
          </p:cNvPr>
          <p:cNvSpPr>
            <a:spLocks noGrp="1"/>
          </p:cNvSpPr>
          <p:nvPr>
            <p:ph type="title"/>
          </p:nvPr>
        </p:nvSpPr>
        <p:spPr>
          <a:xfrm>
            <a:off x="214768" y="1203598"/>
            <a:ext cx="8533695" cy="503882"/>
          </a:xfrm>
        </p:spPr>
        <p:txBody>
          <a:bodyPr/>
          <a:lstStyle/>
          <a:p>
            <a:r>
              <a:rPr lang="en-DE" dirty="0" err="1">
                <a:latin typeface="TheSans UHH" panose="020B0604020202020204" charset="0"/>
              </a:rPr>
              <a:t>Agains</a:t>
            </a:r>
            <a:r>
              <a:rPr lang="en-DE" dirty="0">
                <a:latin typeface="TheSans UHH" panose="020B0604020202020204" charset="0"/>
              </a:rPr>
              <a:t> the Brittleness: </a:t>
            </a:r>
            <a:r>
              <a:rPr lang="en-DE" dirty="0" err="1">
                <a:latin typeface="TheSans UHH" panose="020B0604020202020204" charset="0"/>
              </a:rPr>
              <a:t>AlphaZero</a:t>
            </a:r>
            <a:endParaRPr lang="en-US" dirty="0"/>
          </a:p>
        </p:txBody>
      </p:sp>
      <p:sp>
        <p:nvSpPr>
          <p:cNvPr id="4" name="Datumsplatzhalter 3">
            <a:extLst>
              <a:ext uri="{FF2B5EF4-FFF2-40B4-BE49-F238E27FC236}">
                <a16:creationId xmlns:a16="http://schemas.microsoft.com/office/drawing/2014/main" id="{9F4DFC6D-A912-433F-B8C4-598EFAA88026}"/>
              </a:ext>
            </a:extLst>
          </p:cNvPr>
          <p:cNvSpPr>
            <a:spLocks noGrp="1"/>
          </p:cNvSpPr>
          <p:nvPr>
            <p:ph type="dt" sz="half" idx="17"/>
          </p:nvPr>
        </p:nvSpPr>
        <p:spPr>
          <a:xfrm>
            <a:off x="323850" y="4767263"/>
            <a:ext cx="2133600" cy="273844"/>
          </a:xfrm>
        </p:spPr>
        <p:txBody>
          <a:bodyPr/>
          <a:lstStyle/>
          <a:p>
            <a:r>
              <a:rPr lang="en-DE"/>
              <a:t>SoSe2024</a:t>
            </a:r>
            <a:endParaRPr lang="de-DE"/>
          </a:p>
        </p:txBody>
      </p:sp>
      <p:sp>
        <p:nvSpPr>
          <p:cNvPr id="5" name="Fußzeilenplatzhalter 4">
            <a:extLst>
              <a:ext uri="{FF2B5EF4-FFF2-40B4-BE49-F238E27FC236}">
                <a16:creationId xmlns:a16="http://schemas.microsoft.com/office/drawing/2014/main" id="{77E2F910-B032-405E-8ABB-ECE3844A0D09}"/>
              </a:ext>
            </a:extLst>
          </p:cNvPr>
          <p:cNvSpPr>
            <a:spLocks noGrp="1"/>
          </p:cNvSpPr>
          <p:nvPr>
            <p:ph type="ftr" sz="quarter" idx="18"/>
          </p:nvPr>
        </p:nvSpPr>
        <p:spPr>
          <a:xfrm>
            <a:off x="2984004" y="4767263"/>
            <a:ext cx="3175992" cy="273844"/>
          </a:xfrm>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C77D4CC3-8C82-48B2-A4AA-5E6781188643}"/>
              </a:ext>
            </a:extLst>
          </p:cNvPr>
          <p:cNvSpPr>
            <a:spLocks noGrp="1"/>
          </p:cNvSpPr>
          <p:nvPr>
            <p:ph type="sldNum" sz="quarter" idx="19"/>
          </p:nvPr>
        </p:nvSpPr>
        <p:spPr>
          <a:xfrm>
            <a:off x="6613200" y="4767263"/>
            <a:ext cx="2133600" cy="273844"/>
          </a:xfrm>
        </p:spPr>
        <p:txBody>
          <a:bodyPr/>
          <a:lstStyle/>
          <a:p>
            <a:fld id="{3E01A2B2-10AD-754B-9B4C-E5B6FED423D0}" type="slidenum">
              <a:rPr lang="de-DE" smtClean="0"/>
              <a:pPr/>
              <a:t>14</a:t>
            </a:fld>
            <a:endParaRPr lang="de-DE"/>
          </a:p>
        </p:txBody>
      </p:sp>
      <p:grpSp>
        <p:nvGrpSpPr>
          <p:cNvPr id="36" name="Group 17">
            <a:extLst>
              <a:ext uri="{FF2B5EF4-FFF2-40B4-BE49-F238E27FC236}">
                <a16:creationId xmlns:a16="http://schemas.microsoft.com/office/drawing/2014/main" id="{E7747EBF-FF45-4DC4-B015-019DB54C4224}"/>
              </a:ext>
            </a:extLst>
          </p:cNvPr>
          <p:cNvGrpSpPr/>
          <p:nvPr/>
        </p:nvGrpSpPr>
        <p:grpSpPr>
          <a:xfrm>
            <a:off x="5633614" y="1552326"/>
            <a:ext cx="3166476" cy="3166476"/>
            <a:chOff x="4403421" y="2047043"/>
            <a:chExt cx="4221968" cy="4221968"/>
          </a:xfrm>
        </p:grpSpPr>
        <p:pic>
          <p:nvPicPr>
            <p:cNvPr id="37" name="Content Placeholder 3">
              <a:extLst>
                <a:ext uri="{FF2B5EF4-FFF2-40B4-BE49-F238E27FC236}">
                  <a16:creationId xmlns:a16="http://schemas.microsoft.com/office/drawing/2014/main" id="{3BF5B483-CA46-4B88-B952-7625F0C15780}"/>
                </a:ext>
              </a:extLst>
            </p:cNvPr>
            <p:cNvPicPr>
              <a:picLocks noChangeAspect="1"/>
            </p:cNvPicPr>
            <p:nvPr/>
          </p:nvPicPr>
          <p:blipFill>
            <a:blip r:embed="rId2"/>
            <a:stretch>
              <a:fillRect/>
            </a:stretch>
          </p:blipFill>
          <p:spPr>
            <a:xfrm>
              <a:off x="4403421" y="2047043"/>
              <a:ext cx="4221968" cy="4221968"/>
            </a:xfrm>
            <a:prstGeom prst="rect">
              <a:avLst/>
            </a:prstGeom>
            <a:noFill/>
          </p:spPr>
        </p:pic>
        <p:pic>
          <p:nvPicPr>
            <p:cNvPr id="38" name="Picture 19">
              <a:extLst>
                <a:ext uri="{FF2B5EF4-FFF2-40B4-BE49-F238E27FC236}">
                  <a16:creationId xmlns:a16="http://schemas.microsoft.com/office/drawing/2014/main" id="{A72C2429-A827-4AD9-83BA-3D7511511A83}"/>
                </a:ext>
              </a:extLst>
            </p:cNvPr>
            <p:cNvPicPr>
              <a:picLocks noChangeAspect="1"/>
            </p:cNvPicPr>
            <p:nvPr/>
          </p:nvPicPr>
          <p:blipFill>
            <a:blip r:embed="rId3"/>
            <a:stretch>
              <a:fillRect/>
            </a:stretch>
          </p:blipFill>
          <p:spPr>
            <a:xfrm>
              <a:off x="5096435" y="2756647"/>
              <a:ext cx="2819350" cy="2819350"/>
            </a:xfrm>
            <a:prstGeom prst="rect">
              <a:avLst/>
            </a:prstGeom>
          </p:spPr>
        </p:pic>
      </p:grpSp>
      <p:pic>
        <p:nvPicPr>
          <p:cNvPr id="39" name="Picture 20">
            <a:extLst>
              <a:ext uri="{FF2B5EF4-FFF2-40B4-BE49-F238E27FC236}">
                <a16:creationId xmlns:a16="http://schemas.microsoft.com/office/drawing/2014/main" id="{D184B111-0555-4D71-AC10-71181DC78874}"/>
              </a:ext>
            </a:extLst>
          </p:cNvPr>
          <p:cNvPicPr>
            <a:picLocks noChangeAspect="1"/>
          </p:cNvPicPr>
          <p:nvPr/>
        </p:nvPicPr>
        <p:blipFill>
          <a:blip r:embed="rId4"/>
          <a:stretch>
            <a:fillRect/>
          </a:stretch>
        </p:blipFill>
        <p:spPr>
          <a:xfrm>
            <a:off x="6832631" y="1683348"/>
            <a:ext cx="611376" cy="611376"/>
          </a:xfrm>
          <a:prstGeom prst="rect">
            <a:avLst/>
          </a:prstGeom>
          <a:noFill/>
        </p:spPr>
      </p:pic>
      <p:pic>
        <p:nvPicPr>
          <p:cNvPr id="40" name="Picture 22">
            <a:extLst>
              <a:ext uri="{FF2B5EF4-FFF2-40B4-BE49-F238E27FC236}">
                <a16:creationId xmlns:a16="http://schemas.microsoft.com/office/drawing/2014/main" id="{3EA88819-7C8A-4058-9354-60DF862946B7}"/>
              </a:ext>
            </a:extLst>
          </p:cNvPr>
          <p:cNvPicPr>
            <a:picLocks noChangeAspect="1"/>
          </p:cNvPicPr>
          <p:nvPr/>
        </p:nvPicPr>
        <p:blipFill>
          <a:blip r:embed="rId4"/>
          <a:stretch>
            <a:fillRect/>
          </a:stretch>
        </p:blipFill>
        <p:spPr>
          <a:xfrm>
            <a:off x="7368118" y="3994400"/>
            <a:ext cx="611376" cy="611376"/>
          </a:xfrm>
          <a:prstGeom prst="rect">
            <a:avLst/>
          </a:prstGeom>
          <a:noFill/>
        </p:spPr>
      </p:pic>
      <p:grpSp>
        <p:nvGrpSpPr>
          <p:cNvPr id="41" name="Group 30">
            <a:extLst>
              <a:ext uri="{FF2B5EF4-FFF2-40B4-BE49-F238E27FC236}">
                <a16:creationId xmlns:a16="http://schemas.microsoft.com/office/drawing/2014/main" id="{BDA8D7BC-BC31-43AA-8E96-95504E0A989F}"/>
              </a:ext>
            </a:extLst>
          </p:cNvPr>
          <p:cNvGrpSpPr/>
          <p:nvPr/>
        </p:nvGrpSpPr>
        <p:grpSpPr>
          <a:xfrm>
            <a:off x="7274842" y="2860906"/>
            <a:ext cx="761427" cy="1833214"/>
            <a:chOff x="8883960" y="240003"/>
            <a:chExt cx="2857500" cy="6879726"/>
          </a:xfrm>
        </p:grpSpPr>
        <p:pic>
          <p:nvPicPr>
            <p:cNvPr id="42" name="Picture 31">
              <a:extLst>
                <a:ext uri="{FF2B5EF4-FFF2-40B4-BE49-F238E27FC236}">
                  <a16:creationId xmlns:a16="http://schemas.microsoft.com/office/drawing/2014/main" id="{5F4E3AF2-CE84-4ADB-AC24-9E526F41F413}"/>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43" name="Content Placeholder 3">
              <a:extLst>
                <a:ext uri="{FF2B5EF4-FFF2-40B4-BE49-F238E27FC236}">
                  <a16:creationId xmlns:a16="http://schemas.microsoft.com/office/drawing/2014/main" id="{66F69C2E-B852-40D5-B4B6-37E8F0E08A22}"/>
                </a:ext>
              </a:extLst>
            </p:cNvPr>
            <p:cNvPicPr>
              <a:picLocks noChangeAspect="1"/>
            </p:cNvPicPr>
            <p:nvPr/>
          </p:nvPicPr>
          <p:blipFill>
            <a:blip r:embed="rId5"/>
            <a:stretch>
              <a:fillRect/>
            </a:stretch>
          </p:blipFill>
          <p:spPr>
            <a:xfrm>
              <a:off x="9613771" y="240003"/>
              <a:ext cx="1422398" cy="1422398"/>
            </a:xfrm>
            <a:prstGeom prst="rect">
              <a:avLst/>
            </a:prstGeom>
          </p:spPr>
        </p:pic>
        <p:pic>
          <p:nvPicPr>
            <p:cNvPr id="44" name="Picture 33">
              <a:extLst>
                <a:ext uri="{FF2B5EF4-FFF2-40B4-BE49-F238E27FC236}">
                  <a16:creationId xmlns:a16="http://schemas.microsoft.com/office/drawing/2014/main" id="{EC962249-2425-4688-8BB0-0F2630F1B0C0}"/>
                </a:ext>
              </a:extLst>
            </p:cNvPr>
            <p:cNvPicPr>
              <a:picLocks noChangeAspect="1"/>
            </p:cNvPicPr>
            <p:nvPr/>
          </p:nvPicPr>
          <p:blipFill>
            <a:blip r:embed="rId6"/>
            <a:stretch>
              <a:fillRect/>
            </a:stretch>
          </p:blipFill>
          <p:spPr>
            <a:xfrm>
              <a:off x="9717773" y="2371918"/>
              <a:ext cx="1189873" cy="1189873"/>
            </a:xfrm>
            <a:prstGeom prst="rect">
              <a:avLst/>
            </a:prstGeom>
          </p:spPr>
        </p:pic>
        <p:sp>
          <p:nvSpPr>
            <p:cNvPr id="45" name="Right Arrow 34">
              <a:extLst>
                <a:ext uri="{FF2B5EF4-FFF2-40B4-BE49-F238E27FC236}">
                  <a16:creationId xmlns:a16="http://schemas.microsoft.com/office/drawing/2014/main" id="{E8F2A539-2B1E-4F07-9D8F-42B1A0F50205}"/>
                </a:ext>
              </a:extLst>
            </p:cNvPr>
            <p:cNvSpPr/>
            <p:nvPr/>
          </p:nvSpPr>
          <p:spPr>
            <a:xfrm rot="5400000">
              <a:off x="9999888" y="1905795"/>
              <a:ext cx="648041"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sp>
          <p:nvSpPr>
            <p:cNvPr id="46" name="Right Arrow 35">
              <a:extLst>
                <a:ext uri="{FF2B5EF4-FFF2-40B4-BE49-F238E27FC236}">
                  <a16:creationId xmlns:a16="http://schemas.microsoft.com/office/drawing/2014/main" id="{C009DD61-17EC-417D-BF4D-B42AB8701A50}"/>
                </a:ext>
              </a:extLst>
            </p:cNvPr>
            <p:cNvSpPr/>
            <p:nvPr/>
          </p:nvSpPr>
          <p:spPr>
            <a:xfrm rot="5400000">
              <a:off x="9999888" y="3496601"/>
              <a:ext cx="648041"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grpSp>
      <p:grpSp>
        <p:nvGrpSpPr>
          <p:cNvPr id="47" name="Group 42">
            <a:extLst>
              <a:ext uri="{FF2B5EF4-FFF2-40B4-BE49-F238E27FC236}">
                <a16:creationId xmlns:a16="http://schemas.microsoft.com/office/drawing/2014/main" id="{47D7F666-CD0C-40F3-85E2-62A2BA617C19}"/>
              </a:ext>
            </a:extLst>
          </p:cNvPr>
          <p:cNvGrpSpPr/>
          <p:nvPr/>
        </p:nvGrpSpPr>
        <p:grpSpPr>
          <a:xfrm>
            <a:off x="6767538" y="560987"/>
            <a:ext cx="761427" cy="1803292"/>
            <a:chOff x="8883960" y="352295"/>
            <a:chExt cx="2857500" cy="6767434"/>
          </a:xfrm>
        </p:grpSpPr>
        <p:pic>
          <p:nvPicPr>
            <p:cNvPr id="48" name="Picture 43">
              <a:extLst>
                <a:ext uri="{FF2B5EF4-FFF2-40B4-BE49-F238E27FC236}">
                  <a16:creationId xmlns:a16="http://schemas.microsoft.com/office/drawing/2014/main" id="{F1354BC0-4BD2-4EC9-88C8-41D9B8A6A41A}"/>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49" name="Content Placeholder 3">
              <a:extLst>
                <a:ext uri="{FF2B5EF4-FFF2-40B4-BE49-F238E27FC236}">
                  <a16:creationId xmlns:a16="http://schemas.microsoft.com/office/drawing/2014/main" id="{5AA23CE9-F3DF-4F96-9E05-2A1A950E6661}"/>
                </a:ext>
              </a:extLst>
            </p:cNvPr>
            <p:cNvPicPr>
              <a:picLocks noChangeAspect="1"/>
            </p:cNvPicPr>
            <p:nvPr/>
          </p:nvPicPr>
          <p:blipFill>
            <a:blip r:embed="rId5"/>
            <a:stretch>
              <a:fillRect/>
            </a:stretch>
          </p:blipFill>
          <p:spPr>
            <a:xfrm>
              <a:off x="9613771" y="352295"/>
              <a:ext cx="1422398" cy="1422398"/>
            </a:xfrm>
            <a:prstGeom prst="rect">
              <a:avLst/>
            </a:prstGeom>
          </p:spPr>
        </p:pic>
        <p:pic>
          <p:nvPicPr>
            <p:cNvPr id="50" name="Picture 45">
              <a:extLst>
                <a:ext uri="{FF2B5EF4-FFF2-40B4-BE49-F238E27FC236}">
                  <a16:creationId xmlns:a16="http://schemas.microsoft.com/office/drawing/2014/main" id="{F9BBBAD2-4677-41B8-B8E7-6D8876315451}"/>
                </a:ext>
              </a:extLst>
            </p:cNvPr>
            <p:cNvPicPr>
              <a:picLocks noChangeAspect="1"/>
            </p:cNvPicPr>
            <p:nvPr/>
          </p:nvPicPr>
          <p:blipFill>
            <a:blip r:embed="rId6"/>
            <a:stretch>
              <a:fillRect/>
            </a:stretch>
          </p:blipFill>
          <p:spPr>
            <a:xfrm>
              <a:off x="9717773" y="2390952"/>
              <a:ext cx="1189873" cy="1189873"/>
            </a:xfrm>
            <a:prstGeom prst="rect">
              <a:avLst/>
            </a:prstGeom>
          </p:spPr>
        </p:pic>
        <p:sp>
          <p:nvSpPr>
            <p:cNvPr id="51" name="Right Arrow 46">
              <a:extLst>
                <a:ext uri="{FF2B5EF4-FFF2-40B4-BE49-F238E27FC236}">
                  <a16:creationId xmlns:a16="http://schemas.microsoft.com/office/drawing/2014/main" id="{A677C4F5-48E2-488D-9D8F-F4253350C1DB}"/>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sp>
          <p:nvSpPr>
            <p:cNvPr id="52" name="Right Arrow 47">
              <a:extLst>
                <a:ext uri="{FF2B5EF4-FFF2-40B4-BE49-F238E27FC236}">
                  <a16:creationId xmlns:a16="http://schemas.microsoft.com/office/drawing/2014/main" id="{9B8FDF22-9EEF-4444-A209-C52F343A8055}"/>
                </a:ext>
              </a:extLst>
            </p:cNvPr>
            <p:cNvSpPr/>
            <p:nvPr/>
          </p:nvSpPr>
          <p:spPr>
            <a:xfrm rot="5400000">
              <a:off x="9999888" y="3515635"/>
              <a:ext cx="648041"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grpSp>
      <p:grpSp>
        <p:nvGrpSpPr>
          <p:cNvPr id="53" name="Group 48">
            <a:extLst>
              <a:ext uri="{FF2B5EF4-FFF2-40B4-BE49-F238E27FC236}">
                <a16:creationId xmlns:a16="http://schemas.microsoft.com/office/drawing/2014/main" id="{2428443B-16B3-4A71-87A6-78B6FBDB0BEC}"/>
              </a:ext>
            </a:extLst>
          </p:cNvPr>
          <p:cNvGrpSpPr/>
          <p:nvPr/>
        </p:nvGrpSpPr>
        <p:grpSpPr>
          <a:xfrm>
            <a:off x="7077848" y="1918033"/>
            <a:ext cx="647693" cy="2473557"/>
            <a:chOff x="6329067" y="2534653"/>
            <a:chExt cx="863590" cy="3298076"/>
          </a:xfrm>
        </p:grpSpPr>
        <p:sp>
          <p:nvSpPr>
            <p:cNvPr id="54" name="Rectangle 49">
              <a:extLst>
                <a:ext uri="{FF2B5EF4-FFF2-40B4-BE49-F238E27FC236}">
                  <a16:creationId xmlns:a16="http://schemas.microsoft.com/office/drawing/2014/main" id="{567A2A22-1C74-4B93-846F-29790F43E0B0}"/>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ysClr val="windowText" lastClr="000000"/>
                </a:solidFill>
              </a:endParaRPr>
            </a:p>
          </p:txBody>
        </p:sp>
        <p:sp>
          <p:nvSpPr>
            <p:cNvPr id="55" name="Rectangle 52">
              <a:extLst>
                <a:ext uri="{FF2B5EF4-FFF2-40B4-BE49-F238E27FC236}">
                  <a16:creationId xmlns:a16="http://schemas.microsoft.com/office/drawing/2014/main" id="{91676CA9-90BB-4D0A-8A57-4357CF8B5320}"/>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ysClr val="windowText" lastClr="000000"/>
                </a:solidFill>
              </a:endParaRPr>
            </a:p>
          </p:txBody>
        </p:sp>
      </p:grpSp>
      <p:pic>
        <p:nvPicPr>
          <p:cNvPr id="56" name="Content Placeholder 38">
            <a:extLst>
              <a:ext uri="{FF2B5EF4-FFF2-40B4-BE49-F238E27FC236}">
                <a16:creationId xmlns:a16="http://schemas.microsoft.com/office/drawing/2014/main" id="{C1EAE0B9-9343-4867-A9D8-8A2C00724BA1}"/>
              </a:ext>
            </a:extLst>
          </p:cNvPr>
          <p:cNvPicPr>
            <a:picLocks noChangeAspect="1"/>
          </p:cNvPicPr>
          <p:nvPr/>
        </p:nvPicPr>
        <p:blipFill>
          <a:blip r:embed="rId7"/>
          <a:stretch>
            <a:fillRect/>
          </a:stretch>
        </p:blipFill>
        <p:spPr>
          <a:xfrm>
            <a:off x="7061278" y="1606980"/>
            <a:ext cx="172330" cy="172682"/>
          </a:xfrm>
          <a:prstGeom prst="rect">
            <a:avLst/>
          </a:prstGeom>
          <a:solidFill>
            <a:schemeClr val="bg1"/>
          </a:solidFill>
        </p:spPr>
      </p:pic>
      <p:pic>
        <p:nvPicPr>
          <p:cNvPr id="57" name="Content Placeholder 38">
            <a:extLst>
              <a:ext uri="{FF2B5EF4-FFF2-40B4-BE49-F238E27FC236}">
                <a16:creationId xmlns:a16="http://schemas.microsoft.com/office/drawing/2014/main" id="{09F25A20-503E-46EA-8B46-D9E8024A45EB}"/>
              </a:ext>
            </a:extLst>
          </p:cNvPr>
          <p:cNvPicPr>
            <a:picLocks noChangeAspect="1"/>
          </p:cNvPicPr>
          <p:nvPr/>
        </p:nvPicPr>
        <p:blipFill>
          <a:blip r:embed="rId7"/>
          <a:stretch>
            <a:fillRect/>
          </a:stretch>
        </p:blipFill>
        <p:spPr>
          <a:xfrm>
            <a:off x="7569390" y="3944328"/>
            <a:ext cx="172330" cy="172682"/>
          </a:xfrm>
          <a:prstGeom prst="rect">
            <a:avLst/>
          </a:prstGeom>
          <a:solidFill>
            <a:schemeClr val="bg1"/>
          </a:solidFill>
        </p:spPr>
      </p:pic>
      <p:sp>
        <p:nvSpPr>
          <p:cNvPr id="58" name="Right Arrow 97">
            <a:extLst>
              <a:ext uri="{FF2B5EF4-FFF2-40B4-BE49-F238E27FC236}">
                <a16:creationId xmlns:a16="http://schemas.microsoft.com/office/drawing/2014/main" id="{E119E471-7E34-4BC7-8137-56D40B773F29}"/>
              </a:ext>
            </a:extLst>
          </p:cNvPr>
          <p:cNvSpPr/>
          <p:nvPr/>
        </p:nvSpPr>
        <p:spPr>
          <a:xfrm>
            <a:off x="6444208" y="1066197"/>
            <a:ext cx="504056" cy="31779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a:p>
        </p:txBody>
      </p:sp>
      <p:sp>
        <p:nvSpPr>
          <p:cNvPr id="59" name="Right Arrow 98">
            <a:extLst>
              <a:ext uri="{FF2B5EF4-FFF2-40B4-BE49-F238E27FC236}">
                <a16:creationId xmlns:a16="http://schemas.microsoft.com/office/drawing/2014/main" id="{00E168E5-D162-4073-A6CF-2CAEB27E80F4}"/>
              </a:ext>
            </a:extLst>
          </p:cNvPr>
          <p:cNvSpPr/>
          <p:nvPr/>
        </p:nvSpPr>
        <p:spPr>
          <a:xfrm>
            <a:off x="6444208" y="687064"/>
            <a:ext cx="504056"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0" name="Right Arrow 99">
            <a:extLst>
              <a:ext uri="{FF2B5EF4-FFF2-40B4-BE49-F238E27FC236}">
                <a16:creationId xmlns:a16="http://schemas.microsoft.com/office/drawing/2014/main" id="{D9916807-29EF-4797-879B-CEBB279458F0}"/>
              </a:ext>
            </a:extLst>
          </p:cNvPr>
          <p:cNvSpPr/>
          <p:nvPr/>
        </p:nvSpPr>
        <p:spPr>
          <a:xfrm rot="10800000">
            <a:off x="5097653" y="3285718"/>
            <a:ext cx="51146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1" name="TextBox 28">
            <a:extLst>
              <a:ext uri="{FF2B5EF4-FFF2-40B4-BE49-F238E27FC236}">
                <a16:creationId xmlns:a16="http://schemas.microsoft.com/office/drawing/2014/main" id="{CF267BF2-9F87-4392-9EE7-B3E594F0A7CF}"/>
              </a:ext>
            </a:extLst>
          </p:cNvPr>
          <p:cNvSpPr txBox="1"/>
          <p:nvPr/>
        </p:nvSpPr>
        <p:spPr>
          <a:xfrm>
            <a:off x="5224711" y="1006667"/>
            <a:ext cx="1205754" cy="369332"/>
          </a:xfrm>
          <a:prstGeom prst="rect">
            <a:avLst/>
          </a:prstGeom>
          <a:noFill/>
        </p:spPr>
        <p:txBody>
          <a:bodyPr wrap="square" rtlCol="0">
            <a:spAutoFit/>
          </a:bodyPr>
          <a:lstStyle/>
          <a:p>
            <a:pPr algn="r"/>
            <a:r>
              <a:rPr lang="en-DE" dirty="0">
                <a:latin typeface="TheSans UHH" panose="020B0502050302020203" pitchFamily="34" charset="0"/>
              </a:rPr>
              <a:t>Feedback</a:t>
            </a:r>
          </a:p>
        </p:txBody>
      </p:sp>
      <p:sp>
        <p:nvSpPr>
          <p:cNvPr id="62" name="TextBox 29">
            <a:extLst>
              <a:ext uri="{FF2B5EF4-FFF2-40B4-BE49-F238E27FC236}">
                <a16:creationId xmlns:a16="http://schemas.microsoft.com/office/drawing/2014/main" id="{C4BF6EF5-AACB-47F1-A744-BAD8D80AE59C}"/>
              </a:ext>
            </a:extLst>
          </p:cNvPr>
          <p:cNvSpPr txBox="1"/>
          <p:nvPr/>
        </p:nvSpPr>
        <p:spPr>
          <a:xfrm>
            <a:off x="5292080" y="627534"/>
            <a:ext cx="1138385" cy="369332"/>
          </a:xfrm>
          <a:prstGeom prst="rect">
            <a:avLst/>
          </a:prstGeom>
          <a:noFill/>
        </p:spPr>
        <p:txBody>
          <a:bodyPr wrap="square" rtlCol="0">
            <a:spAutoFit/>
          </a:bodyPr>
          <a:lstStyle/>
          <a:p>
            <a:pPr algn="r"/>
            <a:r>
              <a:rPr lang="en-DE" dirty="0">
                <a:latin typeface="TheSans UHH" panose="020B0502050302020203" pitchFamily="34" charset="0"/>
              </a:rPr>
              <a:t>Percepts</a:t>
            </a:r>
          </a:p>
        </p:txBody>
      </p:sp>
      <p:sp>
        <p:nvSpPr>
          <p:cNvPr id="63" name="TextBox 36">
            <a:extLst>
              <a:ext uri="{FF2B5EF4-FFF2-40B4-BE49-F238E27FC236}">
                <a16:creationId xmlns:a16="http://schemas.microsoft.com/office/drawing/2014/main" id="{DFF08A75-FF1E-483A-A099-96E063852B89}"/>
              </a:ext>
            </a:extLst>
          </p:cNvPr>
          <p:cNvSpPr txBox="1"/>
          <p:nvPr/>
        </p:nvSpPr>
        <p:spPr>
          <a:xfrm>
            <a:off x="5021072" y="3603510"/>
            <a:ext cx="878767" cy="369332"/>
          </a:xfrm>
          <a:prstGeom prst="rect">
            <a:avLst/>
          </a:prstGeom>
          <a:noFill/>
        </p:spPr>
        <p:txBody>
          <a:bodyPr wrap="none" rtlCol="0">
            <a:spAutoFit/>
          </a:bodyPr>
          <a:lstStyle/>
          <a:p>
            <a:r>
              <a:rPr lang="en-DE" dirty="0">
                <a:latin typeface="TheSans UHH" panose="020B0502050302020203" pitchFamily="34" charset="0"/>
              </a:rPr>
              <a:t>Action </a:t>
            </a:r>
          </a:p>
        </p:txBody>
      </p:sp>
      <p:pic>
        <p:nvPicPr>
          <p:cNvPr id="64" name="Content Placeholder 3">
            <a:extLst>
              <a:ext uri="{FF2B5EF4-FFF2-40B4-BE49-F238E27FC236}">
                <a16:creationId xmlns:a16="http://schemas.microsoft.com/office/drawing/2014/main" id="{A297D0DB-3848-4CDC-84B6-1BCA7605F6C2}"/>
              </a:ext>
            </a:extLst>
          </p:cNvPr>
          <p:cNvPicPr>
            <a:picLocks noChangeAspect="1"/>
          </p:cNvPicPr>
          <p:nvPr/>
        </p:nvPicPr>
        <p:blipFill>
          <a:blip r:embed="rId8"/>
          <a:stretch>
            <a:fillRect/>
          </a:stretch>
        </p:blipFill>
        <p:spPr>
          <a:xfrm>
            <a:off x="311441" y="1749304"/>
            <a:ext cx="2028311" cy="2869318"/>
          </a:xfrm>
          <a:prstGeom prst="rect">
            <a:avLst/>
          </a:prstGeom>
        </p:spPr>
      </p:pic>
      <p:sp>
        <p:nvSpPr>
          <p:cNvPr id="65" name="Cloud Callout 2">
            <a:extLst>
              <a:ext uri="{FF2B5EF4-FFF2-40B4-BE49-F238E27FC236}">
                <a16:creationId xmlns:a16="http://schemas.microsoft.com/office/drawing/2014/main" id="{1B3AE9EB-9DF4-4214-B36B-44340DEAB07B}"/>
              </a:ext>
            </a:extLst>
          </p:cNvPr>
          <p:cNvSpPr/>
          <p:nvPr/>
        </p:nvSpPr>
        <p:spPr>
          <a:xfrm>
            <a:off x="2584968" y="1918033"/>
            <a:ext cx="2647803" cy="1295107"/>
          </a:xfrm>
          <a:prstGeom prst="cloudCallout">
            <a:avLst>
              <a:gd name="adj1" fmla="val -65830"/>
              <a:gd name="adj2" fmla="val 569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TheSans UHH" panose="020B0604020202020204" charset="0"/>
              </a:rPr>
              <a:t>What are good starting points for </a:t>
            </a:r>
            <a:br>
              <a:rPr lang="en-US" sz="1600" dirty="0">
                <a:latin typeface="TheSans UHH" panose="020B0604020202020204" charset="0"/>
              </a:rPr>
            </a:br>
            <a:r>
              <a:rPr lang="en-US" sz="1600" dirty="0">
                <a:latin typeface="TheSans UHH" panose="020B0604020202020204" charset="0"/>
              </a:rPr>
              <a:t>policies?</a:t>
            </a:r>
          </a:p>
        </p:txBody>
      </p:sp>
    </p:spTree>
    <p:extLst>
      <p:ext uri="{BB962C8B-B14F-4D97-AF65-F5344CB8AC3E}">
        <p14:creationId xmlns:p14="http://schemas.microsoft.com/office/powerpoint/2010/main" val="114459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dissolve">
                                      <p:cBhvr>
                                        <p:cTn id="7" dur="500"/>
                                        <p:tgtEl>
                                          <p:spTgt spid="53"/>
                                        </p:tgtEl>
                                      </p:cBhvr>
                                    </p:animEffect>
                                  </p:childTnLst>
                                </p:cTn>
                              </p:par>
                              <p:par>
                                <p:cTn id="8" presetID="0" presetClass="path" presetSubtype="0" repeatCount="indefinite" accel="50000" decel="50000" fill="hold" nodeType="withEffect">
                                  <p:stCondLst>
                                    <p:cond delay="0"/>
                                  </p:stCondLst>
                                  <p:childTnLst>
                                    <p:animMotion origin="layout" path="M 0.00017 0.00155 L 0.00017 0.05401 " pathEditMode="relative" rAng="0" ptsTypes="AA">
                                      <p:cBhvr>
                                        <p:cTn id="9" dur="2000" fill="hold"/>
                                        <p:tgtEl>
                                          <p:spTgt spid="56"/>
                                        </p:tgtEl>
                                        <p:attrNameLst>
                                          <p:attrName>ppt_x</p:attrName>
                                          <p:attrName>ppt_y</p:attrName>
                                        </p:attrNameLst>
                                      </p:cBhvr>
                                      <p:rCtr x="0" y="2623"/>
                                    </p:animMotion>
                                  </p:childTnLst>
                                </p:cTn>
                              </p:par>
                              <p:par>
                                <p:cTn id="10" presetID="0" presetClass="path" presetSubtype="0" repeatCount="indefinite" accel="50000" decel="50000" fill="hold" nodeType="withEffect">
                                  <p:stCondLst>
                                    <p:cond delay="0"/>
                                  </p:stCondLst>
                                  <p:childTnLst>
                                    <p:animMotion origin="layout" path="M 0.00018 0.00031 L 0.00018 0.05309 " pathEditMode="relative" rAng="0" ptsTypes="AA">
                                      <p:cBhvr>
                                        <p:cTn id="11" dur="2000" fill="hold"/>
                                        <p:tgtEl>
                                          <p:spTgt spid="57"/>
                                        </p:tgtEl>
                                        <p:attrNameLst>
                                          <p:attrName>ppt_x</p:attrName>
                                          <p:attrName>ppt_y</p:attrName>
                                        </p:attrNameLst>
                                      </p:cBhvr>
                                      <p:rCtr x="0" y="2623"/>
                                    </p:animMotion>
                                  </p:childTnLst>
                                </p:cTn>
                              </p:par>
                              <p:par>
                                <p:cTn id="12" presetID="8" presetClass="emph" presetSubtype="0" repeatCount="indefinite" fill="hold" nodeType="withEffect">
                                  <p:stCondLst>
                                    <p:cond delay="0"/>
                                  </p:stCondLst>
                                  <p:childTnLst>
                                    <p:animRot by="21600000">
                                      <p:cBhvr>
                                        <p:cTn id="13" dur="5000" fill="hold"/>
                                        <p:tgtEl>
                                          <p:spTgt spid="36"/>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dissolve">
                                      <p:cBhvr>
                                        <p:cTn id="1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57A6C-AEEF-CB35-8506-ECFEA4DA10EB}"/>
              </a:ext>
            </a:extLst>
          </p:cNvPr>
          <p:cNvSpPr>
            <a:spLocks noGrp="1"/>
          </p:cNvSpPr>
          <p:nvPr>
            <p:ph type="title"/>
          </p:nvPr>
        </p:nvSpPr>
        <p:spPr/>
        <p:txBody>
          <a:bodyPr/>
          <a:lstStyle/>
          <a:p>
            <a:r>
              <a:rPr kumimoji="1" lang="en" altLang="zh-CN" sz="2400" b="1" dirty="0">
                <a:latin typeface="Helvetica" pitchFamily="2" charset="0"/>
              </a:rPr>
              <a:t>Conclusion CLIP</a:t>
            </a:r>
            <a:br>
              <a:rPr kumimoji="1" lang="en" altLang="zh-CN" sz="2400" b="1" dirty="0">
                <a:latin typeface="Helvetica" pitchFamily="2" charset="0"/>
              </a:rPr>
            </a:br>
            <a:endParaRPr lang="en-IN" dirty="0"/>
          </a:p>
        </p:txBody>
      </p:sp>
      <p:sp>
        <p:nvSpPr>
          <p:cNvPr id="3" name="Textplatzhalter 2">
            <a:extLst>
              <a:ext uri="{FF2B5EF4-FFF2-40B4-BE49-F238E27FC236}">
                <a16:creationId xmlns:a16="http://schemas.microsoft.com/office/drawing/2014/main" id="{92E81B39-F251-427C-9255-EBC9427503A7}"/>
              </a:ext>
            </a:extLst>
          </p:cNvPr>
          <p:cNvSpPr>
            <a:spLocks noGrp="1"/>
          </p:cNvSpPr>
          <p:nvPr>
            <p:ph type="body" sz="quarter" idx="16"/>
          </p:nvPr>
        </p:nvSpPr>
        <p:spPr/>
        <p:txBody>
          <a:bodyPr/>
          <a:lstStyle/>
          <a:p>
            <a:pPr marL="0" indent="0">
              <a:spcBef>
                <a:spcPts val="600"/>
              </a:spcBef>
              <a:buNone/>
            </a:pPr>
            <a:r>
              <a:rPr kumimoji="1" lang="en" altLang="zh-CN" b="1" dirty="0">
                <a:latin typeface="TheSans UHH" panose="020B0604020202020204" charset="0"/>
              </a:rPr>
              <a:t>Images and languages are mapped into a common space</a:t>
            </a:r>
          </a:p>
          <a:p>
            <a:pPr>
              <a:spcBef>
                <a:spcPts val="600"/>
              </a:spcBef>
              <a:buFont typeface="Wingdings" panose="05000000000000000000" pitchFamily="2" charset="2"/>
              <a:buChar char="§"/>
            </a:pPr>
            <a:r>
              <a:rPr kumimoji="1" lang="en" altLang="zh-CN" dirty="0">
                <a:latin typeface="TheSans UHH" panose="020B0604020202020204" charset="0"/>
              </a:rPr>
              <a:t>This is how human understand concepts</a:t>
            </a:r>
          </a:p>
          <a:p>
            <a:pPr>
              <a:spcBef>
                <a:spcPts val="600"/>
              </a:spcBef>
              <a:buFont typeface="Wingdings" panose="05000000000000000000" pitchFamily="2" charset="2"/>
              <a:buChar char="§"/>
            </a:pPr>
            <a:r>
              <a:rPr kumimoji="1" lang="en" altLang="zh-CN" dirty="0">
                <a:latin typeface="TheSans UHH" panose="020B0604020202020204" charset="0"/>
              </a:rPr>
              <a:t>Towards general intelligence</a:t>
            </a:r>
          </a:p>
          <a:p>
            <a:pPr>
              <a:spcBef>
                <a:spcPts val="600"/>
              </a:spcBef>
              <a:buFont typeface="Wingdings" panose="05000000000000000000" pitchFamily="2" charset="2"/>
              <a:buChar char="§"/>
            </a:pPr>
            <a:r>
              <a:rPr kumimoji="1" lang="en" altLang="zh-CN" dirty="0">
                <a:latin typeface="TheSans UHH" panose="020B0604020202020204" charset="0"/>
              </a:rPr>
              <a:t>But currently, more like a super fuzzy reverse search engine</a:t>
            </a:r>
          </a:p>
          <a:p>
            <a:pPr marL="257175" indent="-457200">
              <a:spcBef>
                <a:spcPts val="600"/>
              </a:spcBef>
              <a:buFont typeface="Arial" panose="020B0604020202020204" pitchFamily="34" charset="0"/>
              <a:buChar char="•"/>
            </a:pPr>
            <a:endParaRPr kumimoji="1" lang="en" altLang="zh-CN" dirty="0">
              <a:latin typeface="TheSans UHH" panose="020B0604020202020204" charset="0"/>
            </a:endParaRPr>
          </a:p>
          <a:p>
            <a:pPr indent="-457200">
              <a:spcBef>
                <a:spcPts val="600"/>
              </a:spcBef>
            </a:pPr>
            <a:endParaRPr lang="en-US" dirty="0"/>
          </a:p>
        </p:txBody>
      </p:sp>
      <p:sp>
        <p:nvSpPr>
          <p:cNvPr id="4" name="Date Placeholder 3">
            <a:extLst>
              <a:ext uri="{FF2B5EF4-FFF2-40B4-BE49-F238E27FC236}">
                <a16:creationId xmlns:a16="http://schemas.microsoft.com/office/drawing/2014/main" id="{524F2BCF-2209-C23C-834D-A36A6848CF3A}"/>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7DB7606A-A69F-17C5-85D9-297150870F2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F351EC0C-6906-866F-4955-B0387C08FA92}"/>
              </a:ext>
            </a:extLst>
          </p:cNvPr>
          <p:cNvSpPr>
            <a:spLocks noGrp="1"/>
          </p:cNvSpPr>
          <p:nvPr>
            <p:ph type="sldNum" sz="quarter" idx="19"/>
          </p:nvPr>
        </p:nvSpPr>
        <p:spPr/>
        <p:txBody>
          <a:bodyPr/>
          <a:lstStyle/>
          <a:p>
            <a:fld id="{3E01A2B2-10AD-754B-9B4C-E5B6FED423D0}" type="slidenum">
              <a:rPr lang="de-DE" smtClean="0"/>
              <a:pPr/>
              <a:t>140</a:t>
            </a:fld>
            <a:endParaRPr lang="de-DE" dirty="0"/>
          </a:p>
        </p:txBody>
      </p:sp>
    </p:spTree>
    <p:extLst>
      <p:ext uri="{BB962C8B-B14F-4D97-AF65-F5344CB8AC3E}">
        <p14:creationId xmlns:p14="http://schemas.microsoft.com/office/powerpoint/2010/main" val="65008779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57A6C-AEEF-CB35-8506-ECFEA4DA10EB}"/>
              </a:ext>
            </a:extLst>
          </p:cNvPr>
          <p:cNvSpPr>
            <a:spLocks noGrp="1"/>
          </p:cNvSpPr>
          <p:nvPr>
            <p:ph type="title"/>
          </p:nvPr>
        </p:nvSpPr>
        <p:spPr/>
        <p:txBody>
          <a:bodyPr/>
          <a:lstStyle/>
          <a:p>
            <a:r>
              <a:rPr kumimoji="1" lang="en" altLang="zh-CN" sz="2400" b="1" dirty="0">
                <a:latin typeface="Helvetica" pitchFamily="2" charset="0"/>
              </a:rPr>
              <a:t>Conclusion CLIP</a:t>
            </a:r>
            <a:br>
              <a:rPr kumimoji="1" lang="en" altLang="zh-CN" sz="2400" b="1" dirty="0">
                <a:latin typeface="Helvetica" pitchFamily="2" charset="0"/>
              </a:rPr>
            </a:br>
            <a:endParaRPr lang="en-IN" dirty="0"/>
          </a:p>
        </p:txBody>
      </p:sp>
      <p:sp>
        <p:nvSpPr>
          <p:cNvPr id="3" name="Textplatzhalter 2">
            <a:extLst>
              <a:ext uri="{FF2B5EF4-FFF2-40B4-BE49-F238E27FC236}">
                <a16:creationId xmlns:a16="http://schemas.microsoft.com/office/drawing/2014/main" id="{92E81B39-F251-427C-9255-EBC9427503A7}"/>
              </a:ext>
            </a:extLst>
          </p:cNvPr>
          <p:cNvSpPr>
            <a:spLocks noGrp="1"/>
          </p:cNvSpPr>
          <p:nvPr>
            <p:ph type="body" sz="quarter" idx="16"/>
          </p:nvPr>
        </p:nvSpPr>
        <p:spPr/>
        <p:txBody>
          <a:bodyPr/>
          <a:lstStyle/>
          <a:p>
            <a:pPr marL="0" indent="0">
              <a:spcBef>
                <a:spcPts val="600"/>
              </a:spcBef>
              <a:buNone/>
            </a:pPr>
            <a:r>
              <a:rPr kumimoji="1" lang="en" altLang="zh-CN" b="1" dirty="0">
                <a:latin typeface="TheSans UHH" panose="020B0604020202020204" charset="0"/>
              </a:rPr>
              <a:t>Easy to use:</a:t>
            </a:r>
          </a:p>
          <a:p>
            <a:pPr>
              <a:spcBef>
                <a:spcPts val="600"/>
              </a:spcBef>
              <a:buFont typeface="Wingdings" panose="05000000000000000000" pitchFamily="2" charset="2"/>
              <a:buChar char="§"/>
            </a:pPr>
            <a:r>
              <a:rPr kumimoji="1" lang="en" altLang="zh-CN" dirty="0">
                <a:latin typeface="TheSans UHH" panose="020B0604020202020204" charset="0"/>
              </a:rPr>
              <a:t>Released codes and models</a:t>
            </a:r>
          </a:p>
          <a:p>
            <a:pPr>
              <a:spcBef>
                <a:spcPts val="600"/>
              </a:spcBef>
              <a:buFont typeface="Wingdings" panose="05000000000000000000" pitchFamily="2" charset="2"/>
              <a:buChar char="§"/>
            </a:pPr>
            <a:r>
              <a:rPr kumimoji="1" lang="en" altLang="zh-CN" dirty="0">
                <a:latin typeface="TheSans UHH" panose="020B0604020202020204" charset="0"/>
              </a:rPr>
              <a:t>Unreleased data and prompts</a:t>
            </a:r>
          </a:p>
          <a:p>
            <a:pPr indent="-457200">
              <a:spcBef>
                <a:spcPts val="600"/>
              </a:spcBef>
            </a:pPr>
            <a:endParaRPr lang="en-US" dirty="0"/>
          </a:p>
        </p:txBody>
      </p:sp>
      <p:sp>
        <p:nvSpPr>
          <p:cNvPr id="4" name="Date Placeholder 3">
            <a:extLst>
              <a:ext uri="{FF2B5EF4-FFF2-40B4-BE49-F238E27FC236}">
                <a16:creationId xmlns:a16="http://schemas.microsoft.com/office/drawing/2014/main" id="{524F2BCF-2209-C23C-834D-A36A6848CF3A}"/>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7DB7606A-A69F-17C5-85D9-297150870F2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F351EC0C-6906-866F-4955-B0387C08FA92}"/>
              </a:ext>
            </a:extLst>
          </p:cNvPr>
          <p:cNvSpPr>
            <a:spLocks noGrp="1"/>
          </p:cNvSpPr>
          <p:nvPr>
            <p:ph type="sldNum" sz="quarter" idx="19"/>
          </p:nvPr>
        </p:nvSpPr>
        <p:spPr/>
        <p:txBody>
          <a:bodyPr/>
          <a:lstStyle/>
          <a:p>
            <a:fld id="{3E01A2B2-10AD-754B-9B4C-E5B6FED423D0}" type="slidenum">
              <a:rPr lang="de-DE" smtClean="0"/>
              <a:pPr/>
              <a:t>141</a:t>
            </a:fld>
            <a:endParaRPr lang="de-DE" dirty="0"/>
          </a:p>
        </p:txBody>
      </p:sp>
    </p:spTree>
    <p:extLst>
      <p:ext uri="{BB962C8B-B14F-4D97-AF65-F5344CB8AC3E}">
        <p14:creationId xmlns:p14="http://schemas.microsoft.com/office/powerpoint/2010/main" val="338434570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209FD-A5FD-4C25-C33D-A9448B838C52}"/>
              </a:ext>
            </a:extLst>
          </p:cNvPr>
          <p:cNvSpPr>
            <a:spLocks noGrp="1"/>
          </p:cNvSpPr>
          <p:nvPr>
            <p:ph type="title"/>
          </p:nvPr>
        </p:nvSpPr>
        <p:spPr/>
        <p:txBody>
          <a:bodyPr/>
          <a:lstStyle/>
          <a:p>
            <a:r>
              <a:rPr lang="en-DE" dirty="0"/>
              <a:t>GPT-4V(ision)</a:t>
            </a:r>
            <a:endParaRPr lang="en-IN" dirty="0"/>
          </a:p>
        </p:txBody>
      </p:sp>
      <p:sp>
        <p:nvSpPr>
          <p:cNvPr id="4" name="Date Placeholder 3">
            <a:extLst>
              <a:ext uri="{FF2B5EF4-FFF2-40B4-BE49-F238E27FC236}">
                <a16:creationId xmlns:a16="http://schemas.microsoft.com/office/drawing/2014/main" id="{E6C4BCD8-5106-65CD-EBF0-8592C274CC7F}"/>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D32544F5-1CCF-F337-FC9D-D69739FAC4C0}"/>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AA555D75-F069-B263-6C7A-ECF67483FC8B}"/>
              </a:ext>
            </a:extLst>
          </p:cNvPr>
          <p:cNvSpPr>
            <a:spLocks noGrp="1"/>
          </p:cNvSpPr>
          <p:nvPr>
            <p:ph type="sldNum" sz="quarter" idx="19"/>
          </p:nvPr>
        </p:nvSpPr>
        <p:spPr/>
        <p:txBody>
          <a:bodyPr/>
          <a:lstStyle/>
          <a:p>
            <a:fld id="{3E01A2B2-10AD-754B-9B4C-E5B6FED423D0}" type="slidenum">
              <a:rPr lang="de-DE" smtClean="0"/>
              <a:pPr/>
              <a:t>142</a:t>
            </a:fld>
            <a:endParaRPr lang="de-DE" dirty="0"/>
          </a:p>
        </p:txBody>
      </p:sp>
      <p:pic>
        <p:nvPicPr>
          <p:cNvPr id="7" name="Content Placeholder 4" descr="A collage of a menu&#10;&#10;Description automatically generated">
            <a:extLst>
              <a:ext uri="{FF2B5EF4-FFF2-40B4-BE49-F238E27FC236}">
                <a16:creationId xmlns:a16="http://schemas.microsoft.com/office/drawing/2014/main" id="{B6E6F1B5-97B6-ED0C-2712-C7368B4362EF}"/>
              </a:ext>
            </a:extLst>
          </p:cNvPr>
          <p:cNvPicPr>
            <a:picLocks noChangeAspect="1"/>
          </p:cNvPicPr>
          <p:nvPr/>
        </p:nvPicPr>
        <p:blipFill>
          <a:blip r:embed="rId3"/>
          <a:stretch>
            <a:fillRect/>
          </a:stretch>
        </p:blipFill>
        <p:spPr>
          <a:xfrm>
            <a:off x="3930647" y="102393"/>
            <a:ext cx="4846995" cy="4655306"/>
          </a:xfrm>
          <a:prstGeom prst="rect">
            <a:avLst/>
          </a:prstGeom>
        </p:spPr>
      </p:pic>
    </p:spTree>
    <p:extLst>
      <p:ext uri="{BB962C8B-B14F-4D97-AF65-F5344CB8AC3E}">
        <p14:creationId xmlns:p14="http://schemas.microsoft.com/office/powerpoint/2010/main" val="266840842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1685F34-2E2A-7AA8-ECF5-DE19203D604E}"/>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A69EDB3B-6E14-9185-4EDF-91275436AFA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9F129B8C-1317-4211-E043-55D4D01835E7}"/>
              </a:ext>
            </a:extLst>
          </p:cNvPr>
          <p:cNvSpPr>
            <a:spLocks noGrp="1"/>
          </p:cNvSpPr>
          <p:nvPr>
            <p:ph type="sldNum" sz="quarter" idx="19"/>
          </p:nvPr>
        </p:nvSpPr>
        <p:spPr/>
        <p:txBody>
          <a:bodyPr/>
          <a:lstStyle/>
          <a:p>
            <a:fld id="{3E01A2B2-10AD-754B-9B4C-E5B6FED423D0}" type="slidenum">
              <a:rPr lang="de-DE" smtClean="0"/>
              <a:pPr/>
              <a:t>143</a:t>
            </a:fld>
            <a:endParaRPr lang="de-DE" dirty="0"/>
          </a:p>
        </p:txBody>
      </p:sp>
      <p:pic>
        <p:nvPicPr>
          <p:cNvPr id="7" name="Content Placeholder 5" descr="A close-up of a document&#10;&#10;Description automatically generated">
            <a:extLst>
              <a:ext uri="{FF2B5EF4-FFF2-40B4-BE49-F238E27FC236}">
                <a16:creationId xmlns:a16="http://schemas.microsoft.com/office/drawing/2014/main" id="{1CFA300C-BA06-84A1-636F-7E95A15DC083}"/>
              </a:ext>
            </a:extLst>
          </p:cNvPr>
          <p:cNvPicPr>
            <a:picLocks noChangeAspect="1"/>
          </p:cNvPicPr>
          <p:nvPr/>
        </p:nvPicPr>
        <p:blipFill>
          <a:blip r:embed="rId2"/>
          <a:stretch>
            <a:fillRect/>
          </a:stretch>
        </p:blipFill>
        <p:spPr>
          <a:xfrm>
            <a:off x="640634" y="1203598"/>
            <a:ext cx="7888962" cy="3491657"/>
          </a:xfrm>
          <a:prstGeom prst="rect">
            <a:avLst/>
          </a:prstGeom>
        </p:spPr>
      </p:pic>
    </p:spTree>
    <p:extLst>
      <p:ext uri="{BB962C8B-B14F-4D97-AF65-F5344CB8AC3E}">
        <p14:creationId xmlns:p14="http://schemas.microsoft.com/office/powerpoint/2010/main" val="161891878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4CBB832-4EFE-97AB-09EF-DEBC8B221C46}"/>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8434ACE3-FF03-037C-78CB-7A511857F2D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70CF8FCB-FAED-147A-6F70-5337B33F7F65}"/>
              </a:ext>
            </a:extLst>
          </p:cNvPr>
          <p:cNvSpPr>
            <a:spLocks noGrp="1"/>
          </p:cNvSpPr>
          <p:nvPr>
            <p:ph type="sldNum" sz="quarter" idx="19"/>
          </p:nvPr>
        </p:nvSpPr>
        <p:spPr/>
        <p:txBody>
          <a:bodyPr/>
          <a:lstStyle/>
          <a:p>
            <a:fld id="{3E01A2B2-10AD-754B-9B4C-E5B6FED423D0}" type="slidenum">
              <a:rPr lang="de-DE" smtClean="0"/>
              <a:pPr/>
              <a:t>144</a:t>
            </a:fld>
            <a:endParaRPr lang="de-DE" dirty="0"/>
          </a:p>
        </p:txBody>
      </p:sp>
      <p:pic>
        <p:nvPicPr>
          <p:cNvPr id="7" name="Content Placeholder 4" descr="A close-up of a driver license&#10;&#10;Description automatically generated">
            <a:extLst>
              <a:ext uri="{FF2B5EF4-FFF2-40B4-BE49-F238E27FC236}">
                <a16:creationId xmlns:a16="http://schemas.microsoft.com/office/drawing/2014/main" id="{AFABCC0F-EE88-9F89-9DD0-A69D9456E58B}"/>
              </a:ext>
            </a:extLst>
          </p:cNvPr>
          <p:cNvPicPr>
            <a:picLocks noChangeAspect="1"/>
          </p:cNvPicPr>
          <p:nvPr/>
        </p:nvPicPr>
        <p:blipFill>
          <a:blip r:embed="rId3"/>
          <a:stretch>
            <a:fillRect/>
          </a:stretch>
        </p:blipFill>
        <p:spPr>
          <a:xfrm>
            <a:off x="0" y="-20538"/>
            <a:ext cx="9144000" cy="5218983"/>
          </a:xfrm>
          <a:prstGeom prst="rect">
            <a:avLst/>
          </a:prstGeom>
        </p:spPr>
      </p:pic>
    </p:spTree>
    <p:extLst>
      <p:ext uri="{BB962C8B-B14F-4D97-AF65-F5344CB8AC3E}">
        <p14:creationId xmlns:p14="http://schemas.microsoft.com/office/powerpoint/2010/main" val="34639674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772F419-9DEA-BF60-77FC-C06530037056}"/>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B140AA8A-307D-A475-F930-FE4316D9DF4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3EE6C9F-ABED-7E22-1E11-7CCB83955E1C}"/>
              </a:ext>
            </a:extLst>
          </p:cNvPr>
          <p:cNvSpPr>
            <a:spLocks noGrp="1"/>
          </p:cNvSpPr>
          <p:nvPr>
            <p:ph type="sldNum" sz="quarter" idx="19"/>
          </p:nvPr>
        </p:nvSpPr>
        <p:spPr/>
        <p:txBody>
          <a:bodyPr/>
          <a:lstStyle/>
          <a:p>
            <a:fld id="{3E01A2B2-10AD-754B-9B4C-E5B6FED423D0}" type="slidenum">
              <a:rPr lang="de-DE" smtClean="0"/>
              <a:pPr/>
              <a:t>145</a:t>
            </a:fld>
            <a:endParaRPr lang="de-DE" dirty="0"/>
          </a:p>
        </p:txBody>
      </p:sp>
      <p:pic>
        <p:nvPicPr>
          <p:cNvPr id="7" name="Content Placeholder 4" descr="A group of apples on a table&#10;&#10;Description automatically generated">
            <a:extLst>
              <a:ext uri="{FF2B5EF4-FFF2-40B4-BE49-F238E27FC236}">
                <a16:creationId xmlns:a16="http://schemas.microsoft.com/office/drawing/2014/main" id="{01258694-3DA0-B38D-7F88-7E1AEE01BF1A}"/>
              </a:ext>
            </a:extLst>
          </p:cNvPr>
          <p:cNvPicPr>
            <a:picLocks noChangeAspect="1"/>
          </p:cNvPicPr>
          <p:nvPr/>
        </p:nvPicPr>
        <p:blipFill>
          <a:blip r:embed="rId2"/>
          <a:stretch>
            <a:fillRect/>
          </a:stretch>
        </p:blipFill>
        <p:spPr>
          <a:xfrm>
            <a:off x="2202597" y="1096317"/>
            <a:ext cx="4738805" cy="3635673"/>
          </a:xfrm>
          <a:prstGeom prst="rect">
            <a:avLst/>
          </a:prstGeom>
        </p:spPr>
      </p:pic>
    </p:spTree>
    <p:extLst>
      <p:ext uri="{BB962C8B-B14F-4D97-AF65-F5344CB8AC3E}">
        <p14:creationId xmlns:p14="http://schemas.microsoft.com/office/powerpoint/2010/main" val="335127620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EBBD304-AD1E-0824-CE47-F4CA8C93980F}"/>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CC19932C-AE13-D3D9-C366-9DFF90BB0618}"/>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1F61DA9A-BF12-0D52-79BE-199D5E8CF9E9}"/>
              </a:ext>
            </a:extLst>
          </p:cNvPr>
          <p:cNvSpPr>
            <a:spLocks noGrp="1"/>
          </p:cNvSpPr>
          <p:nvPr>
            <p:ph type="sldNum" sz="quarter" idx="19"/>
          </p:nvPr>
        </p:nvSpPr>
        <p:spPr/>
        <p:txBody>
          <a:bodyPr/>
          <a:lstStyle/>
          <a:p>
            <a:fld id="{3E01A2B2-10AD-754B-9B4C-E5B6FED423D0}" type="slidenum">
              <a:rPr lang="de-DE" smtClean="0"/>
              <a:pPr/>
              <a:t>146</a:t>
            </a:fld>
            <a:endParaRPr lang="de-DE" dirty="0"/>
          </a:p>
        </p:txBody>
      </p:sp>
      <p:pic>
        <p:nvPicPr>
          <p:cNvPr id="7" name="Content Placeholder 4" descr="A screenshot of a computer&#10;&#10;Description automatically generated">
            <a:extLst>
              <a:ext uri="{FF2B5EF4-FFF2-40B4-BE49-F238E27FC236}">
                <a16:creationId xmlns:a16="http://schemas.microsoft.com/office/drawing/2014/main" id="{D2B3868D-4829-C873-9824-8400C08121AF}"/>
              </a:ext>
            </a:extLst>
          </p:cNvPr>
          <p:cNvPicPr>
            <a:picLocks noChangeAspect="1"/>
          </p:cNvPicPr>
          <p:nvPr/>
        </p:nvPicPr>
        <p:blipFill>
          <a:blip r:embed="rId2"/>
          <a:stretch>
            <a:fillRect/>
          </a:stretch>
        </p:blipFill>
        <p:spPr>
          <a:xfrm>
            <a:off x="323850" y="1491630"/>
            <a:ext cx="8327342" cy="2757844"/>
          </a:xfrm>
          <a:prstGeom prst="rect">
            <a:avLst/>
          </a:prstGeom>
        </p:spPr>
      </p:pic>
    </p:spTree>
    <p:extLst>
      <p:ext uri="{BB962C8B-B14F-4D97-AF65-F5344CB8AC3E}">
        <p14:creationId xmlns:p14="http://schemas.microsoft.com/office/powerpoint/2010/main" val="400456371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0C7A5A-0EDD-4B1B-90F7-501DEEF52C81}"/>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D8F22E97-9D60-424A-8E10-64555B4548A4}"/>
              </a:ext>
            </a:extLst>
          </p:cNvPr>
          <p:cNvSpPr>
            <a:spLocks noGrp="1"/>
          </p:cNvSpPr>
          <p:nvPr>
            <p:ph type="body" sz="quarter" idx="16"/>
          </p:nvPr>
        </p:nvSpPr>
        <p:spPr/>
        <p:txBody>
          <a:bodyPr/>
          <a:lstStyle/>
          <a:p>
            <a:endParaRPr lang="en-US"/>
          </a:p>
        </p:txBody>
      </p:sp>
      <p:sp>
        <p:nvSpPr>
          <p:cNvPr id="4" name="Date Placeholder 3">
            <a:extLst>
              <a:ext uri="{FF2B5EF4-FFF2-40B4-BE49-F238E27FC236}">
                <a16:creationId xmlns:a16="http://schemas.microsoft.com/office/drawing/2014/main" id="{AD692887-D335-B2AB-FB4D-66D22DB4EC62}"/>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33D8E9A9-44D5-1BB8-E701-BAE7AF7CF02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3B7F1A7B-E488-1E5C-0B7D-787F575B82FD}"/>
              </a:ext>
            </a:extLst>
          </p:cNvPr>
          <p:cNvSpPr>
            <a:spLocks noGrp="1"/>
          </p:cNvSpPr>
          <p:nvPr>
            <p:ph type="sldNum" sz="quarter" idx="19"/>
          </p:nvPr>
        </p:nvSpPr>
        <p:spPr/>
        <p:txBody>
          <a:bodyPr/>
          <a:lstStyle/>
          <a:p>
            <a:fld id="{3E01A2B2-10AD-754B-9B4C-E5B6FED423D0}" type="slidenum">
              <a:rPr lang="de-DE" smtClean="0"/>
              <a:pPr/>
              <a:t>147</a:t>
            </a:fld>
            <a:endParaRPr lang="de-DE" dirty="0"/>
          </a:p>
        </p:txBody>
      </p:sp>
      <p:pic>
        <p:nvPicPr>
          <p:cNvPr id="7" name="Picture 6">
            <a:extLst>
              <a:ext uri="{FF2B5EF4-FFF2-40B4-BE49-F238E27FC236}">
                <a16:creationId xmlns:a16="http://schemas.microsoft.com/office/drawing/2014/main" id="{7B382113-E39C-4EB9-2379-3B5B6198DA5D}"/>
              </a:ext>
            </a:extLst>
          </p:cNvPr>
          <p:cNvPicPr>
            <a:picLocks noChangeAspect="1"/>
          </p:cNvPicPr>
          <p:nvPr/>
        </p:nvPicPr>
        <p:blipFill>
          <a:blip r:embed="rId2"/>
          <a:stretch>
            <a:fillRect/>
          </a:stretch>
        </p:blipFill>
        <p:spPr>
          <a:xfrm>
            <a:off x="-36512" y="51470"/>
            <a:ext cx="7886699" cy="10276958"/>
          </a:xfrm>
          <a:prstGeom prst="rect">
            <a:avLst/>
          </a:prstGeom>
        </p:spPr>
      </p:pic>
    </p:spTree>
    <p:extLst>
      <p:ext uri="{BB962C8B-B14F-4D97-AF65-F5344CB8AC3E}">
        <p14:creationId xmlns:p14="http://schemas.microsoft.com/office/powerpoint/2010/main" val="22184892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A22682-43B1-4969-B224-6E7756D39208}"/>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7B4A6A9B-A4C4-4836-BD97-D84E77D2859C}"/>
              </a:ext>
            </a:extLst>
          </p:cNvPr>
          <p:cNvSpPr>
            <a:spLocks noGrp="1"/>
          </p:cNvSpPr>
          <p:nvPr>
            <p:ph type="body" sz="quarter" idx="16"/>
          </p:nvPr>
        </p:nvSpPr>
        <p:spPr/>
        <p:txBody>
          <a:bodyPr/>
          <a:lstStyle/>
          <a:p>
            <a:endParaRPr lang="en-US"/>
          </a:p>
        </p:txBody>
      </p:sp>
      <p:sp>
        <p:nvSpPr>
          <p:cNvPr id="4" name="Date Placeholder 3">
            <a:extLst>
              <a:ext uri="{FF2B5EF4-FFF2-40B4-BE49-F238E27FC236}">
                <a16:creationId xmlns:a16="http://schemas.microsoft.com/office/drawing/2014/main" id="{6CF2E3C7-A7FD-5B4F-FAE6-328E269FDD50}"/>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63119140-66C3-926B-8A40-F3880B5D5EF7}"/>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09CFC84A-1D78-4426-85F5-06E1787FCF7F}"/>
              </a:ext>
            </a:extLst>
          </p:cNvPr>
          <p:cNvSpPr>
            <a:spLocks noGrp="1"/>
          </p:cNvSpPr>
          <p:nvPr>
            <p:ph type="sldNum" sz="quarter" idx="19"/>
          </p:nvPr>
        </p:nvSpPr>
        <p:spPr/>
        <p:txBody>
          <a:bodyPr/>
          <a:lstStyle/>
          <a:p>
            <a:fld id="{3E01A2B2-10AD-754B-9B4C-E5B6FED423D0}" type="slidenum">
              <a:rPr lang="de-DE" smtClean="0"/>
              <a:pPr/>
              <a:t>148</a:t>
            </a:fld>
            <a:endParaRPr lang="de-DE" dirty="0"/>
          </a:p>
        </p:txBody>
      </p:sp>
      <p:pic>
        <p:nvPicPr>
          <p:cNvPr id="7" name="Picture 6">
            <a:extLst>
              <a:ext uri="{FF2B5EF4-FFF2-40B4-BE49-F238E27FC236}">
                <a16:creationId xmlns:a16="http://schemas.microsoft.com/office/drawing/2014/main" id="{BC8D7E1D-8B0E-5353-7BB6-03E41735B465}"/>
              </a:ext>
            </a:extLst>
          </p:cNvPr>
          <p:cNvPicPr>
            <a:picLocks noChangeAspect="1"/>
          </p:cNvPicPr>
          <p:nvPr/>
        </p:nvPicPr>
        <p:blipFill>
          <a:blip r:embed="rId2"/>
          <a:stretch>
            <a:fillRect/>
          </a:stretch>
        </p:blipFill>
        <p:spPr>
          <a:xfrm>
            <a:off x="-36512" y="-5133458"/>
            <a:ext cx="7886699" cy="10276958"/>
          </a:xfrm>
          <a:prstGeom prst="rect">
            <a:avLst/>
          </a:prstGeom>
        </p:spPr>
      </p:pic>
    </p:spTree>
    <p:extLst>
      <p:ext uri="{BB962C8B-B14F-4D97-AF65-F5344CB8AC3E}">
        <p14:creationId xmlns:p14="http://schemas.microsoft.com/office/powerpoint/2010/main" val="31012143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818F343-A2FE-DEC8-4CC8-77D4D9C61937}"/>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9C9E21B9-18BB-62DB-B70A-4CBF46862555}"/>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C89D0398-C924-3CBB-3A70-E9F394375D62}"/>
              </a:ext>
            </a:extLst>
          </p:cNvPr>
          <p:cNvSpPr>
            <a:spLocks noGrp="1"/>
          </p:cNvSpPr>
          <p:nvPr>
            <p:ph type="sldNum" sz="quarter" idx="19"/>
          </p:nvPr>
        </p:nvSpPr>
        <p:spPr/>
        <p:txBody>
          <a:bodyPr/>
          <a:lstStyle/>
          <a:p>
            <a:fld id="{3E01A2B2-10AD-754B-9B4C-E5B6FED423D0}" type="slidenum">
              <a:rPr lang="de-DE" smtClean="0"/>
              <a:pPr/>
              <a:t>149</a:t>
            </a:fld>
            <a:endParaRPr lang="de-DE" dirty="0"/>
          </a:p>
        </p:txBody>
      </p:sp>
      <p:pic>
        <p:nvPicPr>
          <p:cNvPr id="7" name="Content Placeholder 4" descr="A close-up of a foot&#10;&#10;Description automatically generated">
            <a:extLst>
              <a:ext uri="{FF2B5EF4-FFF2-40B4-BE49-F238E27FC236}">
                <a16:creationId xmlns:a16="http://schemas.microsoft.com/office/drawing/2014/main" id="{F6FBEE8F-244C-4759-2FFE-864C95185170}"/>
              </a:ext>
            </a:extLst>
          </p:cNvPr>
          <p:cNvPicPr>
            <a:picLocks noChangeAspect="1"/>
          </p:cNvPicPr>
          <p:nvPr/>
        </p:nvPicPr>
        <p:blipFill>
          <a:blip r:embed="rId2"/>
          <a:stretch>
            <a:fillRect/>
          </a:stretch>
        </p:blipFill>
        <p:spPr>
          <a:xfrm>
            <a:off x="1871700" y="1128938"/>
            <a:ext cx="5400600" cy="3888431"/>
          </a:xfrm>
          <a:prstGeom prst="rect">
            <a:avLst/>
          </a:prstGeom>
        </p:spPr>
      </p:pic>
    </p:spTree>
    <p:extLst>
      <p:ext uri="{BB962C8B-B14F-4D97-AF65-F5344CB8AC3E}">
        <p14:creationId xmlns:p14="http://schemas.microsoft.com/office/powerpoint/2010/main" val="3076337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6B96B-FE72-45B3-A3FA-45F0E4A75F69}"/>
              </a:ext>
            </a:extLst>
          </p:cNvPr>
          <p:cNvSpPr>
            <a:spLocks noGrp="1"/>
          </p:cNvSpPr>
          <p:nvPr>
            <p:ph type="title"/>
          </p:nvPr>
        </p:nvSpPr>
        <p:spPr/>
        <p:txBody>
          <a:bodyPr/>
          <a:lstStyle/>
          <a:p>
            <a:r>
              <a:rPr lang="en-US" dirty="0"/>
              <a:t>Monte Carlo Tree Search (MCTS)</a:t>
            </a:r>
          </a:p>
        </p:txBody>
      </p:sp>
      <p:sp>
        <p:nvSpPr>
          <p:cNvPr id="4" name="Datumsplatzhalter 3">
            <a:extLst>
              <a:ext uri="{FF2B5EF4-FFF2-40B4-BE49-F238E27FC236}">
                <a16:creationId xmlns:a16="http://schemas.microsoft.com/office/drawing/2014/main" id="{B19B9FB7-DA91-4F77-B7C5-63B92EF6C8E1}"/>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BE8F9F6A-F5CD-43A9-AABA-0CB3241AD6B5}"/>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F2CD06B9-1128-42DF-81B8-FD79AA22F2CA}"/>
              </a:ext>
            </a:extLst>
          </p:cNvPr>
          <p:cNvSpPr>
            <a:spLocks noGrp="1"/>
          </p:cNvSpPr>
          <p:nvPr>
            <p:ph type="sldNum" sz="quarter" idx="19"/>
          </p:nvPr>
        </p:nvSpPr>
        <p:spPr/>
        <p:txBody>
          <a:bodyPr/>
          <a:lstStyle/>
          <a:p>
            <a:fld id="{3E01A2B2-10AD-754B-9B4C-E5B6FED423D0}" type="slidenum">
              <a:rPr lang="de-DE" smtClean="0"/>
              <a:pPr/>
              <a:t>15</a:t>
            </a:fld>
            <a:endParaRPr lang="de-DE"/>
          </a:p>
        </p:txBody>
      </p:sp>
      <p:pic>
        <p:nvPicPr>
          <p:cNvPr id="8" name="Grafik 7">
            <a:extLst>
              <a:ext uri="{FF2B5EF4-FFF2-40B4-BE49-F238E27FC236}">
                <a16:creationId xmlns:a16="http://schemas.microsoft.com/office/drawing/2014/main" id="{A7092D05-38EC-4678-A5BF-00F93274C4CE}"/>
              </a:ext>
            </a:extLst>
          </p:cNvPr>
          <p:cNvPicPr>
            <a:picLocks noChangeAspect="1"/>
          </p:cNvPicPr>
          <p:nvPr/>
        </p:nvPicPr>
        <p:blipFill>
          <a:blip r:embed="rId2"/>
          <a:stretch>
            <a:fillRect/>
          </a:stretch>
        </p:blipFill>
        <p:spPr>
          <a:xfrm>
            <a:off x="3282779" y="2518387"/>
            <a:ext cx="5757767" cy="1421515"/>
          </a:xfrm>
          <a:prstGeom prst="rect">
            <a:avLst/>
          </a:prstGeom>
          <a:ln>
            <a:solidFill>
              <a:schemeClr val="tx1"/>
            </a:solidFill>
          </a:ln>
        </p:spPr>
      </p:pic>
      <p:pic>
        <p:nvPicPr>
          <p:cNvPr id="9" name="Content Placeholder 3">
            <a:extLst>
              <a:ext uri="{FF2B5EF4-FFF2-40B4-BE49-F238E27FC236}">
                <a16:creationId xmlns:a16="http://schemas.microsoft.com/office/drawing/2014/main" id="{6F550679-E239-4AB5-A1A9-3EF3F5C2A649}"/>
              </a:ext>
            </a:extLst>
          </p:cNvPr>
          <p:cNvPicPr>
            <a:picLocks noChangeAspect="1"/>
          </p:cNvPicPr>
          <p:nvPr/>
        </p:nvPicPr>
        <p:blipFill>
          <a:blip r:embed="rId3"/>
          <a:stretch>
            <a:fillRect/>
          </a:stretch>
        </p:blipFill>
        <p:spPr>
          <a:xfrm>
            <a:off x="311441" y="1749304"/>
            <a:ext cx="2028311" cy="2869318"/>
          </a:xfrm>
          <a:prstGeom prst="rect">
            <a:avLst/>
          </a:prstGeom>
        </p:spPr>
      </p:pic>
      <p:cxnSp>
        <p:nvCxnSpPr>
          <p:cNvPr id="11" name="Gerader Verbinder 10">
            <a:extLst>
              <a:ext uri="{FF2B5EF4-FFF2-40B4-BE49-F238E27FC236}">
                <a16:creationId xmlns:a16="http://schemas.microsoft.com/office/drawing/2014/main" id="{9D99A399-9FDB-4177-986B-A792A094869B}"/>
              </a:ext>
            </a:extLst>
          </p:cNvPr>
          <p:cNvCxnSpPr>
            <a:cxnSpLocks/>
          </p:cNvCxnSpPr>
          <p:nvPr/>
        </p:nvCxnSpPr>
        <p:spPr>
          <a:xfrm>
            <a:off x="2339752" y="2355726"/>
            <a:ext cx="943027" cy="162661"/>
          </a:xfrm>
          <a:prstGeom prst="line">
            <a:avLst/>
          </a:prstGeom>
          <a:ln w="3810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Gerader Verbinder 11">
            <a:extLst>
              <a:ext uri="{FF2B5EF4-FFF2-40B4-BE49-F238E27FC236}">
                <a16:creationId xmlns:a16="http://schemas.microsoft.com/office/drawing/2014/main" id="{C634965C-6213-4E28-8236-3918D2B97746}"/>
              </a:ext>
            </a:extLst>
          </p:cNvPr>
          <p:cNvCxnSpPr>
            <a:cxnSpLocks/>
          </p:cNvCxnSpPr>
          <p:nvPr/>
        </p:nvCxnSpPr>
        <p:spPr>
          <a:xfrm>
            <a:off x="2338090" y="2931790"/>
            <a:ext cx="944689" cy="1008112"/>
          </a:xfrm>
          <a:prstGeom prst="line">
            <a:avLst/>
          </a:prstGeom>
          <a:ln w="3810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sp>
        <p:nvSpPr>
          <p:cNvPr id="17" name="Rechteck 16">
            <a:extLst>
              <a:ext uri="{FF2B5EF4-FFF2-40B4-BE49-F238E27FC236}">
                <a16:creationId xmlns:a16="http://schemas.microsoft.com/office/drawing/2014/main" id="{7BB224FF-F89E-4647-8246-EC8C578B9D2C}"/>
              </a:ext>
            </a:extLst>
          </p:cNvPr>
          <p:cNvSpPr/>
          <p:nvPr/>
        </p:nvSpPr>
        <p:spPr>
          <a:xfrm>
            <a:off x="4517463" y="4473810"/>
            <a:ext cx="4572000" cy="276999"/>
          </a:xfrm>
          <a:prstGeom prst="rect">
            <a:avLst/>
          </a:prstGeom>
        </p:spPr>
        <p:txBody>
          <a:bodyPr>
            <a:spAutoFit/>
          </a:bodyPr>
          <a:lstStyle/>
          <a:p>
            <a:pPr algn="r"/>
            <a:r>
              <a:rPr lang="en-US" sz="1200" dirty="0">
                <a:latin typeface="TheSans UHH" panose="020B0502050302020203" pitchFamily="34" charset="0"/>
                <a:hlinkClick r:id="rId4"/>
              </a:rPr>
              <a:t>https://en.wikipedia.org/wiki/Monte_Carlo_tree_search</a:t>
            </a:r>
            <a:endParaRPr lang="en-US" sz="1200" dirty="0">
              <a:latin typeface="TheSans UHH" panose="020B0502050302020203" pitchFamily="34" charset="0"/>
            </a:endParaRPr>
          </a:p>
        </p:txBody>
      </p:sp>
    </p:spTree>
    <p:extLst>
      <p:ext uri="{BB962C8B-B14F-4D97-AF65-F5344CB8AC3E}">
        <p14:creationId xmlns:p14="http://schemas.microsoft.com/office/powerpoint/2010/main" val="41815232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E55327-D36C-45AD-8E1B-C9C84D865727}"/>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5C15446B-E25A-4213-B1BF-1CD4CC61121E}"/>
              </a:ext>
            </a:extLst>
          </p:cNvPr>
          <p:cNvSpPr>
            <a:spLocks noGrp="1"/>
          </p:cNvSpPr>
          <p:nvPr>
            <p:ph type="body" sz="quarter" idx="16"/>
          </p:nvPr>
        </p:nvSpPr>
        <p:spPr/>
        <p:txBody>
          <a:bodyPr/>
          <a:lstStyle/>
          <a:p>
            <a:endParaRPr lang="en-US"/>
          </a:p>
        </p:txBody>
      </p:sp>
      <p:sp>
        <p:nvSpPr>
          <p:cNvPr id="4" name="Date Placeholder 3">
            <a:extLst>
              <a:ext uri="{FF2B5EF4-FFF2-40B4-BE49-F238E27FC236}">
                <a16:creationId xmlns:a16="http://schemas.microsoft.com/office/drawing/2014/main" id="{31E707C2-DADA-30EB-F471-F3B8F583A24C}"/>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65071833-4821-6A8E-D6F9-D127E3F5832E}"/>
              </a:ext>
            </a:extLst>
          </p:cNvPr>
          <p:cNvSpPr>
            <a:spLocks noGrp="1"/>
          </p:cNvSpPr>
          <p:nvPr>
            <p:ph type="ftr" sz="quarter" idx="18"/>
          </p:nvPr>
        </p:nvSpPr>
        <p:spPr/>
        <p:txBody>
          <a:bodyPr/>
          <a:lstStyle/>
          <a:p>
            <a:r>
              <a:rPr lang="de-DE"/>
              <a:t>GenAI | Ralf Möller, Sylvia Melzer</a:t>
            </a:r>
            <a:endParaRPr lang="de-DE" dirty="0"/>
          </a:p>
        </p:txBody>
      </p:sp>
      <p:sp>
        <p:nvSpPr>
          <p:cNvPr id="6" name="Slide Number Placeholder 5">
            <a:extLst>
              <a:ext uri="{FF2B5EF4-FFF2-40B4-BE49-F238E27FC236}">
                <a16:creationId xmlns:a16="http://schemas.microsoft.com/office/drawing/2014/main" id="{5BDA07C3-60E1-895E-E501-FF9B3E6C2200}"/>
              </a:ext>
            </a:extLst>
          </p:cNvPr>
          <p:cNvSpPr>
            <a:spLocks noGrp="1"/>
          </p:cNvSpPr>
          <p:nvPr>
            <p:ph type="sldNum" sz="quarter" idx="19"/>
          </p:nvPr>
        </p:nvSpPr>
        <p:spPr/>
        <p:txBody>
          <a:bodyPr/>
          <a:lstStyle/>
          <a:p>
            <a:fld id="{3E01A2B2-10AD-754B-9B4C-E5B6FED423D0}" type="slidenum">
              <a:rPr lang="de-DE" smtClean="0"/>
              <a:pPr/>
              <a:t>150</a:t>
            </a:fld>
            <a:endParaRPr lang="de-DE" dirty="0"/>
          </a:p>
        </p:txBody>
      </p:sp>
      <p:pic>
        <p:nvPicPr>
          <p:cNvPr id="8" name="Picture 7">
            <a:extLst>
              <a:ext uri="{FF2B5EF4-FFF2-40B4-BE49-F238E27FC236}">
                <a16:creationId xmlns:a16="http://schemas.microsoft.com/office/drawing/2014/main" id="{8EA3C4ED-44C2-62F7-BF46-E369F09322FC}"/>
              </a:ext>
            </a:extLst>
          </p:cNvPr>
          <p:cNvPicPr>
            <a:picLocks noChangeAspect="1"/>
          </p:cNvPicPr>
          <p:nvPr/>
        </p:nvPicPr>
        <p:blipFill>
          <a:blip r:embed="rId2"/>
          <a:stretch>
            <a:fillRect/>
          </a:stretch>
        </p:blipFill>
        <p:spPr>
          <a:xfrm>
            <a:off x="12080" y="1"/>
            <a:ext cx="7897193" cy="8620422"/>
          </a:xfrm>
          <a:prstGeom prst="rect">
            <a:avLst/>
          </a:prstGeom>
        </p:spPr>
      </p:pic>
    </p:spTree>
    <p:extLst>
      <p:ext uri="{BB962C8B-B14F-4D97-AF65-F5344CB8AC3E}">
        <p14:creationId xmlns:p14="http://schemas.microsoft.com/office/powerpoint/2010/main" val="138797411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C65307D-6A38-C3E9-32FE-5906026CC9A2}"/>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934288D3-73B1-BCEB-50C9-0B092C5F6C4D}"/>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9C62AFA7-253A-17DB-6859-5A4F274F7E0C}"/>
              </a:ext>
            </a:extLst>
          </p:cNvPr>
          <p:cNvSpPr>
            <a:spLocks noGrp="1"/>
          </p:cNvSpPr>
          <p:nvPr>
            <p:ph type="sldNum" sz="quarter" idx="19"/>
          </p:nvPr>
        </p:nvSpPr>
        <p:spPr/>
        <p:txBody>
          <a:bodyPr/>
          <a:lstStyle/>
          <a:p>
            <a:fld id="{3E01A2B2-10AD-754B-9B4C-E5B6FED423D0}" type="slidenum">
              <a:rPr lang="de-DE" smtClean="0"/>
              <a:pPr/>
              <a:t>151</a:t>
            </a:fld>
            <a:endParaRPr lang="de-DE" dirty="0"/>
          </a:p>
        </p:txBody>
      </p:sp>
      <p:pic>
        <p:nvPicPr>
          <p:cNvPr id="9" name="Picture 7">
            <a:extLst>
              <a:ext uri="{FF2B5EF4-FFF2-40B4-BE49-F238E27FC236}">
                <a16:creationId xmlns:a16="http://schemas.microsoft.com/office/drawing/2014/main" id="{796544C5-BE2D-48D2-93DA-BBF524100772}"/>
              </a:ext>
            </a:extLst>
          </p:cNvPr>
          <p:cNvPicPr>
            <a:picLocks noChangeAspect="1"/>
          </p:cNvPicPr>
          <p:nvPr/>
        </p:nvPicPr>
        <p:blipFill>
          <a:blip r:embed="rId2"/>
          <a:stretch>
            <a:fillRect/>
          </a:stretch>
        </p:blipFill>
        <p:spPr>
          <a:xfrm>
            <a:off x="0" y="-3459459"/>
            <a:ext cx="7897193" cy="8620422"/>
          </a:xfrm>
          <a:prstGeom prst="rect">
            <a:avLst/>
          </a:prstGeom>
        </p:spPr>
      </p:pic>
    </p:spTree>
    <p:extLst>
      <p:ext uri="{BB962C8B-B14F-4D97-AF65-F5344CB8AC3E}">
        <p14:creationId xmlns:p14="http://schemas.microsoft.com/office/powerpoint/2010/main" val="187204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6B96B-FE72-45B3-A3FA-45F0E4A75F69}"/>
              </a:ext>
            </a:extLst>
          </p:cNvPr>
          <p:cNvSpPr>
            <a:spLocks noGrp="1"/>
          </p:cNvSpPr>
          <p:nvPr>
            <p:ph type="title"/>
          </p:nvPr>
        </p:nvSpPr>
        <p:spPr/>
        <p:txBody>
          <a:bodyPr/>
          <a:lstStyle/>
          <a:p>
            <a:r>
              <a:rPr lang="en-US" dirty="0"/>
              <a:t>Monte Carlo Tree Search (MCTS)</a:t>
            </a:r>
          </a:p>
        </p:txBody>
      </p:sp>
      <p:sp>
        <p:nvSpPr>
          <p:cNvPr id="3" name="Textplatzhalter 2">
            <a:extLst>
              <a:ext uri="{FF2B5EF4-FFF2-40B4-BE49-F238E27FC236}">
                <a16:creationId xmlns:a16="http://schemas.microsoft.com/office/drawing/2014/main" id="{321DF032-1E77-4CF1-8028-5673D02E8D46}"/>
              </a:ext>
            </a:extLst>
          </p:cNvPr>
          <p:cNvSpPr>
            <a:spLocks noGrp="1"/>
          </p:cNvSpPr>
          <p:nvPr>
            <p:ph type="body" sz="quarter" idx="16"/>
          </p:nvPr>
        </p:nvSpPr>
        <p:spPr>
          <a:xfrm>
            <a:off x="214311" y="1779662"/>
            <a:ext cx="8750177" cy="2879651"/>
          </a:xfrm>
        </p:spPr>
        <p:txBody>
          <a:bodyPr/>
          <a:lstStyle/>
          <a:p>
            <a:pPr>
              <a:spcBef>
                <a:spcPts val="0"/>
              </a:spcBef>
            </a:pPr>
            <a:r>
              <a:rPr lang="en-US" sz="1500" b="1" dirty="0"/>
              <a:t>Selection: </a:t>
            </a:r>
            <a:r>
              <a:rPr lang="en-US" sz="1500" dirty="0"/>
              <a:t>Start from root R and select successive child nodes until a leaf node L is reached. The root is the current game state and a leaf is any node that has a potential child from which no simulation (playout) has yet been initiated. The section below says more about a way of biasing choice of child nodes that lets the game tree expand towards the most promising moves, which is the essence of Monte Carlo tree search.</a:t>
            </a:r>
          </a:p>
          <a:p>
            <a:pPr>
              <a:spcBef>
                <a:spcPts val="0"/>
              </a:spcBef>
            </a:pPr>
            <a:r>
              <a:rPr lang="en-US" sz="1500" b="1" dirty="0"/>
              <a:t>Expansion: </a:t>
            </a:r>
            <a:r>
              <a:rPr lang="en-US" sz="1500" dirty="0"/>
              <a:t>Unless L ends the game decisively (e.g. win/loss/draw) for either player, create one (or more) child nodes and choose node C from one of them. Child nodes are any valid moves from the game position defined by L.</a:t>
            </a:r>
          </a:p>
          <a:p>
            <a:pPr>
              <a:spcBef>
                <a:spcPts val="0"/>
              </a:spcBef>
            </a:pPr>
            <a:r>
              <a:rPr lang="en-US" sz="1500" b="1" dirty="0"/>
              <a:t>Simulation:</a:t>
            </a:r>
            <a:r>
              <a:rPr lang="en-US" sz="1500" dirty="0"/>
              <a:t> Complete one random playout from node C. This step is sometimes also called playout or rollout. A playout may be as simple as choosing uniform random moves until the game is decided (for example in chess, the game is won, lost, or drawn).</a:t>
            </a:r>
          </a:p>
          <a:p>
            <a:pPr>
              <a:spcBef>
                <a:spcPts val="0"/>
              </a:spcBef>
            </a:pPr>
            <a:r>
              <a:rPr lang="en-US" sz="1500" b="1" dirty="0"/>
              <a:t>Backpropagation:</a:t>
            </a:r>
            <a:r>
              <a:rPr lang="en-US" sz="1500" dirty="0"/>
              <a:t> Use the result of the playout to update information in the nodes on the path from C to R.</a:t>
            </a:r>
          </a:p>
        </p:txBody>
      </p:sp>
      <p:sp>
        <p:nvSpPr>
          <p:cNvPr id="4" name="Datumsplatzhalter 3">
            <a:extLst>
              <a:ext uri="{FF2B5EF4-FFF2-40B4-BE49-F238E27FC236}">
                <a16:creationId xmlns:a16="http://schemas.microsoft.com/office/drawing/2014/main" id="{B19B9FB7-DA91-4F77-B7C5-63B92EF6C8E1}"/>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BE8F9F6A-F5CD-43A9-AABA-0CB3241AD6B5}"/>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F2CD06B9-1128-42DF-81B8-FD79AA22F2CA}"/>
              </a:ext>
            </a:extLst>
          </p:cNvPr>
          <p:cNvSpPr>
            <a:spLocks noGrp="1"/>
          </p:cNvSpPr>
          <p:nvPr>
            <p:ph type="sldNum" sz="quarter" idx="19"/>
          </p:nvPr>
        </p:nvSpPr>
        <p:spPr/>
        <p:txBody>
          <a:bodyPr/>
          <a:lstStyle/>
          <a:p>
            <a:fld id="{3E01A2B2-10AD-754B-9B4C-E5B6FED423D0}" type="slidenum">
              <a:rPr lang="de-DE" smtClean="0"/>
              <a:pPr/>
              <a:t>16</a:t>
            </a:fld>
            <a:endParaRPr lang="de-DE"/>
          </a:p>
        </p:txBody>
      </p:sp>
      <p:pic>
        <p:nvPicPr>
          <p:cNvPr id="8" name="Grafik 7">
            <a:extLst>
              <a:ext uri="{FF2B5EF4-FFF2-40B4-BE49-F238E27FC236}">
                <a16:creationId xmlns:a16="http://schemas.microsoft.com/office/drawing/2014/main" id="{A7092D05-38EC-4678-A5BF-00F93274C4CE}"/>
              </a:ext>
            </a:extLst>
          </p:cNvPr>
          <p:cNvPicPr>
            <a:picLocks noChangeAspect="1"/>
          </p:cNvPicPr>
          <p:nvPr/>
        </p:nvPicPr>
        <p:blipFill>
          <a:blip r:embed="rId2"/>
          <a:stretch>
            <a:fillRect/>
          </a:stretch>
        </p:blipFill>
        <p:spPr>
          <a:xfrm>
            <a:off x="5109924" y="30264"/>
            <a:ext cx="4001864" cy="988006"/>
          </a:xfrm>
          <a:prstGeom prst="rect">
            <a:avLst/>
          </a:prstGeom>
          <a:ln>
            <a:solidFill>
              <a:schemeClr val="tx1"/>
            </a:solidFill>
          </a:ln>
        </p:spPr>
      </p:pic>
      <p:sp>
        <p:nvSpPr>
          <p:cNvPr id="13" name="Rechteck 12">
            <a:extLst>
              <a:ext uri="{FF2B5EF4-FFF2-40B4-BE49-F238E27FC236}">
                <a16:creationId xmlns:a16="http://schemas.microsoft.com/office/drawing/2014/main" id="{1F6038F8-472D-462F-81D8-B3CB1A3E9844}"/>
              </a:ext>
            </a:extLst>
          </p:cNvPr>
          <p:cNvSpPr/>
          <p:nvPr/>
        </p:nvSpPr>
        <p:spPr>
          <a:xfrm>
            <a:off x="4517463" y="4473810"/>
            <a:ext cx="4572000" cy="276999"/>
          </a:xfrm>
          <a:prstGeom prst="rect">
            <a:avLst/>
          </a:prstGeom>
        </p:spPr>
        <p:txBody>
          <a:bodyPr>
            <a:spAutoFit/>
          </a:bodyPr>
          <a:lstStyle/>
          <a:p>
            <a:pPr algn="r"/>
            <a:r>
              <a:rPr lang="en-US" sz="1200" dirty="0">
                <a:latin typeface="TheSans UHH" panose="020B0502050302020203" pitchFamily="34" charset="0"/>
                <a:hlinkClick r:id="rId3"/>
              </a:rPr>
              <a:t>https://en.wikipedia.org/wiki/Monte_Carlo_tree_search</a:t>
            </a:r>
            <a:endParaRPr lang="en-US" sz="1200" dirty="0">
              <a:latin typeface="TheSans UHH" panose="020B0502050302020203" pitchFamily="34" charset="0"/>
            </a:endParaRPr>
          </a:p>
        </p:txBody>
      </p:sp>
    </p:spTree>
    <p:extLst>
      <p:ext uri="{BB962C8B-B14F-4D97-AF65-F5344CB8AC3E}">
        <p14:creationId xmlns:p14="http://schemas.microsoft.com/office/powerpoint/2010/main" val="1225159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CBB974-2395-487A-A2C1-D27BAFD77EDD}"/>
              </a:ext>
            </a:extLst>
          </p:cNvPr>
          <p:cNvSpPr>
            <a:spLocks noGrp="1"/>
          </p:cNvSpPr>
          <p:nvPr>
            <p:ph type="title"/>
          </p:nvPr>
        </p:nvSpPr>
        <p:spPr/>
        <p:txBody>
          <a:bodyPr/>
          <a:lstStyle/>
          <a:p>
            <a:r>
              <a:rPr lang="en-US" dirty="0"/>
              <a:t>Monte Carlo Tree Search (MCTS)</a:t>
            </a:r>
          </a:p>
        </p:txBody>
      </p:sp>
      <p:sp>
        <p:nvSpPr>
          <p:cNvPr id="3" name="Textplatzhalter 2">
            <a:extLst>
              <a:ext uri="{FF2B5EF4-FFF2-40B4-BE49-F238E27FC236}">
                <a16:creationId xmlns:a16="http://schemas.microsoft.com/office/drawing/2014/main" id="{1E64BDF9-1224-499C-9F81-CD83BE192928}"/>
              </a:ext>
            </a:extLst>
          </p:cNvPr>
          <p:cNvSpPr>
            <a:spLocks noGrp="1"/>
          </p:cNvSpPr>
          <p:nvPr>
            <p:ph type="body" sz="quarter" idx="16"/>
          </p:nvPr>
        </p:nvSpPr>
        <p:spPr/>
        <p:txBody>
          <a:bodyPr/>
          <a:lstStyle/>
          <a:p>
            <a:r>
              <a:rPr lang="en-US" dirty="0"/>
              <a:t>Example:</a:t>
            </a:r>
          </a:p>
        </p:txBody>
      </p:sp>
      <p:sp>
        <p:nvSpPr>
          <p:cNvPr id="4" name="Datumsplatzhalter 3">
            <a:extLst>
              <a:ext uri="{FF2B5EF4-FFF2-40B4-BE49-F238E27FC236}">
                <a16:creationId xmlns:a16="http://schemas.microsoft.com/office/drawing/2014/main" id="{FE523FDA-AC2C-417E-BCAD-372A87D34F6D}"/>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643B1FBB-8469-445F-8559-C4F2808C2CF4}"/>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26BFB955-FC5B-4617-8B74-CAA86CD66D2C}"/>
              </a:ext>
            </a:extLst>
          </p:cNvPr>
          <p:cNvSpPr>
            <a:spLocks noGrp="1"/>
          </p:cNvSpPr>
          <p:nvPr>
            <p:ph type="sldNum" sz="quarter" idx="19"/>
          </p:nvPr>
        </p:nvSpPr>
        <p:spPr/>
        <p:txBody>
          <a:bodyPr/>
          <a:lstStyle/>
          <a:p>
            <a:fld id="{3E01A2B2-10AD-754B-9B4C-E5B6FED423D0}" type="slidenum">
              <a:rPr lang="de-DE" smtClean="0"/>
              <a:pPr/>
              <a:t>17</a:t>
            </a:fld>
            <a:endParaRPr lang="de-DE"/>
          </a:p>
        </p:txBody>
      </p:sp>
      <p:pic>
        <p:nvPicPr>
          <p:cNvPr id="8" name="Grafik 7">
            <a:extLst>
              <a:ext uri="{FF2B5EF4-FFF2-40B4-BE49-F238E27FC236}">
                <a16:creationId xmlns:a16="http://schemas.microsoft.com/office/drawing/2014/main" id="{5F3D08E3-10EA-40AF-9915-9A7E9772270B}"/>
              </a:ext>
            </a:extLst>
          </p:cNvPr>
          <p:cNvPicPr>
            <a:picLocks noChangeAspect="1"/>
          </p:cNvPicPr>
          <p:nvPr/>
        </p:nvPicPr>
        <p:blipFill>
          <a:blip r:embed="rId3"/>
          <a:stretch>
            <a:fillRect/>
          </a:stretch>
        </p:blipFill>
        <p:spPr>
          <a:xfrm>
            <a:off x="467544" y="2164430"/>
            <a:ext cx="8064896" cy="2479723"/>
          </a:xfrm>
          <a:prstGeom prst="rect">
            <a:avLst/>
          </a:prstGeom>
        </p:spPr>
      </p:pic>
      <p:sp>
        <p:nvSpPr>
          <p:cNvPr id="9" name="Rechteck 8">
            <a:extLst>
              <a:ext uri="{FF2B5EF4-FFF2-40B4-BE49-F238E27FC236}">
                <a16:creationId xmlns:a16="http://schemas.microsoft.com/office/drawing/2014/main" id="{196883BF-0890-4980-B108-42492154E278}"/>
              </a:ext>
            </a:extLst>
          </p:cNvPr>
          <p:cNvSpPr/>
          <p:nvPr/>
        </p:nvSpPr>
        <p:spPr>
          <a:xfrm>
            <a:off x="4517463" y="4473810"/>
            <a:ext cx="4572000" cy="276999"/>
          </a:xfrm>
          <a:prstGeom prst="rect">
            <a:avLst/>
          </a:prstGeom>
        </p:spPr>
        <p:txBody>
          <a:bodyPr>
            <a:spAutoFit/>
          </a:bodyPr>
          <a:lstStyle/>
          <a:p>
            <a:pPr algn="r"/>
            <a:r>
              <a:rPr lang="en-US" sz="1200" dirty="0">
                <a:latin typeface="TheSans UHH" panose="020B0502050302020203" pitchFamily="34" charset="0"/>
                <a:hlinkClick r:id="rId4"/>
              </a:rPr>
              <a:t>https://en.wikipedia.org/wiki/Monte_Carlo_tree_search</a:t>
            </a:r>
            <a:endParaRPr lang="en-US" sz="1200" dirty="0">
              <a:latin typeface="TheSans UHH" panose="020B0502050302020203" pitchFamily="34" charset="0"/>
            </a:endParaRPr>
          </a:p>
        </p:txBody>
      </p:sp>
      <p:sp>
        <p:nvSpPr>
          <p:cNvPr id="10" name="Rechteck 9">
            <a:extLst>
              <a:ext uri="{FF2B5EF4-FFF2-40B4-BE49-F238E27FC236}">
                <a16:creationId xmlns:a16="http://schemas.microsoft.com/office/drawing/2014/main" id="{A0DF5B39-09D5-4D55-8755-27DBCC607DAD}"/>
              </a:ext>
            </a:extLst>
          </p:cNvPr>
          <p:cNvSpPr/>
          <p:nvPr/>
        </p:nvSpPr>
        <p:spPr>
          <a:xfrm>
            <a:off x="316315" y="4299539"/>
            <a:ext cx="4572000" cy="461665"/>
          </a:xfrm>
          <a:prstGeom prst="rect">
            <a:avLst/>
          </a:prstGeom>
        </p:spPr>
        <p:txBody>
          <a:bodyPr>
            <a:spAutoFit/>
          </a:bodyPr>
          <a:lstStyle/>
          <a:p>
            <a:r>
              <a:rPr lang="en-US" sz="1200" dirty="0">
                <a:latin typeface="TheSans UHH" panose="020B0502050302020203" pitchFamily="34" charset="0"/>
              </a:rPr>
              <a:t>By Robert Moss - Own work, CC BY-SA 4.0, https://commons.wikimedia.org/w/index.php?curid=88889583</a:t>
            </a:r>
          </a:p>
        </p:txBody>
      </p:sp>
    </p:spTree>
    <p:extLst>
      <p:ext uri="{BB962C8B-B14F-4D97-AF65-F5344CB8AC3E}">
        <p14:creationId xmlns:p14="http://schemas.microsoft.com/office/powerpoint/2010/main" val="24088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7C9F6-7414-354A-D85D-8B3C1AB51BFF}"/>
              </a:ext>
            </a:extLst>
          </p:cNvPr>
          <p:cNvSpPr>
            <a:spLocks noGrp="1"/>
          </p:cNvSpPr>
          <p:nvPr>
            <p:ph type="title"/>
          </p:nvPr>
        </p:nvSpPr>
        <p:spPr/>
        <p:txBody>
          <a:bodyPr/>
          <a:lstStyle/>
          <a:p>
            <a:r>
              <a:rPr lang="en-DE" dirty="0"/>
              <a:t>Representation Learning</a:t>
            </a:r>
            <a:endParaRPr lang="en-IN" dirty="0"/>
          </a:p>
        </p:txBody>
      </p:sp>
      <p:sp>
        <p:nvSpPr>
          <p:cNvPr id="3" name="Text Placeholder 2">
            <a:extLst>
              <a:ext uri="{FF2B5EF4-FFF2-40B4-BE49-F238E27FC236}">
                <a16:creationId xmlns:a16="http://schemas.microsoft.com/office/drawing/2014/main" id="{2F477D91-23CA-B7B9-7694-4C5AFB60E5F1}"/>
              </a:ext>
            </a:extLst>
          </p:cNvPr>
          <p:cNvSpPr>
            <a:spLocks noGrp="1"/>
          </p:cNvSpPr>
          <p:nvPr>
            <p:ph type="body" sz="quarter" idx="16"/>
          </p:nvPr>
        </p:nvSpPr>
        <p:spPr/>
        <p:txBody>
          <a:bodyPr/>
          <a:lstStyle/>
          <a:p>
            <a:pPr algn="just"/>
            <a:r>
              <a:rPr lang="en-DE" dirty="0"/>
              <a:t>What is a good representation for the environment given a set of task descriptions</a:t>
            </a:r>
          </a:p>
          <a:p>
            <a:pPr algn="just"/>
            <a:r>
              <a:rPr lang="en-DE" dirty="0"/>
              <a:t>There might be representations suggested from task descriptions</a:t>
            </a:r>
          </a:p>
          <a:p>
            <a:pPr algn="just"/>
            <a:r>
              <a:rPr lang="en-DE" dirty="0"/>
              <a:t>There might be things to be added for supporting specific problem solving strategies effectively</a:t>
            </a:r>
          </a:p>
          <a:p>
            <a:pPr algn="just"/>
            <a:endParaRPr lang="en-IN" dirty="0"/>
          </a:p>
        </p:txBody>
      </p:sp>
      <p:sp>
        <p:nvSpPr>
          <p:cNvPr id="4" name="Date Placeholder 3">
            <a:extLst>
              <a:ext uri="{FF2B5EF4-FFF2-40B4-BE49-F238E27FC236}">
                <a16:creationId xmlns:a16="http://schemas.microsoft.com/office/drawing/2014/main" id="{B2CD0ADA-D0DC-0CBD-B0AC-0EF77CB3A1F2}"/>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EB067A97-07CA-3A5D-F6F7-71A306A5FCA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DC5EC4D0-5698-2C4A-F03C-265742758669}"/>
              </a:ext>
            </a:extLst>
          </p:cNvPr>
          <p:cNvSpPr>
            <a:spLocks noGrp="1"/>
          </p:cNvSpPr>
          <p:nvPr>
            <p:ph type="sldNum" sz="quarter" idx="19"/>
          </p:nvPr>
        </p:nvSpPr>
        <p:spPr/>
        <p:txBody>
          <a:bodyPr/>
          <a:lstStyle/>
          <a:p>
            <a:fld id="{3E01A2B2-10AD-754B-9B4C-E5B6FED423D0}" type="slidenum">
              <a:rPr lang="de-DE" smtClean="0"/>
              <a:pPr/>
              <a:t>18</a:t>
            </a:fld>
            <a:endParaRPr lang="de-DE" dirty="0"/>
          </a:p>
        </p:txBody>
      </p:sp>
    </p:spTree>
    <p:extLst>
      <p:ext uri="{BB962C8B-B14F-4D97-AF65-F5344CB8AC3E}">
        <p14:creationId xmlns:p14="http://schemas.microsoft.com/office/powerpoint/2010/main" val="4137278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63EA7-A086-09B2-D11E-26EA53E809B6}"/>
              </a:ext>
            </a:extLst>
          </p:cNvPr>
          <p:cNvSpPr>
            <a:spLocks noGrp="1"/>
          </p:cNvSpPr>
          <p:nvPr>
            <p:ph type="title"/>
          </p:nvPr>
        </p:nvSpPr>
        <p:spPr/>
        <p:txBody>
          <a:bodyPr/>
          <a:lstStyle/>
          <a:p>
            <a:r>
              <a:rPr lang="en-DE" sz="2400" dirty="0">
                <a:latin typeface="TheSans UHH" panose="020B0604020202020204" charset="0"/>
              </a:rPr>
              <a:t>Find representation augmentations: AlphaGeometry</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22B1D54D-CE5F-A101-497B-E92794A53B0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FEEC620-933D-B266-0885-3BC9BED17177}"/>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9886BF2D-6A3D-DFA0-02E3-9F65F5DFEA2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19</a:t>
            </a:fld>
            <a:endParaRPr lang="de-DE" dirty="0">
              <a:latin typeface="TheSans UHH" panose="020B0604020202020204" charset="0"/>
            </a:endParaRPr>
          </a:p>
        </p:txBody>
      </p:sp>
      <p:pic>
        <p:nvPicPr>
          <p:cNvPr id="7" name="Content Placeholder 5" descr="A diagram of a language model&#10;&#10;Description automatically generated">
            <a:extLst>
              <a:ext uri="{FF2B5EF4-FFF2-40B4-BE49-F238E27FC236}">
                <a16:creationId xmlns:a16="http://schemas.microsoft.com/office/drawing/2014/main" id="{ACF03373-B968-8C2E-1773-90CA6C813870}"/>
              </a:ext>
            </a:extLst>
          </p:cNvPr>
          <p:cNvPicPr>
            <a:picLocks noChangeAspect="1"/>
          </p:cNvPicPr>
          <p:nvPr/>
        </p:nvPicPr>
        <p:blipFill>
          <a:blip r:embed="rId2"/>
          <a:stretch>
            <a:fillRect/>
          </a:stretch>
        </p:blipFill>
        <p:spPr>
          <a:xfrm>
            <a:off x="1262688" y="1635646"/>
            <a:ext cx="6405655" cy="1510325"/>
          </a:xfrm>
          <a:prstGeom prst="rect">
            <a:avLst/>
          </a:prstGeom>
        </p:spPr>
      </p:pic>
      <p:pic>
        <p:nvPicPr>
          <p:cNvPr id="8" name="Picture 7" descr="A graph of different colors and numbers&#10;&#10;Description automatically generated">
            <a:extLst>
              <a:ext uri="{FF2B5EF4-FFF2-40B4-BE49-F238E27FC236}">
                <a16:creationId xmlns:a16="http://schemas.microsoft.com/office/drawing/2014/main" id="{6F063E51-7E24-AE06-C11A-0D815EFD5E1B}"/>
              </a:ext>
            </a:extLst>
          </p:cNvPr>
          <p:cNvPicPr>
            <a:picLocks noChangeAspect="1"/>
          </p:cNvPicPr>
          <p:nvPr/>
        </p:nvPicPr>
        <p:blipFill>
          <a:blip r:embed="rId3"/>
          <a:stretch>
            <a:fillRect/>
          </a:stretch>
        </p:blipFill>
        <p:spPr>
          <a:xfrm>
            <a:off x="3059832" y="3291830"/>
            <a:ext cx="2185915" cy="1450807"/>
          </a:xfrm>
          <a:prstGeom prst="rect">
            <a:avLst/>
          </a:prstGeom>
        </p:spPr>
      </p:pic>
      <p:sp>
        <p:nvSpPr>
          <p:cNvPr id="9" name="Cloud Callout 12">
            <a:extLst>
              <a:ext uri="{FF2B5EF4-FFF2-40B4-BE49-F238E27FC236}">
                <a16:creationId xmlns:a16="http://schemas.microsoft.com/office/drawing/2014/main" id="{1AA1CA1F-CA03-E24F-896B-5D1290E404EE}"/>
              </a:ext>
            </a:extLst>
          </p:cNvPr>
          <p:cNvSpPr/>
          <p:nvPr/>
        </p:nvSpPr>
        <p:spPr>
          <a:xfrm>
            <a:off x="5464359" y="3514070"/>
            <a:ext cx="3359745" cy="1478794"/>
          </a:xfrm>
          <a:prstGeom prst="cloudCallout">
            <a:avLst>
              <a:gd name="adj1" fmla="val -19947"/>
              <a:gd name="adj2" fmla="val -8335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TheSans UHH" panose="020B0604020202020204" charset="0"/>
              </a:rPr>
              <a:t>No chain of thought (</a:t>
            </a:r>
            <a:r>
              <a:rPr lang="en-US" sz="1600" dirty="0" err="1">
                <a:latin typeface="TheSans UHH" panose="020B0604020202020204" charset="0"/>
              </a:rPr>
              <a:t>CoT</a:t>
            </a:r>
            <a:r>
              <a:rPr lang="en-US" sz="1600" dirty="0">
                <a:latin typeface="TheSans UHH" panose="020B0604020202020204" charset="0"/>
              </a:rPr>
              <a:t>) reasoning</a:t>
            </a:r>
            <a:br>
              <a:rPr lang="en-US" sz="1600" dirty="0">
                <a:latin typeface="TheSans UHH" panose="020B0604020202020204" charset="0"/>
              </a:rPr>
            </a:br>
            <a:r>
              <a:rPr lang="en-US" sz="1600" dirty="0">
                <a:latin typeface="TheSans UHH" panose="020B0604020202020204" charset="0"/>
              </a:rPr>
              <a:t>Need to deal with case distinctions!</a:t>
            </a:r>
          </a:p>
        </p:txBody>
      </p:sp>
    </p:spTree>
    <p:extLst>
      <p:ext uri="{BB962C8B-B14F-4D97-AF65-F5344CB8AC3E}">
        <p14:creationId xmlns:p14="http://schemas.microsoft.com/office/powerpoint/2010/main" val="164025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umsplatzhalter 6">
            <a:extLst>
              <a:ext uri="{FF2B5EF4-FFF2-40B4-BE49-F238E27FC236}">
                <a16:creationId xmlns:a16="http://schemas.microsoft.com/office/drawing/2014/main" id="{0E60F361-9D64-403B-80FF-66EBB6FBD687}"/>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8" name="Fußzeilenplatzhalter 7">
            <a:extLst>
              <a:ext uri="{FF2B5EF4-FFF2-40B4-BE49-F238E27FC236}">
                <a16:creationId xmlns:a16="http://schemas.microsoft.com/office/drawing/2014/main" id="{0554987F-1482-4D90-B7C2-EE35825921B2}"/>
              </a:ext>
            </a:extLst>
          </p:cNvPr>
          <p:cNvSpPr>
            <a:spLocks noGrp="1"/>
          </p:cNvSpPr>
          <p:nvPr>
            <p:ph type="ftr" sz="quarter" idx="16"/>
          </p:nvPr>
        </p:nvSpPr>
        <p:spPr/>
        <p:txBody>
          <a:bodyPr/>
          <a:lstStyle/>
          <a:p>
            <a:r>
              <a:rPr lang="de-DE">
                <a:latin typeface="TheSans UHH" panose="020B0604020202020204" charset="0"/>
              </a:rPr>
              <a:t>GenAI | Ralf Möller, Sylvia Melzer</a:t>
            </a:r>
          </a:p>
        </p:txBody>
      </p:sp>
      <p:sp>
        <p:nvSpPr>
          <p:cNvPr id="9" name="Foliennummernplatzhalter 8">
            <a:extLst>
              <a:ext uri="{FF2B5EF4-FFF2-40B4-BE49-F238E27FC236}">
                <a16:creationId xmlns:a16="http://schemas.microsoft.com/office/drawing/2014/main" id="{2134577E-0EA8-457B-A9B0-19638D7B9898}"/>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a:t>
            </a:fld>
            <a:endParaRPr lang="de-DE" dirty="0">
              <a:latin typeface="TheSans UHH" panose="020B0604020202020204" charset="0"/>
            </a:endParaRPr>
          </a:p>
        </p:txBody>
      </p:sp>
      <p:pic>
        <p:nvPicPr>
          <p:cNvPr id="5" name="Content Placeholder 4" descr="A picture containing text, cartoon, toy, screenshot&#10;&#10;Description automatically generated">
            <a:extLst>
              <a:ext uri="{FF2B5EF4-FFF2-40B4-BE49-F238E27FC236}">
                <a16:creationId xmlns:a16="http://schemas.microsoft.com/office/drawing/2014/main" id="{29024193-C24E-9E34-34CF-80F3AB3F94CA}"/>
              </a:ext>
            </a:extLst>
          </p:cNvPr>
          <p:cNvPicPr>
            <a:picLocks noChangeAspect="1"/>
          </p:cNvPicPr>
          <p:nvPr/>
        </p:nvPicPr>
        <p:blipFill>
          <a:blip r:embed="rId3"/>
          <a:stretch>
            <a:fillRect/>
          </a:stretch>
        </p:blipFill>
        <p:spPr bwMode="auto">
          <a:xfrm>
            <a:off x="1619672" y="1203598"/>
            <a:ext cx="5693277" cy="3563665"/>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 name="TextBox 2">
            <a:extLst>
              <a:ext uri="{FF2B5EF4-FFF2-40B4-BE49-F238E27FC236}">
                <a16:creationId xmlns:a16="http://schemas.microsoft.com/office/drawing/2014/main" id="{90568F21-57B9-542E-ED76-CD34490E0CDC}"/>
              </a:ext>
            </a:extLst>
          </p:cNvPr>
          <p:cNvSpPr txBox="1"/>
          <p:nvPr/>
        </p:nvSpPr>
        <p:spPr>
          <a:xfrm>
            <a:off x="4907823" y="1549033"/>
            <a:ext cx="1464377" cy="878701"/>
          </a:xfrm>
          <a:prstGeom prst="rect">
            <a:avLst/>
          </a:prstGeom>
          <a:solidFill>
            <a:schemeClr val="bg1"/>
          </a:solidFill>
        </p:spPr>
        <p:txBody>
          <a:bodyPr wrap="square" rtlCol="0">
            <a:spAutoFit/>
          </a:bodyPr>
          <a:lstStyle/>
          <a:p>
            <a:pPr algn="just"/>
            <a:r>
              <a:rPr lang="en-DE" sz="1400" dirty="0">
                <a:latin typeface="TheSans UHH" panose="020B0604020202020204" charset="0"/>
              </a:rPr>
              <a:t>Okay, I understand that</a:t>
            </a:r>
            <a:br>
              <a:rPr lang="en-DE" sz="1400" dirty="0">
                <a:latin typeface="TheSans UHH" panose="020B0604020202020204" charset="0"/>
              </a:rPr>
            </a:br>
            <a:r>
              <a:rPr lang="en-DE" sz="1400" dirty="0">
                <a:latin typeface="TheSans UHH" panose="020B0604020202020204" charset="0"/>
              </a:rPr>
              <a:t>today I should take care of </a:t>
            </a:r>
            <a:br>
              <a:rPr lang="en-DE" sz="1400" dirty="0">
                <a:latin typeface="TheSans UHH" panose="020B0604020202020204" charset="0"/>
              </a:rPr>
            </a:br>
            <a:r>
              <a:rPr lang="en-DE" sz="1400" dirty="0">
                <a:latin typeface="TheSans UHH" panose="020B0604020202020204" charset="0"/>
              </a:rPr>
              <a:t>Mrs. Jones</a:t>
            </a:r>
          </a:p>
        </p:txBody>
      </p:sp>
      <p:sp>
        <p:nvSpPr>
          <p:cNvPr id="4" name="Oval Callout 6">
            <a:extLst>
              <a:ext uri="{FF2B5EF4-FFF2-40B4-BE49-F238E27FC236}">
                <a16:creationId xmlns:a16="http://schemas.microsoft.com/office/drawing/2014/main" id="{B5BB05EE-142B-3151-E21D-7AEC0C5857A9}"/>
              </a:ext>
            </a:extLst>
          </p:cNvPr>
          <p:cNvSpPr/>
          <p:nvPr/>
        </p:nvSpPr>
        <p:spPr>
          <a:xfrm>
            <a:off x="4427984" y="2693525"/>
            <a:ext cx="4355976" cy="1601362"/>
          </a:xfrm>
          <a:prstGeom prst="wedgeEllipseCallout">
            <a:avLst>
              <a:gd name="adj1" fmla="val 47570"/>
              <a:gd name="adj2" fmla="val 72578"/>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sz="1400" dirty="0">
                <a:solidFill>
                  <a:sysClr val="windowText" lastClr="000000"/>
                </a:solidFill>
                <a:latin typeface="TheSans UHH" panose="020B0604020202020204" charset="0"/>
              </a:rPr>
              <a:t>Dear Pepper, you job today is to support fall-prevention for Mrs. Jones. BTW, The best idea is to distract Mrs. Jones from walking around too much by talking to her about her children in the lounge.</a:t>
            </a:r>
          </a:p>
        </p:txBody>
      </p:sp>
    </p:spTree>
    <p:extLst>
      <p:ext uri="{BB962C8B-B14F-4D97-AF65-F5344CB8AC3E}">
        <p14:creationId xmlns:p14="http://schemas.microsoft.com/office/powerpoint/2010/main" val="2198391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DF2AD21-EC48-D211-5B1B-4DE2DDD008B6}"/>
              </a:ext>
            </a:extLst>
          </p:cNvPr>
          <p:cNvSpPr>
            <a:spLocks noGrp="1"/>
          </p:cNvSpPr>
          <p:nvPr>
            <p:ph type="title"/>
          </p:nvPr>
        </p:nvSpPr>
        <p:spPr/>
        <p:txBody>
          <a:bodyPr/>
          <a:lstStyle/>
          <a:p>
            <a:r>
              <a:rPr lang="en-DE" dirty="0">
                <a:latin typeface="TheSans UHH" panose="020B0604020202020204" charset="0"/>
              </a:rPr>
              <a:t>9 dots puzzle: Creative solutions</a:t>
            </a:r>
          </a:p>
        </p:txBody>
      </p:sp>
      <p:sp>
        <p:nvSpPr>
          <p:cNvPr id="4" name="Date Placeholder 3">
            <a:extLst>
              <a:ext uri="{FF2B5EF4-FFF2-40B4-BE49-F238E27FC236}">
                <a16:creationId xmlns:a16="http://schemas.microsoft.com/office/drawing/2014/main" id="{775A25C5-FAE3-A4BC-8744-2FFC296F9A89}"/>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302D36C1-DE54-2E7D-D660-6755E200AEB1}"/>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EF34527-5B24-634A-E109-61740B6E8E4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20</a:t>
            </a:fld>
            <a:endParaRPr lang="de-DE" dirty="0">
              <a:latin typeface="TheSans UHH" panose="020B0604020202020204" charset="0"/>
            </a:endParaRPr>
          </a:p>
        </p:txBody>
      </p:sp>
      <p:pic>
        <p:nvPicPr>
          <p:cNvPr id="8" name="Content Placeholder 6" descr="A diagram of a triangle with numbers and lines&#10;&#10;Description automatically generated">
            <a:extLst>
              <a:ext uri="{FF2B5EF4-FFF2-40B4-BE49-F238E27FC236}">
                <a16:creationId xmlns:a16="http://schemas.microsoft.com/office/drawing/2014/main" id="{8CA67ED8-F4B2-166D-7109-6E63C16621DD}"/>
              </a:ext>
            </a:extLst>
          </p:cNvPr>
          <p:cNvPicPr>
            <a:picLocks noChangeAspect="1"/>
          </p:cNvPicPr>
          <p:nvPr/>
        </p:nvPicPr>
        <p:blipFill>
          <a:blip r:embed="rId2"/>
          <a:stretch>
            <a:fillRect/>
          </a:stretch>
        </p:blipFill>
        <p:spPr>
          <a:xfrm>
            <a:off x="5091832" y="2045014"/>
            <a:ext cx="2207622" cy="1966896"/>
          </a:xfrm>
          <a:prstGeom prst="rect">
            <a:avLst/>
          </a:prstGeom>
        </p:spPr>
      </p:pic>
      <p:sp>
        <p:nvSpPr>
          <p:cNvPr id="9" name="Slide Number Placeholder 3">
            <a:extLst>
              <a:ext uri="{FF2B5EF4-FFF2-40B4-BE49-F238E27FC236}">
                <a16:creationId xmlns:a16="http://schemas.microsoft.com/office/drawing/2014/main" id="{0F8A5DD4-66C3-E743-3296-980455BB8D74}"/>
              </a:ext>
            </a:extLst>
          </p:cNvPr>
          <p:cNvSpPr txBox="1">
            <a:spLocks/>
          </p:cNvSpPr>
          <p:nvPr/>
        </p:nvSpPr>
        <p:spPr>
          <a:xfrm>
            <a:off x="7956550" y="6425277"/>
            <a:ext cx="1008063" cy="147896"/>
          </a:xfrm>
          <a:prstGeom prst="rect">
            <a:avLst/>
          </a:prstGeom>
        </p:spPr>
        <p:txBody>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A4C577E2-95DD-1F4B-A688-E8FB02007787}" type="slidenum">
              <a:rPr lang="de-DE" smtClean="0">
                <a:latin typeface="TheSans UHH" panose="020B0604020202020204" charset="0"/>
              </a:rPr>
              <a:pPr>
                <a:defRPr/>
              </a:pPr>
              <a:t>20</a:t>
            </a:fld>
            <a:endParaRPr lang="de-DE">
              <a:latin typeface="TheSans UHH" panose="020B0604020202020204" charset="0"/>
            </a:endParaRPr>
          </a:p>
        </p:txBody>
      </p:sp>
      <p:pic>
        <p:nvPicPr>
          <p:cNvPr id="10" name="Picture 9">
            <a:extLst>
              <a:ext uri="{FF2B5EF4-FFF2-40B4-BE49-F238E27FC236}">
                <a16:creationId xmlns:a16="http://schemas.microsoft.com/office/drawing/2014/main" id="{1FB29ED8-2A8C-8C52-2805-5974E1C7CDD3}"/>
              </a:ext>
            </a:extLst>
          </p:cNvPr>
          <p:cNvPicPr>
            <a:picLocks noChangeAspect="1"/>
          </p:cNvPicPr>
          <p:nvPr/>
        </p:nvPicPr>
        <p:blipFill>
          <a:blip r:embed="rId3"/>
          <a:stretch>
            <a:fillRect/>
          </a:stretch>
        </p:blipFill>
        <p:spPr>
          <a:xfrm>
            <a:off x="1115952" y="2139702"/>
            <a:ext cx="1742405" cy="1784391"/>
          </a:xfrm>
          <a:prstGeom prst="rect">
            <a:avLst/>
          </a:prstGeom>
        </p:spPr>
      </p:pic>
      <p:sp>
        <p:nvSpPr>
          <p:cNvPr id="11" name="TextBox 10">
            <a:extLst>
              <a:ext uri="{FF2B5EF4-FFF2-40B4-BE49-F238E27FC236}">
                <a16:creationId xmlns:a16="http://schemas.microsoft.com/office/drawing/2014/main" id="{B2E7C58E-8E34-18C6-66C3-39724501A7C9}"/>
              </a:ext>
            </a:extLst>
          </p:cNvPr>
          <p:cNvSpPr txBox="1"/>
          <p:nvPr/>
        </p:nvSpPr>
        <p:spPr>
          <a:xfrm>
            <a:off x="1154222" y="1576823"/>
            <a:ext cx="7128917" cy="461665"/>
          </a:xfrm>
          <a:prstGeom prst="rect">
            <a:avLst/>
          </a:prstGeom>
          <a:noFill/>
        </p:spPr>
        <p:txBody>
          <a:bodyPr wrap="square">
            <a:spAutoFit/>
          </a:bodyPr>
          <a:lstStyle/>
          <a:p>
            <a:r>
              <a:rPr lang="en-DE" sz="2400" dirty="0">
                <a:latin typeface="TheSans UHH" panose="020B0604020202020204" charset="0"/>
              </a:rPr>
              <a:t>Connect with four (straight) lines w/o releasing pen</a:t>
            </a:r>
          </a:p>
        </p:txBody>
      </p:sp>
      <p:sp>
        <p:nvSpPr>
          <p:cNvPr id="12" name="TextBox 11">
            <a:extLst>
              <a:ext uri="{FF2B5EF4-FFF2-40B4-BE49-F238E27FC236}">
                <a16:creationId xmlns:a16="http://schemas.microsoft.com/office/drawing/2014/main" id="{F0ECB5B0-E6EF-6B02-811D-640B6D74A160}"/>
              </a:ext>
            </a:extLst>
          </p:cNvPr>
          <p:cNvSpPr txBox="1"/>
          <p:nvPr/>
        </p:nvSpPr>
        <p:spPr>
          <a:xfrm>
            <a:off x="1152128" y="4169111"/>
            <a:ext cx="4572000" cy="461665"/>
          </a:xfrm>
          <a:prstGeom prst="rect">
            <a:avLst/>
          </a:prstGeom>
          <a:noFill/>
        </p:spPr>
        <p:txBody>
          <a:bodyPr wrap="square">
            <a:spAutoFit/>
          </a:bodyPr>
          <a:lstStyle/>
          <a:p>
            <a:r>
              <a:rPr lang="en-DE" sz="2400" dirty="0">
                <a:latin typeface="TheSans UHH" panose="020B0604020202020204" charset="0"/>
              </a:rPr>
              <a:t>Start thinking “out of the box”</a:t>
            </a:r>
          </a:p>
        </p:txBody>
      </p:sp>
      <p:sp>
        <p:nvSpPr>
          <p:cNvPr id="13" name="Cloud Callout 12">
            <a:extLst>
              <a:ext uri="{FF2B5EF4-FFF2-40B4-BE49-F238E27FC236}">
                <a16:creationId xmlns:a16="http://schemas.microsoft.com/office/drawing/2014/main" id="{5C518AD0-DF43-422A-85F0-ABC299872F61}"/>
              </a:ext>
            </a:extLst>
          </p:cNvPr>
          <p:cNvSpPr/>
          <p:nvPr/>
        </p:nvSpPr>
        <p:spPr>
          <a:xfrm>
            <a:off x="5652759" y="4065554"/>
            <a:ext cx="3332102" cy="975553"/>
          </a:xfrm>
          <a:prstGeom prst="cloudCallout">
            <a:avLst>
              <a:gd name="adj1" fmla="val -65831"/>
              <a:gd name="adj2" fmla="val -1371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latin typeface="TheSans UHH" panose="020B0604020202020204" charset="0"/>
              </a:rPr>
              <a:t>LLMs as providers for ideas that are rigorously checked</a:t>
            </a:r>
          </a:p>
        </p:txBody>
      </p:sp>
    </p:spTree>
    <p:extLst>
      <p:ext uri="{BB962C8B-B14F-4D97-AF65-F5344CB8AC3E}">
        <p14:creationId xmlns:p14="http://schemas.microsoft.com/office/powerpoint/2010/main" val="274411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6609DCA-F85A-9123-5F21-48ADBC9F4B70}"/>
              </a:ext>
            </a:extLst>
          </p:cNvPr>
          <p:cNvSpPr>
            <a:spLocks noGrp="1"/>
          </p:cNvSpPr>
          <p:nvPr>
            <p:ph type="title"/>
          </p:nvPr>
        </p:nvSpPr>
        <p:spPr>
          <a:xfrm>
            <a:off x="214768" y="1203598"/>
            <a:ext cx="8533695" cy="503882"/>
          </a:xfrm>
        </p:spPr>
        <p:txBody>
          <a:bodyPr/>
          <a:lstStyle/>
          <a:p>
            <a:r>
              <a:rPr lang="en-GB" sz="2400" dirty="0" err="1">
                <a:latin typeface="TheSans UHH" panose="020B0604020202020204" charset="0"/>
              </a:rPr>
              <a:t>FunSearch</a:t>
            </a:r>
            <a:r>
              <a:rPr lang="en-GB" sz="2400" dirty="0">
                <a:latin typeface="TheSans UHH" panose="020B0604020202020204" charset="0"/>
              </a:rPr>
              <a:t>: Creative solutions in the form of code</a:t>
            </a:r>
            <a:endParaRPr lang="en-DE" sz="2400" dirty="0">
              <a:latin typeface="TheSans UHH" panose="020B0604020202020204" charset="0"/>
            </a:endParaRPr>
          </a:p>
        </p:txBody>
      </p:sp>
      <p:sp>
        <p:nvSpPr>
          <p:cNvPr id="4" name="Date Placeholder 3">
            <a:extLst>
              <a:ext uri="{FF2B5EF4-FFF2-40B4-BE49-F238E27FC236}">
                <a16:creationId xmlns:a16="http://schemas.microsoft.com/office/drawing/2014/main" id="{0B16F7AB-765A-771B-0818-6B95E91FDB3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09ADA887-9509-154C-494B-CEBA090F931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21</a:t>
            </a:fld>
            <a:endParaRPr lang="de-DE" dirty="0">
              <a:latin typeface="TheSans UHH" panose="020B0604020202020204" charset="0"/>
            </a:endParaRPr>
          </a:p>
        </p:txBody>
      </p:sp>
      <p:pic>
        <p:nvPicPr>
          <p:cNvPr id="8" name="Content Placeholder 5" descr="A diagram of a software development process&#10;&#10;Description automatically generated">
            <a:extLst>
              <a:ext uri="{FF2B5EF4-FFF2-40B4-BE49-F238E27FC236}">
                <a16:creationId xmlns:a16="http://schemas.microsoft.com/office/drawing/2014/main" id="{60E089D9-1F1E-4588-6E89-1BCCAFE000D7}"/>
              </a:ext>
            </a:extLst>
          </p:cNvPr>
          <p:cNvPicPr>
            <a:picLocks noChangeAspect="1"/>
          </p:cNvPicPr>
          <p:nvPr/>
        </p:nvPicPr>
        <p:blipFill>
          <a:blip r:embed="rId3"/>
          <a:stretch>
            <a:fillRect/>
          </a:stretch>
        </p:blipFill>
        <p:spPr>
          <a:xfrm>
            <a:off x="1980847" y="1558978"/>
            <a:ext cx="5620928" cy="3070858"/>
          </a:xfrm>
          <a:prstGeom prst="rect">
            <a:avLst/>
          </a:prstGeom>
        </p:spPr>
      </p:pic>
      <p:sp>
        <p:nvSpPr>
          <p:cNvPr id="9" name="TextBox 8">
            <a:extLst>
              <a:ext uri="{FF2B5EF4-FFF2-40B4-BE49-F238E27FC236}">
                <a16:creationId xmlns:a16="http://schemas.microsoft.com/office/drawing/2014/main" id="{2DE06F93-586D-EE25-165A-D686CB75B134}"/>
              </a:ext>
            </a:extLst>
          </p:cNvPr>
          <p:cNvSpPr txBox="1"/>
          <p:nvPr/>
        </p:nvSpPr>
        <p:spPr>
          <a:xfrm>
            <a:off x="601599" y="7491788"/>
            <a:ext cx="8075240" cy="253916"/>
          </a:xfrm>
          <a:prstGeom prst="rect">
            <a:avLst/>
          </a:prstGeom>
          <a:noFill/>
        </p:spPr>
        <p:txBody>
          <a:bodyPr wrap="square">
            <a:spAutoFit/>
          </a:bodyPr>
          <a:lstStyle/>
          <a:p>
            <a:r>
              <a:rPr lang="en-DE" sz="1050" dirty="0">
                <a:solidFill>
                  <a:schemeClr val="bg1"/>
                </a:solidFill>
                <a:latin typeface="TheSans UHH" panose="020B0604020202020204" charset="0"/>
              </a:rPr>
              <a:t>https://deepmind.google/discover/blog/funsearch-making-new-discoveries-in-mathematical-sciences-using-large-language-models/</a:t>
            </a:r>
          </a:p>
        </p:txBody>
      </p:sp>
    </p:spTree>
    <p:extLst>
      <p:ext uri="{BB962C8B-B14F-4D97-AF65-F5344CB8AC3E}">
        <p14:creationId xmlns:p14="http://schemas.microsoft.com/office/powerpoint/2010/main" val="250174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4826D15-7DCB-8535-50F3-B79A0E83F862}"/>
              </a:ext>
            </a:extLst>
          </p:cNvPr>
          <p:cNvSpPr>
            <a:spLocks noGrp="1"/>
          </p:cNvSpPr>
          <p:nvPr>
            <p:ph type="title"/>
          </p:nvPr>
        </p:nvSpPr>
        <p:spPr/>
        <p:txBody>
          <a:bodyPr/>
          <a:lstStyle/>
          <a:p>
            <a:r>
              <a:rPr lang="en-DE" dirty="0">
                <a:latin typeface="TheSans UHH" panose="020B0604020202020204" charset="0"/>
              </a:rPr>
              <a:t>FunSearch</a:t>
            </a:r>
          </a:p>
        </p:txBody>
      </p:sp>
      <p:sp>
        <p:nvSpPr>
          <p:cNvPr id="2" name="Textplatzhalter 1">
            <a:extLst>
              <a:ext uri="{FF2B5EF4-FFF2-40B4-BE49-F238E27FC236}">
                <a16:creationId xmlns:a16="http://schemas.microsoft.com/office/drawing/2014/main" id="{8F309056-3580-4512-8065-D2494DE3E85F}"/>
              </a:ext>
            </a:extLst>
          </p:cNvPr>
          <p:cNvSpPr>
            <a:spLocks noGrp="1"/>
          </p:cNvSpPr>
          <p:nvPr>
            <p:ph type="body" sz="quarter" idx="16"/>
          </p:nvPr>
        </p:nvSpPr>
        <p:spPr/>
        <p:txBody>
          <a:bodyPr/>
          <a:lstStyle/>
          <a:p>
            <a:pPr algn="just">
              <a:spcBef>
                <a:spcPts val="600"/>
              </a:spcBef>
            </a:pPr>
            <a:r>
              <a:rPr lang="en-GB" dirty="0" err="1">
                <a:latin typeface="TheSans UHH" panose="020B0604020202020204" charset="0"/>
              </a:rPr>
              <a:t>FunSearch</a:t>
            </a:r>
            <a:r>
              <a:rPr lang="en-GB" dirty="0">
                <a:latin typeface="TheSans UHH" panose="020B0604020202020204" charset="0"/>
              </a:rPr>
              <a:t> works by pairing a pre-trained LLM, …</a:t>
            </a:r>
          </a:p>
          <a:p>
            <a:pPr algn="just">
              <a:spcBef>
                <a:spcPts val="600"/>
              </a:spcBef>
            </a:pPr>
            <a:r>
              <a:rPr lang="en-GB" dirty="0">
                <a:latin typeface="TheSans UHH" panose="020B0604020202020204" charset="0"/>
              </a:rPr>
              <a:t>… whose goal is to provide creative solutions in the form of computer code, …</a:t>
            </a:r>
          </a:p>
          <a:p>
            <a:pPr algn="just">
              <a:spcBef>
                <a:spcPts val="600"/>
              </a:spcBef>
            </a:pPr>
            <a:r>
              <a:rPr lang="en-GB" dirty="0">
                <a:latin typeface="TheSans UHH" panose="020B0604020202020204" charset="0"/>
              </a:rPr>
              <a:t>… with an automated “evaluator”, …</a:t>
            </a:r>
          </a:p>
          <a:p>
            <a:pPr algn="just">
              <a:spcBef>
                <a:spcPts val="600"/>
              </a:spcBef>
            </a:pPr>
            <a:r>
              <a:rPr lang="en-GB" dirty="0">
                <a:latin typeface="TheSans UHH" panose="020B0604020202020204" charset="0"/>
              </a:rPr>
              <a:t>… which guards against hallucinations and incorrect ideas</a:t>
            </a:r>
          </a:p>
          <a:p>
            <a:pPr algn="just">
              <a:spcBef>
                <a:spcPts val="600"/>
              </a:spcBef>
            </a:pPr>
            <a:r>
              <a:rPr lang="en-GB" dirty="0">
                <a:latin typeface="TheSans UHH" panose="020B0604020202020204" charset="0"/>
              </a:rPr>
              <a:t>By iterating back-and-forth between the two components, generator and verifier, initial solutions “evolve” into new functionalities</a:t>
            </a:r>
          </a:p>
          <a:p>
            <a:pPr marL="0" indent="0">
              <a:spcBef>
                <a:spcPts val="600"/>
              </a:spcBef>
              <a:buNone/>
            </a:pPr>
            <a:endParaRPr lang="en-US" dirty="0"/>
          </a:p>
        </p:txBody>
      </p:sp>
      <p:sp>
        <p:nvSpPr>
          <p:cNvPr id="4" name="Date Placeholder 3">
            <a:extLst>
              <a:ext uri="{FF2B5EF4-FFF2-40B4-BE49-F238E27FC236}">
                <a16:creationId xmlns:a16="http://schemas.microsoft.com/office/drawing/2014/main" id="{E12DE2ED-6957-1935-3DB3-D98EA09FFBE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52D2873A-D058-66F5-2A45-0F4F1D59BFBD}"/>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91F6EB65-9255-2074-37F6-E32444FD0B7A}"/>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22</a:t>
            </a:fld>
            <a:endParaRPr lang="de-DE" dirty="0">
              <a:latin typeface="TheSans UHH" panose="020B0604020202020204" charset="0"/>
            </a:endParaRPr>
          </a:p>
        </p:txBody>
      </p:sp>
      <p:sp>
        <p:nvSpPr>
          <p:cNvPr id="9" name="Slide Number Placeholder 3">
            <a:extLst>
              <a:ext uri="{FF2B5EF4-FFF2-40B4-BE49-F238E27FC236}">
                <a16:creationId xmlns:a16="http://schemas.microsoft.com/office/drawing/2014/main" id="{905DEF23-C452-6263-773E-52FE4A143F3A}"/>
              </a:ext>
            </a:extLst>
          </p:cNvPr>
          <p:cNvSpPr txBox="1">
            <a:spLocks/>
          </p:cNvSpPr>
          <p:nvPr/>
        </p:nvSpPr>
        <p:spPr>
          <a:xfrm>
            <a:off x="7811766" y="7377959"/>
            <a:ext cx="1008063" cy="147896"/>
          </a:xfrm>
          <a:prstGeom prst="rect">
            <a:avLst/>
          </a:prstGeom>
        </p:spPr>
        <p:txBody>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A4C577E2-95DD-1F4B-A688-E8FB02007787}" type="slidenum">
              <a:rPr lang="de-DE" smtClean="0">
                <a:latin typeface="TheSans UHH" panose="020B0604020202020204" charset="0"/>
              </a:rPr>
              <a:pPr>
                <a:defRPr/>
              </a:pPr>
              <a:t>22</a:t>
            </a:fld>
            <a:endParaRPr lang="de-DE">
              <a:latin typeface="TheSans UHH" panose="020B0604020202020204" charset="0"/>
            </a:endParaRPr>
          </a:p>
        </p:txBody>
      </p:sp>
      <p:sp>
        <p:nvSpPr>
          <p:cNvPr id="10" name="Cloud Callout 4">
            <a:extLst>
              <a:ext uri="{FF2B5EF4-FFF2-40B4-BE49-F238E27FC236}">
                <a16:creationId xmlns:a16="http://schemas.microsoft.com/office/drawing/2014/main" id="{75EAA239-A31D-B2AA-F0E5-5108D2AC8885}"/>
              </a:ext>
            </a:extLst>
          </p:cNvPr>
          <p:cNvSpPr/>
          <p:nvPr/>
        </p:nvSpPr>
        <p:spPr>
          <a:xfrm>
            <a:off x="5183872" y="843558"/>
            <a:ext cx="3836136" cy="1319949"/>
          </a:xfrm>
          <a:prstGeom prst="cloudCallout">
            <a:avLst>
              <a:gd name="adj1" fmla="val -28445"/>
              <a:gd name="adj2" fmla="val 1853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TheSans UHH" panose="020B0604020202020204" charset="0"/>
              </a:rPr>
              <a:t>New ways of dealing with combinatorial problems (compare with </a:t>
            </a:r>
            <a:r>
              <a:rPr lang="en-US" sz="1600" dirty="0" err="1">
                <a:latin typeface="TheSans UHH" panose="020B0604020202020204" charset="0"/>
              </a:rPr>
              <a:t>AlphaZero</a:t>
            </a:r>
            <a:r>
              <a:rPr lang="en-US" sz="1600" dirty="0">
                <a:latin typeface="TheSans UHH" panose="020B0604020202020204" charset="0"/>
              </a:rPr>
              <a:t> and MCTS)</a:t>
            </a:r>
          </a:p>
        </p:txBody>
      </p:sp>
    </p:spTree>
    <p:extLst>
      <p:ext uri="{BB962C8B-B14F-4D97-AF65-F5344CB8AC3E}">
        <p14:creationId xmlns:p14="http://schemas.microsoft.com/office/powerpoint/2010/main" val="355999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platzhalter 40">
            <a:extLst>
              <a:ext uri="{FF2B5EF4-FFF2-40B4-BE49-F238E27FC236}">
                <a16:creationId xmlns:a16="http://schemas.microsoft.com/office/drawing/2014/main" id="{C40EB76F-2240-498C-92EC-4757FABEC1C4}"/>
              </a:ext>
            </a:extLst>
          </p:cNvPr>
          <p:cNvSpPr>
            <a:spLocks noGrp="1"/>
          </p:cNvSpPr>
          <p:nvPr>
            <p:ph type="body" sz="quarter" idx="17"/>
          </p:nvPr>
        </p:nvSpPr>
        <p:spPr>
          <a:xfrm>
            <a:off x="4244403" y="1074474"/>
            <a:ext cx="4899595" cy="3584839"/>
          </a:xfrm>
        </p:spPr>
        <p:txBody>
          <a:bodyPr/>
          <a:lstStyle/>
          <a:p>
            <a:pPr>
              <a:spcBef>
                <a:spcPts val="0"/>
              </a:spcBef>
            </a:pPr>
            <a:r>
              <a:rPr lang="en-DE" sz="1800" dirty="0"/>
              <a:t>What about executing a multistep plan?</a:t>
            </a:r>
          </a:p>
          <a:p>
            <a:pPr>
              <a:spcBef>
                <a:spcPts val="0"/>
              </a:spcBef>
            </a:pPr>
            <a:r>
              <a:rPr lang="en-DE" sz="1800" dirty="0"/>
              <a:t>Execute respective next best action</a:t>
            </a:r>
          </a:p>
          <a:p>
            <a:pPr lvl="1">
              <a:spcBef>
                <a:spcPts val="0"/>
              </a:spcBef>
            </a:pPr>
            <a:r>
              <a:rPr lang="en-DE" sz="1600" dirty="0"/>
              <a:t>Could be an action from a multistep plan</a:t>
            </a:r>
          </a:p>
          <a:p>
            <a:pPr>
              <a:spcBef>
                <a:spcPts val="0"/>
              </a:spcBef>
            </a:pPr>
            <a:r>
              <a:rPr lang="en-DE" sz="1800" dirty="0"/>
              <a:t>Observe environment</a:t>
            </a:r>
          </a:p>
          <a:p>
            <a:pPr lvl="1">
              <a:spcBef>
                <a:spcPts val="0"/>
              </a:spcBef>
            </a:pPr>
            <a:r>
              <a:rPr lang="en-DE" sz="1800" dirty="0"/>
              <a:t>… which might </a:t>
            </a:r>
            <a:r>
              <a:rPr lang="en-DE" sz="1800" dirty="0" err="1"/>
              <a:t>ch</a:t>
            </a:r>
            <a:r>
              <a:rPr lang="en-GB" sz="1800" dirty="0"/>
              <a:t>an</a:t>
            </a:r>
            <a:r>
              <a:rPr lang="en-DE" sz="1800" dirty="0" err="1"/>
              <a:t>ge</a:t>
            </a:r>
            <a:r>
              <a:rPr lang="en-DE" sz="1800" dirty="0"/>
              <a:t> stochastically (and due to other agents)</a:t>
            </a:r>
          </a:p>
          <a:p>
            <a:pPr>
              <a:spcBef>
                <a:spcPts val="0"/>
              </a:spcBef>
            </a:pPr>
            <a:r>
              <a:rPr lang="en-DE" sz="1800" dirty="0"/>
              <a:t>Prediction</a:t>
            </a:r>
          </a:p>
          <a:p>
            <a:pPr lvl="1">
              <a:spcBef>
                <a:spcPts val="0"/>
              </a:spcBef>
            </a:pPr>
            <a:r>
              <a:rPr lang="en-DE" sz="1600" dirty="0"/>
              <a:t>It might become clear for an agent that subsequent actions from specific (incomplete) plans</a:t>
            </a:r>
          </a:p>
          <a:p>
            <a:pPr lvl="1">
              <a:spcBef>
                <a:spcPts val="0"/>
              </a:spcBef>
            </a:pPr>
            <a:r>
              <a:rPr lang="en-DE" sz="1600" dirty="0"/>
              <a:t>are never applicable or</a:t>
            </a:r>
          </a:p>
          <a:p>
            <a:pPr lvl="1">
              <a:spcBef>
                <a:spcPts val="0"/>
              </a:spcBef>
            </a:pPr>
            <a:r>
              <a:rPr lang="en-DE" sz="1600" dirty="0"/>
              <a:t>never contribute to goals</a:t>
            </a:r>
          </a:p>
          <a:p>
            <a:pPr>
              <a:spcBef>
                <a:spcPts val="0"/>
              </a:spcBef>
            </a:pPr>
            <a:r>
              <a:rPr lang="en-DE" sz="1800" dirty="0"/>
              <a:t>Purge pending actions</a:t>
            </a:r>
          </a:p>
          <a:p>
            <a:pPr>
              <a:spcBef>
                <a:spcPts val="0"/>
              </a:spcBef>
            </a:pPr>
            <a:r>
              <a:rPr lang="en-DE" sz="1800" dirty="0"/>
              <a:t>Perplexity Minimization</a:t>
            </a:r>
          </a:p>
          <a:p>
            <a:pPr lvl="1">
              <a:spcBef>
                <a:spcPts val="0"/>
              </a:spcBef>
            </a:pPr>
            <a:r>
              <a:rPr lang="en-DE" sz="1600" dirty="0"/>
              <a:t>Guide perception</a:t>
            </a:r>
          </a:p>
          <a:p>
            <a:pPr>
              <a:spcBef>
                <a:spcPts val="0"/>
              </a:spcBef>
            </a:pPr>
            <a:endParaRPr lang="en-US" sz="1800" dirty="0"/>
          </a:p>
          <a:p>
            <a:pPr>
              <a:spcBef>
                <a:spcPts val="0"/>
              </a:spcBef>
            </a:pPr>
            <a:endParaRPr lang="en-US" sz="1800" dirty="0"/>
          </a:p>
        </p:txBody>
      </p:sp>
      <p:sp>
        <p:nvSpPr>
          <p:cNvPr id="4" name="Datumsplatzhalter 3">
            <a:extLst>
              <a:ext uri="{FF2B5EF4-FFF2-40B4-BE49-F238E27FC236}">
                <a16:creationId xmlns:a16="http://schemas.microsoft.com/office/drawing/2014/main" id="{0CF18F13-6AC3-4553-B3D4-3F9EB8245AB4}"/>
              </a:ext>
            </a:extLst>
          </p:cNvPr>
          <p:cNvSpPr>
            <a:spLocks noGrp="1"/>
          </p:cNvSpPr>
          <p:nvPr>
            <p:ph type="dt" sz="half" idx="18"/>
          </p:nvPr>
        </p:nvSpPr>
        <p:spPr/>
        <p:txBody>
          <a:bodyPr/>
          <a:lstStyle/>
          <a:p>
            <a:r>
              <a:rPr lang="en-DE"/>
              <a:t>SoSe2024</a:t>
            </a:r>
            <a:endParaRPr lang="de-DE"/>
          </a:p>
        </p:txBody>
      </p:sp>
      <p:sp>
        <p:nvSpPr>
          <p:cNvPr id="6" name="Foliennummernplatzhalter 5">
            <a:extLst>
              <a:ext uri="{FF2B5EF4-FFF2-40B4-BE49-F238E27FC236}">
                <a16:creationId xmlns:a16="http://schemas.microsoft.com/office/drawing/2014/main" id="{B6CE4711-CF28-4FA6-AF14-98B5217666C9}"/>
              </a:ext>
            </a:extLst>
          </p:cNvPr>
          <p:cNvSpPr>
            <a:spLocks noGrp="1"/>
          </p:cNvSpPr>
          <p:nvPr>
            <p:ph type="sldNum" sz="quarter" idx="20"/>
          </p:nvPr>
        </p:nvSpPr>
        <p:spPr/>
        <p:txBody>
          <a:bodyPr/>
          <a:lstStyle/>
          <a:p>
            <a:fld id="{3E01A2B2-10AD-754B-9B4C-E5B6FED423D0}" type="slidenum">
              <a:rPr lang="de-DE" smtClean="0"/>
              <a:pPr/>
              <a:t>23</a:t>
            </a:fld>
            <a:endParaRPr lang="de-DE"/>
          </a:p>
        </p:txBody>
      </p:sp>
      <p:grpSp>
        <p:nvGrpSpPr>
          <p:cNvPr id="7" name="Group 17">
            <a:extLst>
              <a:ext uri="{FF2B5EF4-FFF2-40B4-BE49-F238E27FC236}">
                <a16:creationId xmlns:a16="http://schemas.microsoft.com/office/drawing/2014/main" id="{9BD2762F-D19B-44D0-B155-F7905C712560}"/>
              </a:ext>
            </a:extLst>
          </p:cNvPr>
          <p:cNvGrpSpPr/>
          <p:nvPr/>
        </p:nvGrpSpPr>
        <p:grpSpPr>
          <a:xfrm>
            <a:off x="1113272" y="1893418"/>
            <a:ext cx="3166476" cy="3166476"/>
            <a:chOff x="4403421" y="2047043"/>
            <a:chExt cx="4221968" cy="4221968"/>
          </a:xfrm>
        </p:grpSpPr>
        <p:pic>
          <p:nvPicPr>
            <p:cNvPr id="8" name="Content Placeholder 3">
              <a:extLst>
                <a:ext uri="{FF2B5EF4-FFF2-40B4-BE49-F238E27FC236}">
                  <a16:creationId xmlns:a16="http://schemas.microsoft.com/office/drawing/2014/main" id="{50E3AD94-B6A7-45AE-A16C-193A02A7808D}"/>
                </a:ext>
              </a:extLst>
            </p:cNvPr>
            <p:cNvPicPr>
              <a:picLocks noChangeAspect="1"/>
            </p:cNvPicPr>
            <p:nvPr/>
          </p:nvPicPr>
          <p:blipFill>
            <a:blip r:embed="rId2"/>
            <a:stretch>
              <a:fillRect/>
            </a:stretch>
          </p:blipFill>
          <p:spPr>
            <a:xfrm>
              <a:off x="4403421" y="2047043"/>
              <a:ext cx="4221968" cy="4221968"/>
            </a:xfrm>
            <a:prstGeom prst="rect">
              <a:avLst/>
            </a:prstGeom>
            <a:noFill/>
          </p:spPr>
        </p:pic>
        <p:pic>
          <p:nvPicPr>
            <p:cNvPr id="9" name="Picture 19">
              <a:extLst>
                <a:ext uri="{FF2B5EF4-FFF2-40B4-BE49-F238E27FC236}">
                  <a16:creationId xmlns:a16="http://schemas.microsoft.com/office/drawing/2014/main" id="{6642A36C-B2A0-40ED-A213-93C02BC9D6D1}"/>
                </a:ext>
              </a:extLst>
            </p:cNvPr>
            <p:cNvPicPr>
              <a:picLocks noChangeAspect="1"/>
            </p:cNvPicPr>
            <p:nvPr/>
          </p:nvPicPr>
          <p:blipFill>
            <a:blip r:embed="rId3"/>
            <a:stretch>
              <a:fillRect/>
            </a:stretch>
          </p:blipFill>
          <p:spPr>
            <a:xfrm>
              <a:off x="5096435" y="2756647"/>
              <a:ext cx="2819350" cy="2819350"/>
            </a:xfrm>
            <a:prstGeom prst="rect">
              <a:avLst/>
            </a:prstGeom>
          </p:spPr>
        </p:pic>
      </p:grpSp>
      <p:pic>
        <p:nvPicPr>
          <p:cNvPr id="10" name="Picture 20">
            <a:extLst>
              <a:ext uri="{FF2B5EF4-FFF2-40B4-BE49-F238E27FC236}">
                <a16:creationId xmlns:a16="http://schemas.microsoft.com/office/drawing/2014/main" id="{F59D39E6-79F8-4A36-B5B7-68C8F6F38073}"/>
              </a:ext>
            </a:extLst>
          </p:cNvPr>
          <p:cNvPicPr>
            <a:picLocks noChangeAspect="1"/>
          </p:cNvPicPr>
          <p:nvPr/>
        </p:nvPicPr>
        <p:blipFill>
          <a:blip r:embed="rId4"/>
          <a:stretch>
            <a:fillRect/>
          </a:stretch>
        </p:blipFill>
        <p:spPr>
          <a:xfrm>
            <a:off x="2312289" y="2024440"/>
            <a:ext cx="611376" cy="611376"/>
          </a:xfrm>
          <a:prstGeom prst="rect">
            <a:avLst/>
          </a:prstGeom>
          <a:noFill/>
        </p:spPr>
      </p:pic>
      <p:pic>
        <p:nvPicPr>
          <p:cNvPr id="11" name="Picture 22">
            <a:extLst>
              <a:ext uri="{FF2B5EF4-FFF2-40B4-BE49-F238E27FC236}">
                <a16:creationId xmlns:a16="http://schemas.microsoft.com/office/drawing/2014/main" id="{FFDE53DC-520D-4641-B91A-20D47F853438}"/>
              </a:ext>
            </a:extLst>
          </p:cNvPr>
          <p:cNvPicPr>
            <a:picLocks noChangeAspect="1"/>
          </p:cNvPicPr>
          <p:nvPr/>
        </p:nvPicPr>
        <p:blipFill>
          <a:blip r:embed="rId4"/>
          <a:stretch>
            <a:fillRect/>
          </a:stretch>
        </p:blipFill>
        <p:spPr>
          <a:xfrm>
            <a:off x="2847776" y="4335492"/>
            <a:ext cx="611376" cy="611376"/>
          </a:xfrm>
          <a:prstGeom prst="rect">
            <a:avLst/>
          </a:prstGeom>
          <a:noFill/>
        </p:spPr>
      </p:pic>
      <p:grpSp>
        <p:nvGrpSpPr>
          <p:cNvPr id="12" name="Group 30">
            <a:extLst>
              <a:ext uri="{FF2B5EF4-FFF2-40B4-BE49-F238E27FC236}">
                <a16:creationId xmlns:a16="http://schemas.microsoft.com/office/drawing/2014/main" id="{C900E77E-EEDB-4FB6-BCD0-9B9DFF08ECED}"/>
              </a:ext>
            </a:extLst>
          </p:cNvPr>
          <p:cNvGrpSpPr/>
          <p:nvPr/>
        </p:nvGrpSpPr>
        <p:grpSpPr>
          <a:xfrm>
            <a:off x="2754500" y="3198755"/>
            <a:ext cx="761427" cy="1836457"/>
            <a:chOff x="8883960" y="227833"/>
            <a:chExt cx="2857500" cy="6891896"/>
          </a:xfrm>
        </p:grpSpPr>
        <p:pic>
          <p:nvPicPr>
            <p:cNvPr id="13" name="Picture 31">
              <a:extLst>
                <a:ext uri="{FF2B5EF4-FFF2-40B4-BE49-F238E27FC236}">
                  <a16:creationId xmlns:a16="http://schemas.microsoft.com/office/drawing/2014/main" id="{A4B18823-97CD-4993-BD68-2BAD0ECB5296}"/>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14" name="Content Placeholder 3">
              <a:extLst>
                <a:ext uri="{FF2B5EF4-FFF2-40B4-BE49-F238E27FC236}">
                  <a16:creationId xmlns:a16="http://schemas.microsoft.com/office/drawing/2014/main" id="{B857AD3A-18ED-4999-B9DF-7D885315C34B}"/>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15" name="Picture 33">
              <a:extLst>
                <a:ext uri="{FF2B5EF4-FFF2-40B4-BE49-F238E27FC236}">
                  <a16:creationId xmlns:a16="http://schemas.microsoft.com/office/drawing/2014/main" id="{9BD9B57B-B003-45D5-933E-14963E34B037}"/>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16" name="Right Arrow 34">
              <a:extLst>
                <a:ext uri="{FF2B5EF4-FFF2-40B4-BE49-F238E27FC236}">
                  <a16:creationId xmlns:a16="http://schemas.microsoft.com/office/drawing/2014/main" id="{D354A455-616F-4EE0-8E5E-7311AB5D8EF9}"/>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sp>
          <p:nvSpPr>
            <p:cNvPr id="17" name="Right Arrow 35">
              <a:extLst>
                <a:ext uri="{FF2B5EF4-FFF2-40B4-BE49-F238E27FC236}">
                  <a16:creationId xmlns:a16="http://schemas.microsoft.com/office/drawing/2014/main" id="{6B877107-BE48-4B9F-984E-71877D9AEFC6}"/>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a:p>
          </p:txBody>
        </p:sp>
      </p:grpSp>
      <p:grpSp>
        <p:nvGrpSpPr>
          <p:cNvPr id="18" name="Group 42">
            <a:extLst>
              <a:ext uri="{FF2B5EF4-FFF2-40B4-BE49-F238E27FC236}">
                <a16:creationId xmlns:a16="http://schemas.microsoft.com/office/drawing/2014/main" id="{5908880F-F401-4251-8C25-256149EAFF13}"/>
              </a:ext>
            </a:extLst>
          </p:cNvPr>
          <p:cNvGrpSpPr/>
          <p:nvPr/>
        </p:nvGrpSpPr>
        <p:grpSpPr>
          <a:xfrm>
            <a:off x="2247196" y="868914"/>
            <a:ext cx="761427" cy="1836457"/>
            <a:chOff x="8883960" y="227833"/>
            <a:chExt cx="2857500" cy="6891896"/>
          </a:xfrm>
        </p:grpSpPr>
        <p:pic>
          <p:nvPicPr>
            <p:cNvPr id="19" name="Picture 43">
              <a:extLst>
                <a:ext uri="{FF2B5EF4-FFF2-40B4-BE49-F238E27FC236}">
                  <a16:creationId xmlns:a16="http://schemas.microsoft.com/office/drawing/2014/main" id="{FA288EB4-B698-426F-AB29-70745DC9EF15}"/>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20" name="Content Placeholder 3">
              <a:extLst>
                <a:ext uri="{FF2B5EF4-FFF2-40B4-BE49-F238E27FC236}">
                  <a16:creationId xmlns:a16="http://schemas.microsoft.com/office/drawing/2014/main" id="{7A095333-22EC-4D53-A196-087C985AA9B8}"/>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1" name="Picture 45">
              <a:extLst>
                <a:ext uri="{FF2B5EF4-FFF2-40B4-BE49-F238E27FC236}">
                  <a16:creationId xmlns:a16="http://schemas.microsoft.com/office/drawing/2014/main" id="{0FD92F72-03D7-404F-A473-9E44AFC50279}"/>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2" name="Right Arrow 46">
              <a:extLst>
                <a:ext uri="{FF2B5EF4-FFF2-40B4-BE49-F238E27FC236}">
                  <a16:creationId xmlns:a16="http://schemas.microsoft.com/office/drawing/2014/main" id="{2486E55D-EC83-47C5-9850-77EA4277F22F}"/>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sp>
          <p:nvSpPr>
            <p:cNvPr id="23" name="Right Arrow 47">
              <a:extLst>
                <a:ext uri="{FF2B5EF4-FFF2-40B4-BE49-F238E27FC236}">
                  <a16:creationId xmlns:a16="http://schemas.microsoft.com/office/drawing/2014/main" id="{89A9D791-B461-4377-BB71-342E8F769FF8}"/>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dirty="0"/>
            </a:p>
          </p:txBody>
        </p:sp>
      </p:grpSp>
      <p:grpSp>
        <p:nvGrpSpPr>
          <p:cNvPr id="24" name="Group 48">
            <a:extLst>
              <a:ext uri="{FF2B5EF4-FFF2-40B4-BE49-F238E27FC236}">
                <a16:creationId xmlns:a16="http://schemas.microsoft.com/office/drawing/2014/main" id="{0C988CF0-B66A-4A6E-8AC0-5C385D6304C7}"/>
              </a:ext>
            </a:extLst>
          </p:cNvPr>
          <p:cNvGrpSpPr/>
          <p:nvPr/>
        </p:nvGrpSpPr>
        <p:grpSpPr>
          <a:xfrm>
            <a:off x="2557506" y="2259125"/>
            <a:ext cx="647693" cy="2473557"/>
            <a:chOff x="6329067" y="2534653"/>
            <a:chExt cx="863590" cy="3298076"/>
          </a:xfrm>
        </p:grpSpPr>
        <p:sp>
          <p:nvSpPr>
            <p:cNvPr id="25" name="Rectangle 49">
              <a:extLst>
                <a:ext uri="{FF2B5EF4-FFF2-40B4-BE49-F238E27FC236}">
                  <a16:creationId xmlns:a16="http://schemas.microsoft.com/office/drawing/2014/main" id="{3BC8E2F7-4E00-40EA-94EB-A75B08694F92}"/>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ysClr val="windowText" lastClr="000000"/>
                </a:solidFill>
              </a:endParaRPr>
            </a:p>
          </p:txBody>
        </p:sp>
        <p:sp>
          <p:nvSpPr>
            <p:cNvPr id="26" name="Rectangle 52">
              <a:extLst>
                <a:ext uri="{FF2B5EF4-FFF2-40B4-BE49-F238E27FC236}">
                  <a16:creationId xmlns:a16="http://schemas.microsoft.com/office/drawing/2014/main" id="{D61E5066-2B17-48BD-8818-EB63243821B0}"/>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ysClr val="windowText" lastClr="000000"/>
                </a:solidFill>
              </a:endParaRPr>
            </a:p>
          </p:txBody>
        </p:sp>
      </p:grpSp>
      <p:pic>
        <p:nvPicPr>
          <p:cNvPr id="27" name="Content Placeholder 38">
            <a:extLst>
              <a:ext uri="{FF2B5EF4-FFF2-40B4-BE49-F238E27FC236}">
                <a16:creationId xmlns:a16="http://schemas.microsoft.com/office/drawing/2014/main" id="{1F8FF540-FE28-433A-BEFF-1544856C959D}"/>
              </a:ext>
            </a:extLst>
          </p:cNvPr>
          <p:cNvPicPr>
            <a:picLocks noChangeAspect="1"/>
          </p:cNvPicPr>
          <p:nvPr/>
        </p:nvPicPr>
        <p:blipFill>
          <a:blip r:embed="rId7"/>
          <a:stretch>
            <a:fillRect/>
          </a:stretch>
        </p:blipFill>
        <p:spPr>
          <a:xfrm>
            <a:off x="2540936" y="1889558"/>
            <a:ext cx="172330" cy="172682"/>
          </a:xfrm>
          <a:prstGeom prst="rect">
            <a:avLst/>
          </a:prstGeom>
          <a:solidFill>
            <a:schemeClr val="bg1"/>
          </a:solidFill>
        </p:spPr>
      </p:pic>
      <p:pic>
        <p:nvPicPr>
          <p:cNvPr id="28" name="Content Placeholder 38">
            <a:extLst>
              <a:ext uri="{FF2B5EF4-FFF2-40B4-BE49-F238E27FC236}">
                <a16:creationId xmlns:a16="http://schemas.microsoft.com/office/drawing/2014/main" id="{E5CA8A45-4281-4AE2-80D6-0183B1932108}"/>
              </a:ext>
            </a:extLst>
          </p:cNvPr>
          <p:cNvPicPr>
            <a:picLocks noChangeAspect="1"/>
          </p:cNvPicPr>
          <p:nvPr/>
        </p:nvPicPr>
        <p:blipFill>
          <a:blip r:embed="rId7"/>
          <a:stretch>
            <a:fillRect/>
          </a:stretch>
        </p:blipFill>
        <p:spPr>
          <a:xfrm>
            <a:off x="3049048" y="4223921"/>
            <a:ext cx="172330" cy="172682"/>
          </a:xfrm>
          <a:prstGeom prst="rect">
            <a:avLst/>
          </a:prstGeom>
          <a:solidFill>
            <a:schemeClr val="bg1"/>
          </a:solidFill>
        </p:spPr>
      </p:pic>
      <p:sp>
        <p:nvSpPr>
          <p:cNvPr id="29" name="Right Arrow 97">
            <a:extLst>
              <a:ext uri="{FF2B5EF4-FFF2-40B4-BE49-F238E27FC236}">
                <a16:creationId xmlns:a16="http://schemas.microsoft.com/office/drawing/2014/main" id="{EDC78F57-2A5D-449E-A9DC-608671CCC4CA}"/>
              </a:ext>
            </a:extLst>
          </p:cNvPr>
          <p:cNvSpPr/>
          <p:nvPr/>
        </p:nvSpPr>
        <p:spPr>
          <a:xfrm>
            <a:off x="1209055" y="1407289"/>
            <a:ext cx="968188" cy="31779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a:p>
        </p:txBody>
      </p:sp>
      <p:sp>
        <p:nvSpPr>
          <p:cNvPr id="30" name="Right Arrow 98">
            <a:extLst>
              <a:ext uri="{FF2B5EF4-FFF2-40B4-BE49-F238E27FC236}">
                <a16:creationId xmlns:a16="http://schemas.microsoft.com/office/drawing/2014/main" id="{C16A31F6-3984-414F-9C14-11853C075778}"/>
              </a:ext>
            </a:extLst>
          </p:cNvPr>
          <p:cNvSpPr/>
          <p:nvPr/>
        </p:nvSpPr>
        <p:spPr>
          <a:xfrm>
            <a:off x="1209055" y="1074474"/>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1" name="Right Arrow 99">
            <a:extLst>
              <a:ext uri="{FF2B5EF4-FFF2-40B4-BE49-F238E27FC236}">
                <a16:creationId xmlns:a16="http://schemas.microsoft.com/office/drawing/2014/main" id="{18879177-60EF-4D3E-9649-10038898B881}"/>
              </a:ext>
            </a:extLst>
          </p:cNvPr>
          <p:cNvSpPr/>
          <p:nvPr/>
        </p:nvSpPr>
        <p:spPr>
          <a:xfrm rot="10800000">
            <a:off x="120591" y="3626810"/>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2" name="TextBox 28">
            <a:extLst>
              <a:ext uri="{FF2B5EF4-FFF2-40B4-BE49-F238E27FC236}">
                <a16:creationId xmlns:a16="http://schemas.microsoft.com/office/drawing/2014/main" id="{0A2BA567-5959-4B2A-B5AC-B31CEA3CCE42}"/>
              </a:ext>
            </a:extLst>
          </p:cNvPr>
          <p:cNvSpPr txBox="1"/>
          <p:nvPr/>
        </p:nvSpPr>
        <p:spPr>
          <a:xfrm>
            <a:off x="76756" y="1347759"/>
            <a:ext cx="1112805" cy="369332"/>
          </a:xfrm>
          <a:prstGeom prst="rect">
            <a:avLst/>
          </a:prstGeom>
          <a:noFill/>
        </p:spPr>
        <p:txBody>
          <a:bodyPr wrap="square" rtlCol="0">
            <a:spAutoFit/>
          </a:bodyPr>
          <a:lstStyle/>
          <a:p>
            <a:r>
              <a:rPr lang="en-DE" dirty="0"/>
              <a:t>Feedback</a:t>
            </a:r>
          </a:p>
        </p:txBody>
      </p:sp>
      <p:sp>
        <p:nvSpPr>
          <p:cNvPr id="33" name="TextBox 29">
            <a:extLst>
              <a:ext uri="{FF2B5EF4-FFF2-40B4-BE49-F238E27FC236}">
                <a16:creationId xmlns:a16="http://schemas.microsoft.com/office/drawing/2014/main" id="{2AC22E68-0096-4AA4-97AD-8B0C6637BC01}"/>
              </a:ext>
            </a:extLst>
          </p:cNvPr>
          <p:cNvSpPr txBox="1"/>
          <p:nvPr/>
        </p:nvSpPr>
        <p:spPr>
          <a:xfrm>
            <a:off x="102701" y="1014944"/>
            <a:ext cx="1018227" cy="369332"/>
          </a:xfrm>
          <a:prstGeom prst="rect">
            <a:avLst/>
          </a:prstGeom>
          <a:noFill/>
        </p:spPr>
        <p:txBody>
          <a:bodyPr wrap="square" rtlCol="0">
            <a:spAutoFit/>
          </a:bodyPr>
          <a:lstStyle/>
          <a:p>
            <a:r>
              <a:rPr lang="en-DE" dirty="0"/>
              <a:t>Percepts</a:t>
            </a:r>
          </a:p>
        </p:txBody>
      </p:sp>
      <p:sp>
        <p:nvSpPr>
          <p:cNvPr id="34" name="TextBox 36">
            <a:extLst>
              <a:ext uri="{FF2B5EF4-FFF2-40B4-BE49-F238E27FC236}">
                <a16:creationId xmlns:a16="http://schemas.microsoft.com/office/drawing/2014/main" id="{68B85B67-E043-46A2-8623-C2DDF5C1DBC1}"/>
              </a:ext>
            </a:extLst>
          </p:cNvPr>
          <p:cNvSpPr txBox="1"/>
          <p:nvPr/>
        </p:nvSpPr>
        <p:spPr>
          <a:xfrm>
            <a:off x="315861" y="3944602"/>
            <a:ext cx="865943" cy="369332"/>
          </a:xfrm>
          <a:prstGeom prst="rect">
            <a:avLst/>
          </a:prstGeom>
          <a:noFill/>
        </p:spPr>
        <p:txBody>
          <a:bodyPr wrap="square" rtlCol="0">
            <a:spAutoFit/>
          </a:bodyPr>
          <a:lstStyle/>
          <a:p>
            <a:r>
              <a:rPr lang="en-DE" dirty="0"/>
              <a:t>Action </a:t>
            </a:r>
          </a:p>
        </p:txBody>
      </p:sp>
      <p:pic>
        <p:nvPicPr>
          <p:cNvPr id="35" name="Picture 6" descr="A green arrows in a circle&#10;&#10;Description automatically generated">
            <a:extLst>
              <a:ext uri="{FF2B5EF4-FFF2-40B4-BE49-F238E27FC236}">
                <a16:creationId xmlns:a16="http://schemas.microsoft.com/office/drawing/2014/main" id="{9900960C-A1C4-4A12-8091-228680557B19}"/>
              </a:ext>
            </a:extLst>
          </p:cNvPr>
          <p:cNvPicPr>
            <a:picLocks noChangeAspect="1"/>
          </p:cNvPicPr>
          <p:nvPr/>
        </p:nvPicPr>
        <p:blipFill>
          <a:blip r:embed="rId8"/>
          <a:stretch>
            <a:fillRect/>
          </a:stretch>
        </p:blipFill>
        <p:spPr>
          <a:xfrm flipV="1">
            <a:off x="2189789" y="2945747"/>
            <a:ext cx="968886" cy="1033749"/>
          </a:xfrm>
          <a:prstGeom prst="rect">
            <a:avLst/>
          </a:prstGeom>
        </p:spPr>
      </p:pic>
      <p:sp>
        <p:nvSpPr>
          <p:cNvPr id="36" name="Rechteck 35">
            <a:extLst>
              <a:ext uri="{FF2B5EF4-FFF2-40B4-BE49-F238E27FC236}">
                <a16:creationId xmlns:a16="http://schemas.microsoft.com/office/drawing/2014/main" id="{F60A8ADC-2CB6-4369-BB49-9F2B7C8FB692}"/>
              </a:ext>
            </a:extLst>
          </p:cNvPr>
          <p:cNvSpPr/>
          <p:nvPr/>
        </p:nvSpPr>
        <p:spPr>
          <a:xfrm>
            <a:off x="0" y="363956"/>
            <a:ext cx="9143999" cy="492443"/>
          </a:xfrm>
          <a:prstGeom prst="rect">
            <a:avLst/>
          </a:prstGeom>
        </p:spPr>
        <p:txBody>
          <a:bodyPr wrap="square">
            <a:spAutoFit/>
          </a:bodyPr>
          <a:lstStyle/>
          <a:p>
            <a:pPr algn="ctr"/>
            <a:r>
              <a:rPr lang="en-DE" sz="2600" dirty="0">
                <a:latin typeface="TheSans UHH" panose="020B0502050302020203" pitchFamily="34" charset="0"/>
              </a:rPr>
              <a:t>Prediction is key (see </a:t>
            </a:r>
            <a:r>
              <a:rPr lang="en-DE" sz="2600" dirty="0" err="1">
                <a:latin typeface="TheSans UHH" panose="020B0502050302020203" pitchFamily="34" charset="0"/>
              </a:rPr>
              <a:t>Friston</a:t>
            </a:r>
            <a:r>
              <a:rPr lang="en-DE" sz="2600" dirty="0">
                <a:latin typeface="TheSans UHH" panose="020B0502050302020203" pitchFamily="34" charset="0"/>
              </a:rPr>
              <a:t> et al.)</a:t>
            </a:r>
            <a:endParaRPr lang="en-US" sz="2600" dirty="0">
              <a:latin typeface="TheSans UHH" panose="020B0502050302020203" pitchFamily="34" charset="0"/>
            </a:endParaRPr>
          </a:p>
        </p:txBody>
      </p:sp>
    </p:spTree>
    <p:extLst>
      <p:ext uri="{BB962C8B-B14F-4D97-AF65-F5344CB8AC3E}">
        <p14:creationId xmlns:p14="http://schemas.microsoft.com/office/powerpoint/2010/main" val="340935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par>
                                <p:cTn id="8" presetID="0" presetClass="path" presetSubtype="0" repeatCount="indefinite" accel="50000" decel="50000" fill="hold" nodeType="withEffect">
                                  <p:stCondLst>
                                    <p:cond delay="0"/>
                                  </p:stCondLst>
                                  <p:childTnLst>
                                    <p:animMotion origin="layout" path="M 0.00017 0.00093 L 0.00017 0.0534 " pathEditMode="relative" rAng="0" ptsTypes="AA">
                                      <p:cBhvr>
                                        <p:cTn id="9" dur="2000" fill="hold"/>
                                        <p:tgtEl>
                                          <p:spTgt spid="27"/>
                                        </p:tgtEl>
                                        <p:attrNameLst>
                                          <p:attrName>ppt_x</p:attrName>
                                          <p:attrName>ppt_y</p:attrName>
                                        </p:attrNameLst>
                                      </p:cBhvr>
                                      <p:rCtr x="0" y="2623"/>
                                    </p:animMotion>
                                  </p:childTnLst>
                                </p:cTn>
                              </p:par>
                              <p:par>
                                <p:cTn id="10" presetID="0" presetClass="path" presetSubtype="0" repeatCount="indefinite" accel="50000" decel="50000" fill="hold" nodeType="withEffect">
                                  <p:stCondLst>
                                    <p:cond delay="0"/>
                                  </p:stCondLst>
                                  <p:childTnLst>
                                    <p:animMotion origin="layout" path="M 0.00018 0.00031 L 0.00018 0.05309 " pathEditMode="relative" rAng="0" ptsTypes="AA">
                                      <p:cBhvr>
                                        <p:cTn id="11" dur="2000" fill="hold"/>
                                        <p:tgtEl>
                                          <p:spTgt spid="28"/>
                                        </p:tgtEl>
                                        <p:attrNameLst>
                                          <p:attrName>ppt_x</p:attrName>
                                          <p:attrName>ppt_y</p:attrName>
                                        </p:attrNameLst>
                                      </p:cBhvr>
                                      <p:rCtr x="0" y="2623"/>
                                    </p:animMotion>
                                  </p:childTnLst>
                                </p:cTn>
                              </p:par>
                              <p:par>
                                <p:cTn id="12" presetID="8" presetClass="emph" presetSubtype="0" repeatCount="indefinite" fill="hold" nodeType="withEffect">
                                  <p:stCondLst>
                                    <p:cond delay="0"/>
                                  </p:stCondLst>
                                  <p:childTnLst>
                                    <p:animRot by="21600000">
                                      <p:cBhvr>
                                        <p:cTn id="13" dur="5000" fill="hold"/>
                                        <p:tgtEl>
                                          <p:spTgt spid="7"/>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dissolve">
                                      <p:cBhvr>
                                        <p:cTn id="18" dur="500"/>
                                        <p:tgtEl>
                                          <p:spTgt spid="35"/>
                                        </p:tgtEl>
                                      </p:cBhvr>
                                    </p:animEffect>
                                  </p:childTnLst>
                                </p:cTn>
                              </p:par>
                              <p:par>
                                <p:cTn id="19" presetID="8" presetClass="emph" presetSubtype="0" repeatCount="indefinite" fill="hold" nodeType="withEffect">
                                  <p:stCondLst>
                                    <p:cond delay="0"/>
                                  </p:stCondLst>
                                  <p:childTnLst>
                                    <p:animRot by="21600000">
                                      <p:cBhvr>
                                        <p:cTn id="20" dur="2000" fill="hold"/>
                                        <p:tgtEl>
                                          <p:spTgt spid="3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
                                            <p:txEl>
                                              <p:pRg st="3" end="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1">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1">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1">
                                            <p:txEl>
                                              <p:pRg st="7" end="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1">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1">
                                            <p:txEl>
                                              <p:pRg st="9" end="9"/>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1">
                                            <p:txEl>
                                              <p:pRg st="10" end="1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AAB877E-6E2F-B84E-7F6B-B0CC1C5AA0A2}"/>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FE14473F-BF45-8800-3B09-DCC864A6C731}"/>
              </a:ext>
            </a:extLst>
          </p:cNvPr>
          <p:cNvSpPr>
            <a:spLocks noGrp="1"/>
          </p:cNvSpPr>
          <p:nvPr>
            <p:ph type="ftr" sz="quarter" idx="16"/>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17798A5-F11A-8207-2B73-39C4C6989953}"/>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24</a:t>
            </a:fld>
            <a:endParaRPr lang="de-DE" dirty="0">
              <a:latin typeface="TheSans UHH" panose="020B0604020202020204" charset="0"/>
            </a:endParaRPr>
          </a:p>
        </p:txBody>
      </p:sp>
      <p:pic>
        <p:nvPicPr>
          <p:cNvPr id="7" name="humanoid-robot.mp4">
            <a:hlinkClick r:id="" action="ppaction://media"/>
            <a:extLst>
              <a:ext uri="{FF2B5EF4-FFF2-40B4-BE49-F238E27FC236}">
                <a16:creationId xmlns:a16="http://schemas.microsoft.com/office/drawing/2014/main" id="{F6E6EA6B-7C89-B9F8-3E9B-CE46D0E8826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5412" y="73008"/>
            <a:ext cx="9063092" cy="4298942"/>
          </a:xfrm>
          <a:prstGeom prst="rect">
            <a:avLst/>
          </a:prstGeom>
        </p:spPr>
      </p:pic>
      <p:sp>
        <p:nvSpPr>
          <p:cNvPr id="9" name="Cloud Callout 2">
            <a:extLst>
              <a:ext uri="{FF2B5EF4-FFF2-40B4-BE49-F238E27FC236}">
                <a16:creationId xmlns:a16="http://schemas.microsoft.com/office/drawing/2014/main" id="{199339A3-9515-8172-523F-196FE613688B}"/>
              </a:ext>
            </a:extLst>
          </p:cNvPr>
          <p:cNvSpPr/>
          <p:nvPr/>
        </p:nvSpPr>
        <p:spPr>
          <a:xfrm>
            <a:off x="5155124" y="339502"/>
            <a:ext cx="3894533" cy="1064170"/>
          </a:xfrm>
          <a:prstGeom prst="cloudCallout">
            <a:avLst>
              <a:gd name="adj1" fmla="val -58652"/>
              <a:gd name="adj2" fmla="val 77224"/>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dirty="0">
                <a:solidFill>
                  <a:schemeClr val="bg1"/>
                </a:solidFill>
                <a:latin typeface="TheSans UHH" panose="020B0604020202020204" charset="0"/>
              </a:rPr>
              <a:t>A humanoid robot might be used to carry out different tasks</a:t>
            </a:r>
          </a:p>
        </p:txBody>
      </p:sp>
      <p:sp>
        <p:nvSpPr>
          <p:cNvPr id="10" name="Cloud Callout 5">
            <a:extLst>
              <a:ext uri="{FF2B5EF4-FFF2-40B4-BE49-F238E27FC236}">
                <a16:creationId xmlns:a16="http://schemas.microsoft.com/office/drawing/2014/main" id="{AC4C8AA4-F5C0-1E64-4FBB-A77A5B45B3F6}"/>
              </a:ext>
            </a:extLst>
          </p:cNvPr>
          <p:cNvSpPr/>
          <p:nvPr/>
        </p:nvSpPr>
        <p:spPr>
          <a:xfrm>
            <a:off x="5076056" y="1675874"/>
            <a:ext cx="3950350" cy="1903987"/>
          </a:xfrm>
          <a:prstGeom prst="cloudCallout">
            <a:avLst>
              <a:gd name="adj1" fmla="val -47523"/>
              <a:gd name="adj2" fmla="val 44414"/>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dirty="0">
                <a:solidFill>
                  <a:schemeClr val="bg1"/>
                </a:solidFill>
                <a:latin typeface="TheSans UHH" panose="020B0604020202020204" charset="0"/>
              </a:rPr>
              <a:t>However, usually it is a bad idea to have robots with far from optimal physical design for a </a:t>
            </a:r>
            <a:r>
              <a:rPr lang="en-DE" dirty="0" err="1">
                <a:solidFill>
                  <a:schemeClr val="bg1"/>
                </a:solidFill>
                <a:latin typeface="TheSans UHH" panose="020B0604020202020204" charset="0"/>
              </a:rPr>
              <a:t>specif</a:t>
            </a:r>
            <a:r>
              <a:rPr lang="de-DE" dirty="0">
                <a:solidFill>
                  <a:schemeClr val="bg1"/>
                </a:solidFill>
                <a:latin typeface="TheSans UHH" panose="020B0604020202020204" charset="0"/>
              </a:rPr>
              <a:t>i</a:t>
            </a:r>
            <a:r>
              <a:rPr lang="en-DE" dirty="0">
                <a:solidFill>
                  <a:schemeClr val="bg1"/>
                </a:solidFill>
                <a:latin typeface="TheSans UHH" panose="020B0604020202020204" charset="0"/>
              </a:rPr>
              <a:t>c tasks</a:t>
            </a:r>
          </a:p>
        </p:txBody>
      </p:sp>
    </p:spTree>
    <p:extLst>
      <p:ext uri="{BB962C8B-B14F-4D97-AF65-F5344CB8AC3E}">
        <p14:creationId xmlns:p14="http://schemas.microsoft.com/office/powerpoint/2010/main" val="127608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706"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7"/>
                                        </p:tgtEl>
                                      </p:cBhvr>
                                    </p:cmd>
                                  </p:childTnLst>
                                </p:cTn>
                              </p:par>
                            </p:childTnLst>
                          </p:cTn>
                        </p:par>
                      </p:childTnLst>
                    </p:cTn>
                  </p:par>
                </p:childTnLst>
              </p:cTn>
              <p:nextCondLst>
                <p:cond evt="onClick" delay="0">
                  <p:tgtEl>
                    <p:spTgt spid="7"/>
                  </p:tgtEl>
                </p:cond>
              </p:nextCondLst>
            </p:seq>
            <p:video>
              <p:cMediaNode vol="80000">
                <p:cTn id="22" repeatCount="indefinite" fill="hold" display="0">
                  <p:stCondLst>
                    <p:cond delay="indefinite"/>
                  </p:stCondLst>
                </p:cTn>
                <p:tgtEl>
                  <p:spTgt spid="7"/>
                </p:tgtEl>
              </p:cMediaNode>
            </p:video>
          </p:childTnLst>
        </p:cTn>
      </p:par>
    </p:tnLst>
    <p:bldLst>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586F9-7841-C501-71DF-406FFB4D4B12}"/>
              </a:ext>
            </a:extLst>
          </p:cNvPr>
          <p:cNvSpPr>
            <a:spLocks noGrp="1"/>
          </p:cNvSpPr>
          <p:nvPr>
            <p:ph type="title"/>
          </p:nvPr>
        </p:nvSpPr>
        <p:spPr/>
        <p:txBody>
          <a:bodyPr/>
          <a:lstStyle/>
          <a:p>
            <a:r>
              <a:rPr lang="en-DE" dirty="0"/>
              <a:t>Powerful Industrial Robotics</a:t>
            </a:r>
            <a:endParaRPr lang="en-IN" dirty="0"/>
          </a:p>
        </p:txBody>
      </p:sp>
      <p:sp>
        <p:nvSpPr>
          <p:cNvPr id="4" name="Date Placeholder 3">
            <a:extLst>
              <a:ext uri="{FF2B5EF4-FFF2-40B4-BE49-F238E27FC236}">
                <a16:creationId xmlns:a16="http://schemas.microsoft.com/office/drawing/2014/main" id="{202EE1D0-C5BF-02FF-5854-3B1C1F9D415C}"/>
              </a:ext>
            </a:extLst>
          </p:cNvPr>
          <p:cNvSpPr>
            <a:spLocks noGrp="1"/>
          </p:cNvSpPr>
          <p:nvPr>
            <p:ph type="dt" sz="half" idx="15"/>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EE2584DE-BF64-1858-2CAF-15F820801F32}"/>
              </a:ext>
            </a:extLst>
          </p:cNvPr>
          <p:cNvSpPr>
            <a:spLocks noGrp="1"/>
          </p:cNvSpPr>
          <p:nvPr>
            <p:ph type="ftr" sz="quarter" idx="16"/>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4F72B0BE-C2D1-178E-7959-FD8A1C97E9D6}"/>
              </a:ext>
            </a:extLst>
          </p:cNvPr>
          <p:cNvSpPr>
            <a:spLocks noGrp="1"/>
          </p:cNvSpPr>
          <p:nvPr>
            <p:ph type="sldNum" sz="quarter" idx="17"/>
          </p:nvPr>
        </p:nvSpPr>
        <p:spPr/>
        <p:txBody>
          <a:bodyPr/>
          <a:lstStyle/>
          <a:p>
            <a:fld id="{3E01A2B2-10AD-754B-9B4C-E5B6FED423D0}" type="slidenum">
              <a:rPr lang="de-DE" smtClean="0"/>
              <a:pPr/>
              <a:t>25</a:t>
            </a:fld>
            <a:endParaRPr lang="de-DE" dirty="0"/>
          </a:p>
        </p:txBody>
      </p:sp>
      <p:pic>
        <p:nvPicPr>
          <p:cNvPr id="7" name="Picture 2">
            <a:extLst>
              <a:ext uri="{FF2B5EF4-FFF2-40B4-BE49-F238E27FC236}">
                <a16:creationId xmlns:a16="http://schemas.microsoft.com/office/drawing/2014/main" id="{39890ABC-82B7-D0F6-4ADA-820D40427D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878" y="1707480"/>
            <a:ext cx="5110244" cy="2874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32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BA6A-F92C-1C74-4DBB-30EF9EFF416C}"/>
              </a:ext>
            </a:extLst>
          </p:cNvPr>
          <p:cNvSpPr>
            <a:spLocks noGrp="1"/>
          </p:cNvSpPr>
          <p:nvPr>
            <p:ph type="title"/>
          </p:nvPr>
        </p:nvSpPr>
        <p:spPr/>
        <p:txBody>
          <a:bodyPr/>
          <a:lstStyle/>
          <a:p>
            <a:r>
              <a:rPr lang="en-DE" sz="2800" dirty="0">
                <a:latin typeface="TheSans UHH" panose="020B0604020202020204" charset="0"/>
              </a:rPr>
              <a:t>Acknowledgements</a:t>
            </a:r>
            <a:br>
              <a:rPr lang="en-DE" sz="2800" dirty="0">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D7F05C88-F7A9-B814-60AD-5902A0F942C9}"/>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065AF1C2-FE06-8A68-B0C5-C4BB34BFB0B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26</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12512410-4549-5955-2209-71A51C4DF672}"/>
              </a:ext>
            </a:extLst>
          </p:cNvPr>
          <p:cNvSpPr txBox="1">
            <a:spLocks/>
          </p:cNvSpPr>
          <p:nvPr/>
        </p:nvSpPr>
        <p:spPr>
          <a:xfrm>
            <a:off x="1628254" y="1635646"/>
            <a:ext cx="6303611" cy="563015"/>
          </a:xfrm>
          <a:prstGeom prst="rect">
            <a:avLst/>
          </a:prstGeom>
        </p:spPr>
        <p:txBody>
          <a:bodyPr vert="horz" wrap="square" lIns="0" tIns="8930" rIns="0" bIns="0" numCol="1" rtlCol="0" anchor="t" anchorCtr="0" compatLnSpc="1">
            <a:prstTxWarp prst="textNoShape">
              <a:avLst/>
            </a:prstTxWarp>
            <a:spAutoFit/>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marL="8929" algn="ctr">
              <a:spcBef>
                <a:spcPts val="70"/>
              </a:spcBef>
              <a:tabLst>
                <a:tab pos="1542995" algn="l"/>
                <a:tab pos="2051076" algn="l"/>
              </a:tabLst>
            </a:pPr>
            <a:r>
              <a:rPr lang="en-IN" sz="3600" dirty="0">
                <a:latin typeface="TheSans UHH" panose="020B0604020202020204" charset="0"/>
                <a:cs typeface="HelveticaNeue-Light"/>
              </a:rPr>
              <a:t>vision &amp; language</a:t>
            </a:r>
          </a:p>
        </p:txBody>
      </p:sp>
      <p:sp>
        <p:nvSpPr>
          <p:cNvPr id="8" name="object 3">
            <a:extLst>
              <a:ext uri="{FF2B5EF4-FFF2-40B4-BE49-F238E27FC236}">
                <a16:creationId xmlns:a16="http://schemas.microsoft.com/office/drawing/2014/main" id="{46526F61-39C7-EBE1-F716-2F50798961AB}"/>
              </a:ext>
            </a:extLst>
          </p:cNvPr>
          <p:cNvSpPr txBox="1"/>
          <p:nvPr/>
        </p:nvSpPr>
        <p:spPr>
          <a:xfrm>
            <a:off x="538350" y="2300486"/>
            <a:ext cx="8067300" cy="1951600"/>
          </a:xfrm>
          <a:prstGeom prst="rect">
            <a:avLst/>
          </a:prstGeom>
        </p:spPr>
        <p:txBody>
          <a:bodyPr vert="horz" wrap="square" lIns="0" tIns="8930" rIns="0" bIns="0" rtlCol="0">
            <a:spAutoFit/>
          </a:bodyPr>
          <a:lstStyle/>
          <a:p>
            <a:pPr algn="ctr">
              <a:spcBef>
                <a:spcPts val="70"/>
              </a:spcBef>
              <a:tabLst>
                <a:tab pos="529512" algn="l"/>
                <a:tab pos="1244308" algn="l"/>
                <a:tab pos="2274311" algn="l"/>
              </a:tabLst>
            </a:pPr>
            <a:r>
              <a:rPr sz="2531" dirty="0">
                <a:latin typeface="TheSans UHH" panose="020B0604020202020204" charset="0"/>
                <a:cs typeface="Helvetica Neue"/>
              </a:rPr>
              <a:t>CS	685,	Spring	2022</a:t>
            </a:r>
          </a:p>
          <a:p>
            <a:pPr marL="162515" marR="157157" algn="ctr">
              <a:lnSpc>
                <a:spcPct val="100699"/>
              </a:lnSpc>
              <a:spcBef>
                <a:spcPts val="35"/>
              </a:spcBef>
            </a:pPr>
            <a:r>
              <a:rPr sz="1687" dirty="0">
                <a:latin typeface="TheSans UHH" panose="020B0604020202020204" charset="0"/>
                <a:cs typeface="Helvetica Neue"/>
              </a:rPr>
              <a:t>Advanced Natural Language </a:t>
            </a:r>
            <a:r>
              <a:rPr sz="1687" spc="-4" dirty="0">
                <a:latin typeface="TheSans UHH" panose="020B0604020202020204" charset="0"/>
                <a:cs typeface="Helvetica Neue"/>
              </a:rPr>
              <a:t>Processing  </a:t>
            </a:r>
            <a:r>
              <a:rPr sz="1687" u="heavy" dirty="0">
                <a:uFill>
                  <a:solidFill>
                    <a:srgbClr val="000000"/>
                  </a:solidFill>
                </a:uFill>
                <a:latin typeface="TheSans UHH" panose="020B0604020202020204" charset="0"/>
                <a:cs typeface="Helvetica Neue"/>
                <a:hlinkClick r:id="rId2"/>
              </a:rPr>
              <a:t>http://people.cs.umass.edu/~miyyer/cs685/</a:t>
            </a:r>
            <a:endParaRPr sz="1687" dirty="0">
              <a:latin typeface="TheSans UHH" panose="020B0604020202020204" charset="0"/>
              <a:cs typeface="Helvetica Neue"/>
            </a:endParaRPr>
          </a:p>
          <a:p>
            <a:pPr>
              <a:spcBef>
                <a:spcPts val="35"/>
              </a:spcBef>
            </a:pPr>
            <a:endParaRPr sz="2461" dirty="0">
              <a:latin typeface="TheSans UHH" panose="020B0604020202020204" charset="0"/>
              <a:cs typeface="Helvetica Neue"/>
            </a:endParaRPr>
          </a:p>
          <a:p>
            <a:pPr algn="ctr">
              <a:spcBef>
                <a:spcPts val="4"/>
              </a:spcBef>
              <a:tabLst>
                <a:tab pos="904992" algn="l"/>
              </a:tabLst>
            </a:pPr>
            <a:r>
              <a:rPr sz="2531" dirty="0">
                <a:latin typeface="TheSans UHH" panose="020B0604020202020204" charset="0"/>
                <a:cs typeface="Helvetica Neue"/>
              </a:rPr>
              <a:t>Mohit	Iyyer</a:t>
            </a:r>
          </a:p>
          <a:p>
            <a:pPr marL="8929" marR="3572" algn="ctr">
              <a:lnSpc>
                <a:spcPct val="100699"/>
              </a:lnSpc>
              <a:spcBef>
                <a:spcPts val="32"/>
              </a:spcBef>
            </a:pPr>
            <a:r>
              <a:rPr sz="1687" dirty="0">
                <a:latin typeface="TheSans UHH" panose="020B0604020202020204" charset="0"/>
                <a:cs typeface="Helvetica Neue"/>
              </a:rPr>
              <a:t>College of Information and</a:t>
            </a:r>
            <a:r>
              <a:rPr sz="1687" spc="-56" dirty="0">
                <a:latin typeface="TheSans UHH" panose="020B0604020202020204" charset="0"/>
                <a:cs typeface="Helvetica Neue"/>
              </a:rPr>
              <a:t> </a:t>
            </a:r>
            <a:r>
              <a:rPr sz="1687" dirty="0">
                <a:latin typeface="TheSans UHH" panose="020B0604020202020204" charset="0"/>
                <a:cs typeface="Helvetica Neue"/>
              </a:rPr>
              <a:t>Computer</a:t>
            </a:r>
            <a:r>
              <a:rPr sz="1687" spc="-14" dirty="0">
                <a:latin typeface="TheSans UHH" panose="020B0604020202020204" charset="0"/>
                <a:cs typeface="Helvetica Neue"/>
              </a:rPr>
              <a:t> </a:t>
            </a:r>
            <a:r>
              <a:rPr sz="1687" dirty="0">
                <a:latin typeface="TheSans UHH" panose="020B0604020202020204" charset="0"/>
                <a:cs typeface="Helvetica Neue"/>
              </a:rPr>
              <a:t>Sciences  University of Massachusetts</a:t>
            </a:r>
            <a:r>
              <a:rPr sz="1687" spc="-21" dirty="0">
                <a:latin typeface="TheSans UHH" panose="020B0604020202020204" charset="0"/>
                <a:cs typeface="Helvetica Neue"/>
              </a:rPr>
              <a:t> </a:t>
            </a:r>
            <a:r>
              <a:rPr sz="1687" dirty="0">
                <a:latin typeface="TheSans UHH" panose="020B0604020202020204" charset="0"/>
                <a:cs typeface="Helvetica Neue"/>
              </a:rPr>
              <a:t>Amherst</a:t>
            </a:r>
          </a:p>
        </p:txBody>
      </p:sp>
      <p:sp>
        <p:nvSpPr>
          <p:cNvPr id="9" name="object 4">
            <a:extLst>
              <a:ext uri="{FF2B5EF4-FFF2-40B4-BE49-F238E27FC236}">
                <a16:creationId xmlns:a16="http://schemas.microsoft.com/office/drawing/2014/main" id="{71670D46-00C5-C115-1CD6-E0659EE00C2C}"/>
              </a:ext>
            </a:extLst>
          </p:cNvPr>
          <p:cNvSpPr txBox="1"/>
          <p:nvPr/>
        </p:nvSpPr>
        <p:spPr>
          <a:xfrm>
            <a:off x="2038325" y="4369670"/>
            <a:ext cx="7105675" cy="290313"/>
          </a:xfrm>
          <a:prstGeom prst="rect">
            <a:avLst/>
          </a:prstGeom>
        </p:spPr>
        <p:txBody>
          <a:bodyPr vert="horz" wrap="square" lIns="0" tIns="8930" rIns="0" bIns="0" rtlCol="0">
            <a:spAutoFit/>
          </a:bodyPr>
          <a:lstStyle/>
          <a:p>
            <a:pPr marL="8929">
              <a:spcBef>
                <a:spcPts val="70"/>
              </a:spcBef>
            </a:pPr>
            <a:r>
              <a:rPr sz="1828" i="1" spc="-4" dirty="0">
                <a:latin typeface="TheSans UHH" panose="020B0604020202020204" charset="0"/>
                <a:cs typeface="Gill Sans"/>
              </a:rPr>
              <a:t>some</a:t>
            </a:r>
            <a:r>
              <a:rPr sz="1828" i="1" dirty="0">
                <a:latin typeface="TheSans UHH" panose="020B0604020202020204" charset="0"/>
                <a:cs typeface="Gill Sans"/>
              </a:rPr>
              <a:t> slides </a:t>
            </a:r>
            <a:r>
              <a:rPr sz="1828" i="1" spc="-4" dirty="0">
                <a:latin typeface="TheSans UHH" panose="020B0604020202020204" charset="0"/>
                <a:cs typeface="Gill Sans"/>
              </a:rPr>
              <a:t>adapted</a:t>
            </a:r>
            <a:r>
              <a:rPr sz="1828" i="1" dirty="0">
                <a:latin typeface="TheSans UHH" panose="020B0604020202020204" charset="0"/>
                <a:cs typeface="Gill Sans"/>
              </a:rPr>
              <a:t> </a:t>
            </a:r>
            <a:r>
              <a:rPr sz="1828" i="1" spc="-11" dirty="0">
                <a:latin typeface="TheSans UHH" panose="020B0604020202020204" charset="0"/>
                <a:cs typeface="Gill Sans"/>
              </a:rPr>
              <a:t>from</a:t>
            </a:r>
            <a:r>
              <a:rPr sz="1828" i="1" spc="-274" dirty="0">
                <a:latin typeface="TheSans UHH" panose="020B0604020202020204" charset="0"/>
                <a:cs typeface="Gill Sans"/>
              </a:rPr>
              <a:t> </a:t>
            </a:r>
            <a:r>
              <a:rPr sz="1828" i="1" spc="-4" dirty="0">
                <a:latin typeface="TheSans UHH" panose="020B0604020202020204" charset="0"/>
                <a:cs typeface="Gill Sans"/>
              </a:rPr>
              <a:t>Vicente</a:t>
            </a:r>
            <a:r>
              <a:rPr sz="1828" i="1" spc="4" dirty="0">
                <a:latin typeface="TheSans UHH" panose="020B0604020202020204" charset="0"/>
                <a:cs typeface="Gill Sans"/>
              </a:rPr>
              <a:t> </a:t>
            </a:r>
            <a:r>
              <a:rPr sz="1828" i="1" spc="-7" dirty="0">
                <a:latin typeface="TheSans UHH" panose="020B0604020202020204" charset="0"/>
                <a:cs typeface="Gill Sans"/>
              </a:rPr>
              <a:t>Ordonez,</a:t>
            </a:r>
            <a:r>
              <a:rPr sz="1828" i="1" spc="-183" dirty="0">
                <a:latin typeface="TheSans UHH" panose="020B0604020202020204" charset="0"/>
                <a:cs typeface="Gill Sans"/>
              </a:rPr>
              <a:t> </a:t>
            </a:r>
            <a:r>
              <a:rPr sz="1828" i="1" spc="-11" dirty="0">
                <a:latin typeface="TheSans UHH" panose="020B0604020202020204" charset="0"/>
                <a:cs typeface="Gill Sans"/>
              </a:rPr>
              <a:t>Fei-Fei</a:t>
            </a:r>
            <a:r>
              <a:rPr sz="1828" i="1" dirty="0">
                <a:latin typeface="TheSans UHH" panose="020B0604020202020204" charset="0"/>
                <a:cs typeface="Gill Sans"/>
              </a:rPr>
              <a:t> Li,</a:t>
            </a:r>
            <a:r>
              <a:rPr sz="1828" i="1" spc="-183" dirty="0">
                <a:latin typeface="TheSans UHH" panose="020B0604020202020204" charset="0"/>
                <a:cs typeface="Gill Sans"/>
              </a:rPr>
              <a:t> </a:t>
            </a:r>
            <a:r>
              <a:rPr sz="1828" i="1" spc="-4" dirty="0">
                <a:latin typeface="TheSans UHH" panose="020B0604020202020204" charset="0"/>
                <a:cs typeface="Gill Sans"/>
              </a:rPr>
              <a:t>and Jacob</a:t>
            </a:r>
            <a:r>
              <a:rPr sz="1828" i="1" spc="-148" dirty="0">
                <a:latin typeface="TheSans UHH" panose="020B0604020202020204" charset="0"/>
                <a:cs typeface="Gill Sans"/>
              </a:rPr>
              <a:t> </a:t>
            </a:r>
            <a:r>
              <a:rPr sz="1828" i="1" spc="-4" dirty="0">
                <a:latin typeface="TheSans UHH" panose="020B0604020202020204" charset="0"/>
                <a:cs typeface="Gill Sans"/>
              </a:rPr>
              <a:t>Andreas</a:t>
            </a:r>
            <a:endParaRPr sz="1828" dirty="0">
              <a:latin typeface="TheSans UHH" panose="020B0604020202020204" charset="0"/>
              <a:cs typeface="Gill Sans"/>
            </a:endParaRPr>
          </a:p>
        </p:txBody>
      </p:sp>
      <p:sp>
        <p:nvSpPr>
          <p:cNvPr id="10" name="TextBox 9">
            <a:extLst>
              <a:ext uri="{FF2B5EF4-FFF2-40B4-BE49-F238E27FC236}">
                <a16:creationId xmlns:a16="http://schemas.microsoft.com/office/drawing/2014/main" id="{7734FC8C-F2F5-E60A-0201-C850D180BFFC}"/>
              </a:ext>
            </a:extLst>
          </p:cNvPr>
          <p:cNvSpPr txBox="1"/>
          <p:nvPr/>
        </p:nvSpPr>
        <p:spPr>
          <a:xfrm>
            <a:off x="1763688" y="4712245"/>
            <a:ext cx="5544616"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2">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1756482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8CA89-7870-90F8-FC32-9DDC43E08EDD}"/>
              </a:ext>
            </a:extLst>
          </p:cNvPr>
          <p:cNvSpPr>
            <a:spLocks noGrp="1"/>
          </p:cNvSpPr>
          <p:nvPr>
            <p:ph type="title"/>
          </p:nvPr>
        </p:nvSpPr>
        <p:spPr/>
        <p:txBody>
          <a:bodyPr/>
          <a:lstStyle/>
          <a:p>
            <a:r>
              <a:rPr lang="de-DE" sz="2800" dirty="0">
                <a:latin typeface="TheSans UHH" panose="020B0604020202020204" charset="0"/>
              </a:rPr>
              <a:t>Image captioning</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9634652E-CD3A-D858-654C-02E42B048327}"/>
              </a:ext>
            </a:extLst>
          </p:cNvPr>
          <p:cNvSpPr>
            <a:spLocks noGrp="1"/>
          </p:cNvSpPr>
          <p:nvPr>
            <p:ph type="dt" sz="half" idx="18"/>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329ABFA2-93B2-DF13-43DF-1ACE1E633C8C}"/>
              </a:ext>
            </a:extLst>
          </p:cNvPr>
          <p:cNvSpPr>
            <a:spLocks noGrp="1"/>
          </p:cNvSpPr>
          <p:nvPr>
            <p:ph type="sldNum" sz="quarter" idx="20"/>
          </p:nvPr>
        </p:nvSpPr>
        <p:spPr/>
        <p:txBody>
          <a:bodyPr/>
          <a:lstStyle/>
          <a:p>
            <a:fld id="{3E01A2B2-10AD-754B-9B4C-E5B6FED423D0}" type="slidenum">
              <a:rPr lang="de-DE" smtClean="0">
                <a:latin typeface="TheSans UHH" panose="020B0604020202020204" charset="0"/>
              </a:rPr>
              <a:pPr/>
              <a:t>27</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5C70DBB7-D6C3-E076-B6A8-458AE19C8F85}"/>
              </a:ext>
            </a:extLst>
          </p:cNvPr>
          <p:cNvSpPr/>
          <p:nvPr/>
        </p:nvSpPr>
        <p:spPr>
          <a:xfrm>
            <a:off x="323850" y="1855939"/>
            <a:ext cx="2508126" cy="263537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3">
            <a:extLst>
              <a:ext uri="{FF2B5EF4-FFF2-40B4-BE49-F238E27FC236}">
                <a16:creationId xmlns:a16="http://schemas.microsoft.com/office/drawing/2014/main" id="{2D89745C-09AB-650E-B9E7-AAC7A8D2B7A3}"/>
              </a:ext>
            </a:extLst>
          </p:cNvPr>
          <p:cNvSpPr/>
          <p:nvPr/>
        </p:nvSpPr>
        <p:spPr>
          <a:xfrm>
            <a:off x="4764000" y="2452133"/>
            <a:ext cx="3668804" cy="1337545"/>
          </a:xfrm>
          <a:prstGeom prst="rect">
            <a:avLst/>
          </a:prstGeom>
          <a:blipFill>
            <a:blip r:embed="rId3" cstate="print"/>
            <a:stretch>
              <a:fillRect/>
            </a:stretch>
          </a:blipFill>
        </p:spPr>
        <p:txBody>
          <a:bodyPr wrap="square" lIns="0" tIns="0" rIns="0" bIns="0" rtlCol="0"/>
          <a:lstStyle/>
          <a:p>
            <a:endParaRPr lang="en-IN" dirty="0">
              <a:latin typeface="TheSans UHH" panose="020B0604020202020204" charset="0"/>
            </a:endParaRPr>
          </a:p>
        </p:txBody>
      </p:sp>
      <p:sp>
        <p:nvSpPr>
          <p:cNvPr id="10" name="TextBox 9">
            <a:extLst>
              <a:ext uri="{FF2B5EF4-FFF2-40B4-BE49-F238E27FC236}">
                <a16:creationId xmlns:a16="http://schemas.microsoft.com/office/drawing/2014/main" id="{D15AC9E4-0F4D-B2D6-8C70-69E56E735C0D}"/>
              </a:ext>
            </a:extLst>
          </p:cNvPr>
          <p:cNvSpPr txBox="1"/>
          <p:nvPr/>
        </p:nvSpPr>
        <p:spPr>
          <a:xfrm>
            <a:off x="4786820" y="2620007"/>
            <a:ext cx="3668804" cy="1200329"/>
          </a:xfrm>
          <a:prstGeom prst="rect">
            <a:avLst/>
          </a:prstGeom>
          <a:noFill/>
        </p:spPr>
        <p:txBody>
          <a:bodyPr wrap="square">
            <a:spAutoFit/>
          </a:bodyPr>
          <a:lstStyle/>
          <a:p>
            <a:r>
              <a:rPr lang="en-GB" sz="2400" dirty="0">
                <a:latin typeface="TheSans UHH" panose="020B0604020202020204" charset="0"/>
              </a:rPr>
              <a:t>A</a:t>
            </a:r>
            <a:r>
              <a:rPr lang="en-DE" sz="2400" dirty="0">
                <a:latin typeface="TheSans UHH" panose="020B0604020202020204" charset="0"/>
              </a:rPr>
              <a:t> red truck is parked </a:t>
            </a:r>
            <a:br>
              <a:rPr lang="en-DE" sz="2400" dirty="0">
                <a:latin typeface="TheSans UHH" panose="020B0604020202020204" charset="0"/>
              </a:rPr>
            </a:br>
            <a:r>
              <a:rPr lang="en-DE" sz="2400" dirty="0">
                <a:latin typeface="TheSans UHH" panose="020B0604020202020204" charset="0"/>
              </a:rPr>
              <a:t>on a street lined with trees</a:t>
            </a:r>
          </a:p>
        </p:txBody>
      </p:sp>
      <p:sp>
        <p:nvSpPr>
          <p:cNvPr id="11" name="TextBox 10">
            <a:extLst>
              <a:ext uri="{FF2B5EF4-FFF2-40B4-BE49-F238E27FC236}">
                <a16:creationId xmlns:a16="http://schemas.microsoft.com/office/drawing/2014/main" id="{66EC115D-9BB3-6D8A-DC66-E59EE48FA6B1}"/>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3" name="Fußzeilenplatzhalter 2">
            <a:extLst>
              <a:ext uri="{FF2B5EF4-FFF2-40B4-BE49-F238E27FC236}">
                <a16:creationId xmlns:a16="http://schemas.microsoft.com/office/drawing/2014/main" id="{19997F68-7C03-4422-9979-08ADDB3130E1}"/>
              </a:ext>
            </a:extLst>
          </p:cNvPr>
          <p:cNvSpPr>
            <a:spLocks noGrp="1"/>
          </p:cNvSpPr>
          <p:nvPr>
            <p:ph type="ftr" sz="quarter" idx="19"/>
          </p:nvPr>
        </p:nvSpPr>
        <p:spPr/>
        <p:txBody>
          <a:bodyPr/>
          <a:lstStyle/>
          <a:p>
            <a:r>
              <a:rPr lang="de-DE"/>
              <a:t>GenAI | Ralf Möller, Sylvia Melzer</a:t>
            </a:r>
          </a:p>
        </p:txBody>
      </p:sp>
    </p:spTree>
    <p:extLst>
      <p:ext uri="{BB962C8B-B14F-4D97-AF65-F5344CB8AC3E}">
        <p14:creationId xmlns:p14="http://schemas.microsoft.com/office/powerpoint/2010/main" val="3532775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C97F1-1811-B6DF-F143-573204711684}"/>
              </a:ext>
            </a:extLst>
          </p:cNvPr>
          <p:cNvSpPr>
            <a:spLocks noGrp="1"/>
          </p:cNvSpPr>
          <p:nvPr>
            <p:ph type="title"/>
          </p:nvPr>
        </p:nvSpPr>
        <p:spPr/>
        <p:txBody>
          <a:bodyPr/>
          <a:lstStyle/>
          <a:p>
            <a:r>
              <a:rPr lang="de-DE" dirty="0">
                <a:cs typeface="HelveticaNeue-Light"/>
              </a:rPr>
              <a:t>Visual question answering</a:t>
            </a:r>
            <a:endParaRPr lang="en-IN" dirty="0"/>
          </a:p>
        </p:txBody>
      </p:sp>
      <p:sp>
        <p:nvSpPr>
          <p:cNvPr id="5" name="Textplatzhalter 4">
            <a:extLst>
              <a:ext uri="{FF2B5EF4-FFF2-40B4-BE49-F238E27FC236}">
                <a16:creationId xmlns:a16="http://schemas.microsoft.com/office/drawing/2014/main" id="{CAFFB0A5-B064-4B92-AA89-31103F4F9CCD}"/>
              </a:ext>
            </a:extLst>
          </p:cNvPr>
          <p:cNvSpPr>
            <a:spLocks noGrp="1"/>
          </p:cNvSpPr>
          <p:nvPr>
            <p:ph type="body" sz="quarter" idx="14"/>
          </p:nvPr>
        </p:nvSpPr>
        <p:spPr/>
        <p:txBody>
          <a:bodyPr/>
          <a:lstStyle/>
          <a:p>
            <a:endParaRPr lang="en-US"/>
          </a:p>
        </p:txBody>
      </p:sp>
      <p:sp>
        <p:nvSpPr>
          <p:cNvPr id="4" name="Date Placeholder 3">
            <a:extLst>
              <a:ext uri="{FF2B5EF4-FFF2-40B4-BE49-F238E27FC236}">
                <a16:creationId xmlns:a16="http://schemas.microsoft.com/office/drawing/2014/main" id="{0596EEC6-777B-1D6A-F63D-CEE8AF146E4A}"/>
              </a:ext>
            </a:extLst>
          </p:cNvPr>
          <p:cNvSpPr>
            <a:spLocks noGrp="1"/>
          </p:cNvSpPr>
          <p:nvPr>
            <p:ph type="dt" sz="half" idx="15"/>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EBC7BE6B-4222-4383-A5DA-A6DF12B607B3}"/>
              </a:ext>
            </a:extLst>
          </p:cNvPr>
          <p:cNvSpPr>
            <a:spLocks noGrp="1"/>
          </p:cNvSpPr>
          <p:nvPr>
            <p:ph type="ftr" sz="quarter" idx="16"/>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2B2F63AB-0CE9-24FC-F5FB-36D28BB92001}"/>
              </a:ext>
            </a:extLst>
          </p:cNvPr>
          <p:cNvSpPr>
            <a:spLocks noGrp="1"/>
          </p:cNvSpPr>
          <p:nvPr>
            <p:ph type="sldNum" sz="quarter" idx="17"/>
          </p:nvPr>
        </p:nvSpPr>
        <p:spPr/>
        <p:txBody>
          <a:bodyPr/>
          <a:lstStyle/>
          <a:p>
            <a:fld id="{3E01A2B2-10AD-754B-9B4C-E5B6FED423D0}" type="slidenum">
              <a:rPr lang="de-DE" smtClean="0"/>
              <a:pPr/>
              <a:t>28</a:t>
            </a:fld>
            <a:endParaRPr lang="de-DE" dirty="0"/>
          </a:p>
        </p:txBody>
      </p:sp>
      <p:sp>
        <p:nvSpPr>
          <p:cNvPr id="8" name="object 4">
            <a:extLst>
              <a:ext uri="{FF2B5EF4-FFF2-40B4-BE49-F238E27FC236}">
                <a16:creationId xmlns:a16="http://schemas.microsoft.com/office/drawing/2014/main" id="{E7A74FF7-7CFE-4C8E-4A39-4B9FAD94E3E5}"/>
              </a:ext>
            </a:extLst>
          </p:cNvPr>
          <p:cNvSpPr/>
          <p:nvPr/>
        </p:nvSpPr>
        <p:spPr>
          <a:xfrm>
            <a:off x="4602240" y="1855939"/>
            <a:ext cx="4095510" cy="2376264"/>
          </a:xfrm>
          <a:prstGeom prst="rect">
            <a:avLst/>
          </a:prstGeom>
          <a:blipFill>
            <a:blip r:embed="rId2" cstate="print"/>
            <a:stretch>
              <a:fillRect/>
            </a:stretch>
          </a:blipFill>
        </p:spPr>
        <p:txBody>
          <a:bodyPr wrap="square" lIns="0" tIns="0" rIns="0" bIns="0" rtlCol="0"/>
          <a:lstStyle/>
          <a:p>
            <a:endParaRPr dirty="0"/>
          </a:p>
        </p:txBody>
      </p:sp>
      <p:sp>
        <p:nvSpPr>
          <p:cNvPr id="9" name="object 5">
            <a:extLst>
              <a:ext uri="{FF2B5EF4-FFF2-40B4-BE49-F238E27FC236}">
                <a16:creationId xmlns:a16="http://schemas.microsoft.com/office/drawing/2014/main" id="{8106D996-ED71-21F8-2F0A-B7192068E6B0}"/>
              </a:ext>
            </a:extLst>
          </p:cNvPr>
          <p:cNvSpPr txBox="1"/>
          <p:nvPr/>
        </p:nvSpPr>
        <p:spPr>
          <a:xfrm>
            <a:off x="4799888" y="2226358"/>
            <a:ext cx="167476" cy="205645"/>
          </a:xfrm>
          <a:prstGeom prst="rect">
            <a:avLst/>
          </a:prstGeom>
        </p:spPr>
        <p:txBody>
          <a:bodyPr vert="horz" wrap="square" lIns="0" tIns="8930" rIns="0" bIns="0" rtlCol="0">
            <a:spAutoFit/>
          </a:bodyPr>
          <a:lstStyle/>
          <a:p>
            <a:pPr marL="8929">
              <a:spcBef>
                <a:spcPts val="70"/>
              </a:spcBef>
            </a:pPr>
            <a:r>
              <a:rPr sz="1898" dirty="0">
                <a:latin typeface="Helvetica-Light"/>
                <a:cs typeface="Helvetica-Light"/>
              </a:rPr>
              <a:t>•</a:t>
            </a:r>
          </a:p>
        </p:txBody>
      </p:sp>
      <p:sp>
        <p:nvSpPr>
          <p:cNvPr id="10" name="object 8">
            <a:extLst>
              <a:ext uri="{FF2B5EF4-FFF2-40B4-BE49-F238E27FC236}">
                <a16:creationId xmlns:a16="http://schemas.microsoft.com/office/drawing/2014/main" id="{59DCE911-D89A-C7CF-10E2-1AB1AA3F1F6A}"/>
              </a:ext>
            </a:extLst>
          </p:cNvPr>
          <p:cNvSpPr txBox="1">
            <a:spLocks/>
          </p:cNvSpPr>
          <p:nvPr/>
        </p:nvSpPr>
        <p:spPr>
          <a:xfrm>
            <a:off x="11526161" y="8878985"/>
            <a:ext cx="246639" cy="173485"/>
          </a:xfrm>
          <a:prstGeom prst="rect">
            <a:avLst/>
          </a:prstGeom>
        </p:spPr>
        <p:txBody>
          <a:bodyPr vert="horz" wrap="square" lIns="0" tIns="0" rIns="0" bIns="0" rtlCol="0">
            <a:spAutoFit/>
          </a:bodyPr>
          <a:lstStyle>
            <a:defPPr>
              <a:defRPr lang="en-DE"/>
            </a:defPPr>
            <a:lvl1pPr marL="0" algn="l" defTabSz="914400" rtl="0" eaLnBrk="1" latinLnBrk="0" hangingPunct="1">
              <a:defRPr sz="1800" b="0" i="0" kern="1200">
                <a:solidFill>
                  <a:schemeClr val="tx1"/>
                </a:solidFill>
                <a:latin typeface="Helvetica-Light"/>
                <a:ea typeface="+mn-ea"/>
                <a:cs typeface="Helvetica-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845"/>
              </a:lnSpc>
            </a:pPr>
            <a:fld id="{81D60167-4931-47E6-BA6A-407CBD079E47}" type="slidenum">
              <a:rPr lang="en-DE" smtClean="0"/>
              <a:pPr marL="38100">
                <a:lnSpc>
                  <a:spcPts val="1845"/>
                </a:lnSpc>
              </a:pPr>
              <a:t>28</a:t>
            </a:fld>
            <a:endParaRPr lang="en-DE" dirty="0"/>
          </a:p>
        </p:txBody>
      </p:sp>
      <p:sp>
        <p:nvSpPr>
          <p:cNvPr id="11" name="object 6">
            <a:extLst>
              <a:ext uri="{FF2B5EF4-FFF2-40B4-BE49-F238E27FC236}">
                <a16:creationId xmlns:a16="http://schemas.microsoft.com/office/drawing/2014/main" id="{4EAA002D-FB5A-B505-C7F6-CD1E8B120A75}"/>
              </a:ext>
            </a:extLst>
          </p:cNvPr>
          <p:cNvSpPr txBox="1"/>
          <p:nvPr/>
        </p:nvSpPr>
        <p:spPr>
          <a:xfrm>
            <a:off x="4751887" y="2864051"/>
            <a:ext cx="167476" cy="531724"/>
          </a:xfrm>
          <a:prstGeom prst="rect">
            <a:avLst/>
          </a:prstGeom>
        </p:spPr>
        <p:txBody>
          <a:bodyPr vert="horz" wrap="square" lIns="0" tIns="103584" rIns="0" bIns="0" rtlCol="0">
            <a:spAutoFit/>
          </a:bodyPr>
          <a:lstStyle/>
          <a:p>
            <a:pPr marL="8929">
              <a:spcBef>
                <a:spcPts val="816"/>
              </a:spcBef>
            </a:pPr>
            <a:r>
              <a:rPr sz="1898" dirty="0">
                <a:latin typeface="Helvetica-Light"/>
                <a:cs typeface="Helvetica-Light"/>
              </a:rPr>
              <a:t>•</a:t>
            </a:r>
          </a:p>
          <a:p>
            <a:pPr marL="8929">
              <a:spcBef>
                <a:spcPts val="745"/>
              </a:spcBef>
            </a:pPr>
            <a:r>
              <a:rPr sz="1898" dirty="0">
                <a:latin typeface="Helvetica-Light"/>
                <a:cs typeface="Helvetica-Light"/>
              </a:rPr>
              <a:t>•</a:t>
            </a:r>
          </a:p>
        </p:txBody>
      </p:sp>
      <p:sp>
        <p:nvSpPr>
          <p:cNvPr id="12" name="object 7">
            <a:extLst>
              <a:ext uri="{FF2B5EF4-FFF2-40B4-BE49-F238E27FC236}">
                <a16:creationId xmlns:a16="http://schemas.microsoft.com/office/drawing/2014/main" id="{66C22B29-18D8-A0C3-DE4F-B0CCE7086BF3}"/>
              </a:ext>
            </a:extLst>
          </p:cNvPr>
          <p:cNvSpPr txBox="1"/>
          <p:nvPr/>
        </p:nvSpPr>
        <p:spPr>
          <a:xfrm>
            <a:off x="4967364" y="2140966"/>
            <a:ext cx="3673835" cy="1947047"/>
          </a:xfrm>
          <a:prstGeom prst="rect">
            <a:avLst/>
          </a:prstGeom>
        </p:spPr>
        <p:txBody>
          <a:bodyPr vert="horz" wrap="square" lIns="0" tIns="23217" rIns="0" bIns="0" rtlCol="0">
            <a:spAutoFit/>
          </a:bodyPr>
          <a:lstStyle/>
          <a:p>
            <a:pPr marL="8929" marR="200018">
              <a:lnSpc>
                <a:spcPts val="3023"/>
              </a:lnSpc>
              <a:spcBef>
                <a:spcPts val="183"/>
              </a:spcBef>
              <a:tabLst>
                <a:tab pos="348245" algn="l"/>
                <a:tab pos="937584" algn="l"/>
                <a:tab pos="1741674" algn="l"/>
              </a:tabLst>
            </a:pPr>
            <a:r>
              <a:rPr sz="2000" dirty="0">
                <a:latin typeface="TheSans UHH" panose="020B0604020202020204" charset="0"/>
                <a:cs typeface="Helvetica-Light"/>
              </a:rPr>
              <a:t>Is</a:t>
            </a:r>
            <a:r>
              <a:rPr lang="de-DE" sz="2000" dirty="0">
                <a:latin typeface="TheSans UHH" panose="020B0604020202020204" charset="0"/>
                <a:cs typeface="Helvetica-Light"/>
              </a:rPr>
              <a:t> </a:t>
            </a:r>
            <a:r>
              <a:rPr sz="2000" dirty="0">
                <a:latin typeface="TheSans UHH" panose="020B0604020202020204" charset="0"/>
                <a:cs typeface="Helvetica-Light"/>
              </a:rPr>
              <a:t>this</a:t>
            </a:r>
            <a:r>
              <a:rPr lang="de-DE" sz="2000" dirty="0">
                <a:latin typeface="TheSans UHH" panose="020B0604020202020204" charset="0"/>
                <a:cs typeface="Helvetica-Light"/>
              </a:rPr>
              <a:t> </a:t>
            </a:r>
            <a:r>
              <a:rPr sz="2000" dirty="0">
                <a:latin typeface="TheSans UHH" panose="020B0604020202020204" charset="0"/>
                <a:cs typeface="Helvetica-Light"/>
              </a:rPr>
              <a:t>truck</a:t>
            </a:r>
            <a:r>
              <a:rPr lang="de-DE" sz="2000" dirty="0">
                <a:latin typeface="TheSans UHH" panose="020B0604020202020204" charset="0"/>
                <a:cs typeface="Helvetica-Light"/>
              </a:rPr>
              <a:t> </a:t>
            </a:r>
            <a:r>
              <a:rPr sz="2000" dirty="0">
                <a:latin typeface="TheSans UHH" panose="020B0604020202020204" charset="0"/>
                <a:cs typeface="Helvetica-Light"/>
              </a:rPr>
              <a:t>conside</a:t>
            </a:r>
            <a:r>
              <a:rPr sz="2000" spc="-46" dirty="0">
                <a:latin typeface="TheSans UHH" panose="020B0604020202020204" charset="0"/>
                <a:cs typeface="Helvetica-Light"/>
              </a:rPr>
              <a:t>r</a:t>
            </a:r>
            <a:r>
              <a:rPr sz="2000" dirty="0">
                <a:latin typeface="TheSans UHH" panose="020B0604020202020204" charset="0"/>
                <a:cs typeface="Helvetica-Light"/>
              </a:rPr>
              <a:t>ed</a:t>
            </a:r>
            <a:r>
              <a:rPr lang="de-DE" sz="2000" dirty="0">
                <a:latin typeface="TheSans UHH" panose="020B0604020202020204" charset="0"/>
                <a:cs typeface="Helvetica-Light"/>
              </a:rPr>
              <a:t> </a:t>
            </a:r>
            <a:r>
              <a:rPr sz="2000" dirty="0">
                <a:latin typeface="TheSans UHH" panose="020B0604020202020204" charset="0"/>
                <a:cs typeface="Helvetica-Light"/>
              </a:rPr>
              <a:t>“vintage”?</a:t>
            </a:r>
          </a:p>
          <a:p>
            <a:pPr marL="8929" marR="3572">
              <a:lnSpc>
                <a:spcPts val="3023"/>
              </a:lnSpc>
              <a:tabLst>
                <a:tab pos="830431" algn="l"/>
                <a:tab pos="848290" algn="l"/>
                <a:tab pos="1098313" algn="l"/>
                <a:tab pos="1384499" algn="l"/>
                <a:tab pos="1527369" algn="l"/>
                <a:tab pos="1634521" algn="l"/>
                <a:tab pos="1884544" algn="l"/>
                <a:tab pos="2129208" algn="l"/>
                <a:tab pos="2522101" algn="l"/>
                <a:tab pos="2807840" algn="l"/>
              </a:tabLst>
            </a:pPr>
            <a:r>
              <a:rPr sz="2000" dirty="0">
                <a:latin typeface="TheSans UHH" panose="020B0604020202020204" charset="0"/>
                <a:cs typeface="Helvetica-Light"/>
              </a:rPr>
              <a:t>Does</a:t>
            </a:r>
            <a:r>
              <a:rPr lang="de-DE" sz="2000" dirty="0">
                <a:latin typeface="TheSans UHH" panose="020B0604020202020204" charset="0"/>
                <a:cs typeface="Helvetica-Light"/>
              </a:rPr>
              <a:t> </a:t>
            </a:r>
            <a:r>
              <a:rPr sz="2000" dirty="0">
                <a:latin typeface="TheSans UHH" panose="020B0604020202020204" charset="0"/>
                <a:cs typeface="Helvetica-Light"/>
              </a:rPr>
              <a:t>the</a:t>
            </a:r>
            <a:r>
              <a:rPr lang="de-DE" sz="2000" dirty="0">
                <a:latin typeface="TheSans UHH" panose="020B0604020202020204" charset="0"/>
                <a:cs typeface="Helvetica-Light"/>
              </a:rPr>
              <a:t> </a:t>
            </a:r>
            <a:r>
              <a:rPr sz="2000" spc="-46" dirty="0">
                <a:latin typeface="TheSans UHH" panose="020B0604020202020204" charset="0"/>
                <a:cs typeface="Helvetica-Light"/>
              </a:rPr>
              <a:t>r</a:t>
            </a:r>
            <a:r>
              <a:rPr sz="2000" dirty="0">
                <a:latin typeface="TheSans UHH" panose="020B0604020202020204" charset="0"/>
                <a:cs typeface="Helvetica-Light"/>
              </a:rPr>
              <a:t>oad</a:t>
            </a:r>
            <a:r>
              <a:rPr lang="de-DE" sz="2000" dirty="0">
                <a:latin typeface="TheSans UHH" panose="020B0604020202020204" charset="0"/>
                <a:cs typeface="Helvetica-Light"/>
              </a:rPr>
              <a:t> </a:t>
            </a:r>
            <a:r>
              <a:rPr sz="2000" dirty="0">
                <a:latin typeface="TheSans UHH" panose="020B0604020202020204" charset="0"/>
                <a:cs typeface="Helvetica-Light"/>
              </a:rPr>
              <a:t>look</a:t>
            </a:r>
            <a:r>
              <a:rPr lang="de-DE" sz="2000" dirty="0">
                <a:latin typeface="TheSans UHH" panose="020B0604020202020204" charset="0"/>
                <a:cs typeface="Helvetica-Light"/>
              </a:rPr>
              <a:t> </a:t>
            </a:r>
            <a:r>
              <a:rPr sz="2000" dirty="0">
                <a:latin typeface="TheSans UHH" panose="020B0604020202020204" charset="0"/>
                <a:cs typeface="Helvetica-Light"/>
              </a:rPr>
              <a:t>new?  </a:t>
            </a:r>
            <a:endParaRPr lang="en-IN" sz="2000" dirty="0">
              <a:latin typeface="TheSans UHH" panose="020B0604020202020204" charset="0"/>
              <a:cs typeface="Helvetica-Light"/>
            </a:endParaRPr>
          </a:p>
          <a:p>
            <a:pPr marL="8929" marR="3572">
              <a:lnSpc>
                <a:spcPts val="3023"/>
              </a:lnSpc>
              <a:tabLst>
                <a:tab pos="830431" algn="l"/>
                <a:tab pos="848290" algn="l"/>
                <a:tab pos="1098313" algn="l"/>
                <a:tab pos="1384499" algn="l"/>
                <a:tab pos="1527369" algn="l"/>
                <a:tab pos="1634521" algn="l"/>
                <a:tab pos="1884544" algn="l"/>
                <a:tab pos="2129208" algn="l"/>
                <a:tab pos="2522101" algn="l"/>
                <a:tab pos="2807840" algn="l"/>
              </a:tabLst>
            </a:pPr>
            <a:r>
              <a:rPr sz="2000" dirty="0">
                <a:latin typeface="TheSans UHH" panose="020B0604020202020204" charset="0"/>
                <a:cs typeface="Helvetica-Light"/>
              </a:rPr>
              <a:t>What</a:t>
            </a:r>
            <a:r>
              <a:rPr lang="de-DE" sz="2000" dirty="0">
                <a:latin typeface="TheSans UHH" panose="020B0604020202020204" charset="0"/>
                <a:cs typeface="Helvetica-Light"/>
              </a:rPr>
              <a:t> </a:t>
            </a:r>
            <a:r>
              <a:rPr sz="2000" dirty="0">
                <a:latin typeface="TheSans UHH" panose="020B0604020202020204" charset="0"/>
                <a:cs typeface="Helvetica-Light"/>
              </a:rPr>
              <a:t>kind</a:t>
            </a:r>
            <a:r>
              <a:rPr lang="de-DE" sz="2000" dirty="0">
                <a:latin typeface="TheSans UHH" panose="020B0604020202020204" charset="0"/>
                <a:cs typeface="Helvetica-Light"/>
              </a:rPr>
              <a:t> </a:t>
            </a:r>
            <a:r>
              <a:rPr sz="2000" dirty="0">
                <a:latin typeface="TheSans UHH" panose="020B0604020202020204" charset="0"/>
                <a:cs typeface="Helvetica-Light"/>
              </a:rPr>
              <a:t>of</a:t>
            </a:r>
            <a:r>
              <a:rPr lang="de-DE" sz="2000" dirty="0">
                <a:latin typeface="TheSans UHH" panose="020B0604020202020204" charset="0"/>
                <a:cs typeface="Helvetica-Light"/>
              </a:rPr>
              <a:t> </a:t>
            </a:r>
            <a:r>
              <a:rPr sz="2000" spc="-14" dirty="0">
                <a:latin typeface="TheSans UHH" panose="020B0604020202020204" charset="0"/>
                <a:cs typeface="Helvetica-Light"/>
              </a:rPr>
              <a:t>tree</a:t>
            </a:r>
            <a:r>
              <a:rPr lang="de-DE" sz="2000" spc="-14" dirty="0">
                <a:latin typeface="TheSans UHH" panose="020B0604020202020204" charset="0"/>
                <a:cs typeface="Helvetica-Light"/>
              </a:rPr>
              <a:t> </a:t>
            </a:r>
            <a:r>
              <a:rPr sz="2000" dirty="0">
                <a:latin typeface="TheSans UHH" panose="020B0604020202020204" charset="0"/>
                <a:cs typeface="Helvetica-Light"/>
              </a:rPr>
              <a:t>is behind</a:t>
            </a:r>
            <a:r>
              <a:rPr lang="de-DE" sz="2000" dirty="0">
                <a:latin typeface="TheSans UHH" panose="020B0604020202020204" charset="0"/>
                <a:cs typeface="Helvetica-Light"/>
              </a:rPr>
              <a:t> </a:t>
            </a:r>
            <a:r>
              <a:rPr sz="2000" dirty="0">
                <a:latin typeface="TheSans UHH" panose="020B0604020202020204" charset="0"/>
                <a:cs typeface="Helvetica-Light"/>
              </a:rPr>
              <a:t>the</a:t>
            </a:r>
            <a:r>
              <a:rPr lang="de-DE" sz="2000" dirty="0">
                <a:latin typeface="TheSans UHH" panose="020B0604020202020204" charset="0"/>
                <a:cs typeface="Helvetica-Light"/>
              </a:rPr>
              <a:t> </a:t>
            </a:r>
            <a:r>
              <a:rPr sz="2000" dirty="0">
                <a:latin typeface="TheSans UHH" panose="020B0604020202020204" charset="0"/>
                <a:cs typeface="Helvetica-Light"/>
              </a:rPr>
              <a:t>truck?</a:t>
            </a:r>
          </a:p>
        </p:txBody>
      </p:sp>
      <p:sp>
        <p:nvSpPr>
          <p:cNvPr id="14" name="TextBox 10">
            <a:extLst>
              <a:ext uri="{FF2B5EF4-FFF2-40B4-BE49-F238E27FC236}">
                <a16:creationId xmlns:a16="http://schemas.microsoft.com/office/drawing/2014/main" id="{97E1D734-80E8-4BE2-88F1-F1F2380B1F6D}"/>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15" name="object 2">
            <a:extLst>
              <a:ext uri="{FF2B5EF4-FFF2-40B4-BE49-F238E27FC236}">
                <a16:creationId xmlns:a16="http://schemas.microsoft.com/office/drawing/2014/main" id="{4CB15B42-8470-491E-B7F9-847D8B661BEC}"/>
              </a:ext>
            </a:extLst>
          </p:cNvPr>
          <p:cNvSpPr/>
          <p:nvPr/>
        </p:nvSpPr>
        <p:spPr>
          <a:xfrm>
            <a:off x="323850" y="1855939"/>
            <a:ext cx="2508126" cy="2635371"/>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2923144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BD9D24E-F159-7C79-3495-64A373B3A36A}"/>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96AE390C-0E63-1CA6-74CA-5AF447EAF9DD}"/>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29</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8171EF4F-7C89-7912-4D64-C336FD8A5042}"/>
              </a:ext>
            </a:extLst>
          </p:cNvPr>
          <p:cNvSpPr txBox="1">
            <a:spLocks/>
          </p:cNvSpPr>
          <p:nvPr/>
        </p:nvSpPr>
        <p:spPr>
          <a:xfrm>
            <a:off x="923039" y="2067694"/>
            <a:ext cx="7298234" cy="1491703"/>
          </a:xfrm>
          <a:prstGeom prst="rect">
            <a:avLst/>
          </a:prstGeom>
        </p:spPr>
        <p:txBody>
          <a:bodyPr vert="horz" wrap="square" lIns="0" tIns="2679" rIns="0" bIns="0" numCol="1" rtlCol="0" anchor="t" anchorCtr="0" compatLnSpc="1">
            <a:prstTxWarp prst="textNoShape">
              <a:avLst/>
            </a:prstTxWarp>
            <a:spAutoFit/>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marL="8929" marR="3572" algn="ctr">
              <a:lnSpc>
                <a:spcPct val="100800"/>
              </a:lnSpc>
              <a:spcBef>
                <a:spcPts val="21"/>
              </a:spcBef>
            </a:pPr>
            <a:r>
              <a:rPr lang="en-US" sz="3200" spc="-4" dirty="0">
                <a:latin typeface="TheSans UHH" panose="020B0604020202020204" charset="0"/>
                <a:cs typeface="HelveticaNeue-Light"/>
              </a:rPr>
              <a:t>We’ve </a:t>
            </a:r>
            <a:r>
              <a:rPr lang="en-US" sz="3200" spc="-7" dirty="0">
                <a:latin typeface="TheSans UHH" panose="020B0604020202020204" charset="0"/>
                <a:cs typeface="HelveticaNeue-Light"/>
              </a:rPr>
              <a:t>seen how </a:t>
            </a:r>
            <a:r>
              <a:rPr lang="en-US" sz="3200" spc="-4" dirty="0">
                <a:latin typeface="TheSans UHH" panose="020B0604020202020204" charset="0"/>
                <a:cs typeface="HelveticaNeue-Light"/>
              </a:rPr>
              <a:t>to </a:t>
            </a:r>
            <a:r>
              <a:rPr lang="en-US" sz="3200" spc="-7" dirty="0">
                <a:latin typeface="TheSans UHH" panose="020B0604020202020204" charset="0"/>
                <a:cs typeface="HelveticaNeue-Light"/>
              </a:rPr>
              <a:t>compute  </a:t>
            </a:r>
            <a:r>
              <a:rPr lang="en-US" sz="3200" spc="-14" dirty="0">
                <a:latin typeface="TheSans UHH" panose="020B0604020202020204" charset="0"/>
                <a:cs typeface="HelveticaNeue-Light"/>
              </a:rPr>
              <a:t>representations </a:t>
            </a:r>
            <a:r>
              <a:rPr lang="en-US" sz="3200" spc="-4" dirty="0">
                <a:latin typeface="TheSans UHH" panose="020B0604020202020204" charset="0"/>
                <a:cs typeface="HelveticaNeue-Light"/>
              </a:rPr>
              <a:t>of </a:t>
            </a:r>
            <a:r>
              <a:rPr lang="en-US" sz="3200" spc="-21" dirty="0">
                <a:latin typeface="TheSans UHH" panose="020B0604020202020204" charset="0"/>
                <a:cs typeface="HelveticaNeue-Light"/>
              </a:rPr>
              <a:t>words </a:t>
            </a:r>
            <a:r>
              <a:rPr lang="en-US" sz="3200" spc="-7" dirty="0">
                <a:latin typeface="TheSans UHH" panose="020B0604020202020204" charset="0"/>
                <a:cs typeface="HelveticaNeue-Light"/>
              </a:rPr>
              <a:t>and </a:t>
            </a:r>
            <a:r>
              <a:rPr lang="en-US" sz="3200" spc="-4" dirty="0">
                <a:latin typeface="TheSans UHH" panose="020B0604020202020204" charset="0"/>
                <a:cs typeface="HelveticaNeue-Light"/>
              </a:rPr>
              <a:t>sentences. </a:t>
            </a:r>
            <a:r>
              <a:rPr lang="en-US" sz="3200" spc="-7" dirty="0">
                <a:latin typeface="TheSans UHH" panose="020B0604020202020204" charset="0"/>
                <a:cs typeface="HelveticaNeue-Light"/>
              </a:rPr>
              <a:t>What </a:t>
            </a:r>
            <a:r>
              <a:rPr lang="en-US" sz="3200" spc="-4" dirty="0">
                <a:latin typeface="TheSans UHH" panose="020B0604020202020204" charset="0"/>
                <a:cs typeface="HelveticaNeue-Light"/>
              </a:rPr>
              <a:t>about</a:t>
            </a:r>
            <a:r>
              <a:rPr lang="en-US" sz="3200" spc="-32" dirty="0">
                <a:latin typeface="TheSans UHH" panose="020B0604020202020204" charset="0"/>
                <a:cs typeface="HelveticaNeue-Light"/>
              </a:rPr>
              <a:t> </a:t>
            </a:r>
            <a:r>
              <a:rPr lang="en-US" sz="3200" spc="-7" dirty="0">
                <a:latin typeface="TheSans UHH" panose="020B0604020202020204" charset="0"/>
                <a:cs typeface="HelveticaNeue-Light"/>
              </a:rPr>
              <a:t>images?</a:t>
            </a:r>
            <a:endParaRPr lang="en-US" sz="3200" dirty="0">
              <a:latin typeface="TheSans UHH" panose="020B0604020202020204" charset="0"/>
              <a:cs typeface="HelveticaNeue-Light"/>
            </a:endParaRPr>
          </a:p>
        </p:txBody>
      </p:sp>
      <p:sp>
        <p:nvSpPr>
          <p:cNvPr id="9" name="TextBox 10">
            <a:extLst>
              <a:ext uri="{FF2B5EF4-FFF2-40B4-BE49-F238E27FC236}">
                <a16:creationId xmlns:a16="http://schemas.microsoft.com/office/drawing/2014/main" id="{43B80773-374B-4F4C-A40D-24B55CE0314D}"/>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2">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2" name="Fußzeilenplatzhalter 1">
            <a:extLst>
              <a:ext uri="{FF2B5EF4-FFF2-40B4-BE49-F238E27FC236}">
                <a16:creationId xmlns:a16="http://schemas.microsoft.com/office/drawing/2014/main" id="{9F967B4F-5F71-4252-8DAA-F9EEAF16E136}"/>
              </a:ext>
            </a:extLst>
          </p:cNvPr>
          <p:cNvSpPr>
            <a:spLocks noGrp="1"/>
          </p:cNvSpPr>
          <p:nvPr>
            <p:ph type="ftr" sz="quarter" idx="16"/>
          </p:nvPr>
        </p:nvSpPr>
        <p:spPr/>
        <p:txBody>
          <a:bodyPr/>
          <a:lstStyle/>
          <a:p>
            <a:r>
              <a:rPr lang="de-DE"/>
              <a:t>GenAI | Ralf Möller, Sylvia Melzer</a:t>
            </a:r>
          </a:p>
        </p:txBody>
      </p:sp>
    </p:spTree>
    <p:extLst>
      <p:ext uri="{BB962C8B-B14F-4D97-AF65-F5344CB8AC3E}">
        <p14:creationId xmlns:p14="http://schemas.microsoft.com/office/powerpoint/2010/main" val="2778975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hteck 56">
            <a:extLst>
              <a:ext uri="{FF2B5EF4-FFF2-40B4-BE49-F238E27FC236}">
                <a16:creationId xmlns:a16="http://schemas.microsoft.com/office/drawing/2014/main" id="{317806B7-4585-4037-AD42-D7A4756E5557}"/>
              </a:ext>
            </a:extLst>
          </p:cNvPr>
          <p:cNvSpPr/>
          <p:nvPr/>
        </p:nvSpPr>
        <p:spPr>
          <a:xfrm>
            <a:off x="855" y="892843"/>
            <a:ext cx="9143145" cy="2825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Content Placeholder 3">
            <a:extLst>
              <a:ext uri="{FF2B5EF4-FFF2-40B4-BE49-F238E27FC236}">
                <a16:creationId xmlns:a16="http://schemas.microsoft.com/office/drawing/2014/main" id="{1C9D5FCE-E6FB-4D03-530D-EF37B8A10CCC}"/>
              </a:ext>
            </a:extLst>
          </p:cNvPr>
          <p:cNvPicPr>
            <a:picLocks noChangeAspect="1"/>
          </p:cNvPicPr>
          <p:nvPr/>
        </p:nvPicPr>
        <p:blipFill>
          <a:blip r:embed="rId3"/>
          <a:stretch>
            <a:fillRect/>
          </a:stretch>
        </p:blipFill>
        <p:spPr>
          <a:xfrm>
            <a:off x="1936646" y="1877283"/>
            <a:ext cx="3166476" cy="3166476"/>
          </a:xfrm>
          <a:prstGeom prst="rect">
            <a:avLst/>
          </a:prstGeom>
          <a:noFill/>
        </p:spPr>
      </p:pic>
      <p:pic>
        <p:nvPicPr>
          <p:cNvPr id="4" name="Picture 3">
            <a:extLst>
              <a:ext uri="{FF2B5EF4-FFF2-40B4-BE49-F238E27FC236}">
                <a16:creationId xmlns:a16="http://schemas.microsoft.com/office/drawing/2014/main" id="{BED790A6-6410-E044-9D02-D905B4DDE6E2}"/>
              </a:ext>
            </a:extLst>
          </p:cNvPr>
          <p:cNvPicPr>
            <a:picLocks noChangeAspect="1"/>
          </p:cNvPicPr>
          <p:nvPr/>
        </p:nvPicPr>
        <p:blipFill>
          <a:blip r:embed="rId4"/>
          <a:stretch>
            <a:fillRect/>
          </a:stretch>
        </p:blipFill>
        <p:spPr>
          <a:xfrm>
            <a:off x="3053978" y="1957779"/>
            <a:ext cx="611376" cy="611376"/>
          </a:xfrm>
          <a:prstGeom prst="rect">
            <a:avLst/>
          </a:prstGeom>
          <a:noFill/>
        </p:spPr>
      </p:pic>
      <p:pic>
        <p:nvPicPr>
          <p:cNvPr id="5" name="Picture 4">
            <a:extLst>
              <a:ext uri="{FF2B5EF4-FFF2-40B4-BE49-F238E27FC236}">
                <a16:creationId xmlns:a16="http://schemas.microsoft.com/office/drawing/2014/main" id="{FAB7756C-AEA2-CD4B-8552-63D1B5E8B2E3}"/>
              </a:ext>
            </a:extLst>
          </p:cNvPr>
          <p:cNvPicPr>
            <a:picLocks noChangeAspect="1"/>
          </p:cNvPicPr>
          <p:nvPr/>
        </p:nvPicPr>
        <p:blipFill>
          <a:blip r:embed="rId4"/>
          <a:stretch>
            <a:fillRect/>
          </a:stretch>
        </p:blipFill>
        <p:spPr>
          <a:xfrm>
            <a:off x="4463156" y="3000571"/>
            <a:ext cx="611376" cy="611376"/>
          </a:xfrm>
          <a:prstGeom prst="rect">
            <a:avLst/>
          </a:prstGeom>
          <a:noFill/>
        </p:spPr>
      </p:pic>
      <p:pic>
        <p:nvPicPr>
          <p:cNvPr id="6" name="Picture 5">
            <a:extLst>
              <a:ext uri="{FF2B5EF4-FFF2-40B4-BE49-F238E27FC236}">
                <a16:creationId xmlns:a16="http://schemas.microsoft.com/office/drawing/2014/main" id="{FB83F3C3-BC3B-2849-825A-7EFA96FE950D}"/>
              </a:ext>
            </a:extLst>
          </p:cNvPr>
          <p:cNvPicPr>
            <a:picLocks noChangeAspect="1"/>
          </p:cNvPicPr>
          <p:nvPr/>
        </p:nvPicPr>
        <p:blipFill>
          <a:blip r:embed="rId4"/>
          <a:stretch>
            <a:fillRect/>
          </a:stretch>
        </p:blipFill>
        <p:spPr>
          <a:xfrm>
            <a:off x="3589466" y="4268832"/>
            <a:ext cx="611376" cy="611376"/>
          </a:xfrm>
          <a:prstGeom prst="rect">
            <a:avLst/>
          </a:prstGeom>
          <a:noFill/>
        </p:spPr>
      </p:pic>
      <p:pic>
        <p:nvPicPr>
          <p:cNvPr id="7" name="Picture 6">
            <a:extLst>
              <a:ext uri="{FF2B5EF4-FFF2-40B4-BE49-F238E27FC236}">
                <a16:creationId xmlns:a16="http://schemas.microsoft.com/office/drawing/2014/main" id="{13FACDC3-33B6-2546-A146-84BB6F3ED8CF}"/>
              </a:ext>
            </a:extLst>
          </p:cNvPr>
          <p:cNvPicPr>
            <a:picLocks noChangeAspect="1"/>
          </p:cNvPicPr>
          <p:nvPr/>
        </p:nvPicPr>
        <p:blipFill>
          <a:blip r:embed="rId4"/>
          <a:stretch>
            <a:fillRect/>
          </a:stretch>
        </p:blipFill>
        <p:spPr>
          <a:xfrm>
            <a:off x="2161498" y="3366957"/>
            <a:ext cx="611376" cy="611376"/>
          </a:xfrm>
          <a:prstGeom prst="rect">
            <a:avLst/>
          </a:prstGeom>
          <a:noFill/>
        </p:spPr>
      </p:pic>
      <p:grpSp>
        <p:nvGrpSpPr>
          <p:cNvPr id="16" name="Group 15">
            <a:extLst>
              <a:ext uri="{FF2B5EF4-FFF2-40B4-BE49-F238E27FC236}">
                <a16:creationId xmlns:a16="http://schemas.microsoft.com/office/drawing/2014/main" id="{543FFE5F-A39A-2C45-BDA7-42BB2BAC9EC5}"/>
              </a:ext>
            </a:extLst>
          </p:cNvPr>
          <p:cNvGrpSpPr/>
          <p:nvPr/>
        </p:nvGrpSpPr>
        <p:grpSpPr>
          <a:xfrm>
            <a:off x="4341695" y="1957780"/>
            <a:ext cx="761427" cy="1836457"/>
            <a:chOff x="8883960" y="227833"/>
            <a:chExt cx="2857500" cy="6891896"/>
          </a:xfrm>
        </p:grpSpPr>
        <p:pic>
          <p:nvPicPr>
            <p:cNvPr id="14" name="Picture 13">
              <a:extLst>
                <a:ext uri="{FF2B5EF4-FFF2-40B4-BE49-F238E27FC236}">
                  <a16:creationId xmlns:a16="http://schemas.microsoft.com/office/drawing/2014/main" id="{AA5C9833-09CE-5B48-9116-C061EFB6A00D}"/>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8" name="Content Placeholder 3">
              <a:extLst>
                <a:ext uri="{FF2B5EF4-FFF2-40B4-BE49-F238E27FC236}">
                  <a16:creationId xmlns:a16="http://schemas.microsoft.com/office/drawing/2014/main" id="{8A62493B-C46C-CE43-87AE-836422871943}"/>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9" name="Picture 8">
              <a:extLst>
                <a:ext uri="{FF2B5EF4-FFF2-40B4-BE49-F238E27FC236}">
                  <a16:creationId xmlns:a16="http://schemas.microsoft.com/office/drawing/2014/main" id="{0EAF0C65-5653-BF4C-A5E6-BD9D4C5EB88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10" name="Right Arrow 9">
              <a:extLst>
                <a:ext uri="{FF2B5EF4-FFF2-40B4-BE49-F238E27FC236}">
                  <a16:creationId xmlns:a16="http://schemas.microsoft.com/office/drawing/2014/main" id="{45CEF097-26CC-D549-8480-1D0C0BC4D00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11" name="Right Arrow 10">
              <a:extLst>
                <a:ext uri="{FF2B5EF4-FFF2-40B4-BE49-F238E27FC236}">
                  <a16:creationId xmlns:a16="http://schemas.microsoft.com/office/drawing/2014/main" id="{2E0E0641-9DD7-CE49-8EC3-896FD83CBC88}"/>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17" name="Group 16">
            <a:extLst>
              <a:ext uri="{FF2B5EF4-FFF2-40B4-BE49-F238E27FC236}">
                <a16:creationId xmlns:a16="http://schemas.microsoft.com/office/drawing/2014/main" id="{3DDDA3D8-623D-684B-844E-F681549F9548}"/>
              </a:ext>
            </a:extLst>
          </p:cNvPr>
          <p:cNvGrpSpPr/>
          <p:nvPr/>
        </p:nvGrpSpPr>
        <p:grpSpPr>
          <a:xfrm>
            <a:off x="3496189" y="3132094"/>
            <a:ext cx="761427" cy="1836457"/>
            <a:chOff x="8883960" y="227833"/>
            <a:chExt cx="2857500" cy="6891896"/>
          </a:xfrm>
        </p:grpSpPr>
        <p:pic>
          <p:nvPicPr>
            <p:cNvPr id="18" name="Picture 17">
              <a:extLst>
                <a:ext uri="{FF2B5EF4-FFF2-40B4-BE49-F238E27FC236}">
                  <a16:creationId xmlns:a16="http://schemas.microsoft.com/office/drawing/2014/main" id="{D099907A-A663-E048-99EC-5A78D28D0FBC}"/>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19" name="Content Placeholder 3">
              <a:extLst>
                <a:ext uri="{FF2B5EF4-FFF2-40B4-BE49-F238E27FC236}">
                  <a16:creationId xmlns:a16="http://schemas.microsoft.com/office/drawing/2014/main" id="{7590F3F9-20F5-F743-BDEC-2972942DA03D}"/>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0" name="Picture 19">
              <a:extLst>
                <a:ext uri="{FF2B5EF4-FFF2-40B4-BE49-F238E27FC236}">
                  <a16:creationId xmlns:a16="http://schemas.microsoft.com/office/drawing/2014/main" id="{918FB460-DE33-C742-AA79-6DBD8FDA3169}"/>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1" name="Right Arrow 20">
              <a:extLst>
                <a:ext uri="{FF2B5EF4-FFF2-40B4-BE49-F238E27FC236}">
                  <a16:creationId xmlns:a16="http://schemas.microsoft.com/office/drawing/2014/main" id="{19B91ECA-0B7D-004A-A9B6-4C54116CA15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2" name="Right Arrow 21">
              <a:extLst>
                <a:ext uri="{FF2B5EF4-FFF2-40B4-BE49-F238E27FC236}">
                  <a16:creationId xmlns:a16="http://schemas.microsoft.com/office/drawing/2014/main" id="{AD04000D-D448-4947-BF30-57E5E230696E}"/>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24" name="Group 23">
            <a:extLst>
              <a:ext uri="{FF2B5EF4-FFF2-40B4-BE49-F238E27FC236}">
                <a16:creationId xmlns:a16="http://schemas.microsoft.com/office/drawing/2014/main" id="{C06C8E58-575C-BB46-89A5-D6524FEFABA6}"/>
              </a:ext>
            </a:extLst>
          </p:cNvPr>
          <p:cNvGrpSpPr/>
          <p:nvPr/>
        </p:nvGrpSpPr>
        <p:grpSpPr>
          <a:xfrm>
            <a:off x="2077616" y="2220826"/>
            <a:ext cx="761427" cy="1836457"/>
            <a:chOff x="8883960" y="227833"/>
            <a:chExt cx="2857500" cy="6891896"/>
          </a:xfrm>
        </p:grpSpPr>
        <p:pic>
          <p:nvPicPr>
            <p:cNvPr id="25" name="Picture 24">
              <a:extLst>
                <a:ext uri="{FF2B5EF4-FFF2-40B4-BE49-F238E27FC236}">
                  <a16:creationId xmlns:a16="http://schemas.microsoft.com/office/drawing/2014/main" id="{F3C5A3FB-C898-574A-B69B-0A82F760D96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26" name="Content Placeholder 3">
              <a:extLst>
                <a:ext uri="{FF2B5EF4-FFF2-40B4-BE49-F238E27FC236}">
                  <a16:creationId xmlns:a16="http://schemas.microsoft.com/office/drawing/2014/main" id="{531D9814-254C-4443-8A2A-10D18301D202}"/>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7" name="Picture 26">
              <a:extLst>
                <a:ext uri="{FF2B5EF4-FFF2-40B4-BE49-F238E27FC236}">
                  <a16:creationId xmlns:a16="http://schemas.microsoft.com/office/drawing/2014/main" id="{3031F674-12D6-9046-AE87-65A81FA4A087}"/>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8" name="Right Arrow 27">
              <a:extLst>
                <a:ext uri="{FF2B5EF4-FFF2-40B4-BE49-F238E27FC236}">
                  <a16:creationId xmlns:a16="http://schemas.microsoft.com/office/drawing/2014/main" id="{73C9CE6C-946B-E147-A79E-D947DF86CABF}"/>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9" name="Right Arrow 28">
              <a:extLst>
                <a:ext uri="{FF2B5EF4-FFF2-40B4-BE49-F238E27FC236}">
                  <a16:creationId xmlns:a16="http://schemas.microsoft.com/office/drawing/2014/main" id="{EBADC1C3-519D-DF4D-8515-4AEE5283B07A}"/>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31" name="Group 30">
            <a:extLst>
              <a:ext uri="{FF2B5EF4-FFF2-40B4-BE49-F238E27FC236}">
                <a16:creationId xmlns:a16="http://schemas.microsoft.com/office/drawing/2014/main" id="{502F1BFA-4C8D-884A-A98F-B7DD5D6B477D}"/>
              </a:ext>
            </a:extLst>
          </p:cNvPr>
          <p:cNvGrpSpPr/>
          <p:nvPr/>
        </p:nvGrpSpPr>
        <p:grpSpPr>
          <a:xfrm>
            <a:off x="2988885" y="802253"/>
            <a:ext cx="761427" cy="1836457"/>
            <a:chOff x="8883960" y="227833"/>
            <a:chExt cx="2857500" cy="6891896"/>
          </a:xfrm>
        </p:grpSpPr>
        <p:pic>
          <p:nvPicPr>
            <p:cNvPr id="32" name="Picture 31">
              <a:extLst>
                <a:ext uri="{FF2B5EF4-FFF2-40B4-BE49-F238E27FC236}">
                  <a16:creationId xmlns:a16="http://schemas.microsoft.com/office/drawing/2014/main" id="{151EDDC8-7F82-224F-8346-EFBF653DDF1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33" name="Content Placeholder 3">
              <a:extLst>
                <a:ext uri="{FF2B5EF4-FFF2-40B4-BE49-F238E27FC236}">
                  <a16:creationId xmlns:a16="http://schemas.microsoft.com/office/drawing/2014/main" id="{AF552064-BE52-5A40-97A4-F859A42F0D08}"/>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34" name="Picture 33">
              <a:extLst>
                <a:ext uri="{FF2B5EF4-FFF2-40B4-BE49-F238E27FC236}">
                  <a16:creationId xmlns:a16="http://schemas.microsoft.com/office/drawing/2014/main" id="{58EFC32C-5219-CC45-AC45-F072AB2C33C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35" name="Right Arrow 34">
              <a:extLst>
                <a:ext uri="{FF2B5EF4-FFF2-40B4-BE49-F238E27FC236}">
                  <a16:creationId xmlns:a16="http://schemas.microsoft.com/office/drawing/2014/main" id="{1E8E05CB-A57E-C346-B8A1-F8BA0BC8A4D2}"/>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36" name="Right Arrow 35">
              <a:extLst>
                <a:ext uri="{FF2B5EF4-FFF2-40B4-BE49-F238E27FC236}">
                  <a16:creationId xmlns:a16="http://schemas.microsoft.com/office/drawing/2014/main" id="{2B1E5040-55CC-2C4F-82E3-4B5A5FEB0747}"/>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sp>
        <p:nvSpPr>
          <p:cNvPr id="43" name="TextBox 42">
            <a:extLst>
              <a:ext uri="{FF2B5EF4-FFF2-40B4-BE49-F238E27FC236}">
                <a16:creationId xmlns:a16="http://schemas.microsoft.com/office/drawing/2014/main" id="{0163F159-160F-FE4C-AB7B-037DDEC287AC}"/>
              </a:ext>
            </a:extLst>
          </p:cNvPr>
          <p:cNvSpPr txBox="1"/>
          <p:nvPr/>
        </p:nvSpPr>
        <p:spPr>
          <a:xfrm>
            <a:off x="1315516" y="1390390"/>
            <a:ext cx="2061783" cy="715581"/>
          </a:xfrm>
          <a:prstGeom prst="rect">
            <a:avLst/>
          </a:prstGeom>
          <a:noFill/>
        </p:spPr>
        <p:txBody>
          <a:bodyPr wrap="none" rtlCol="0">
            <a:spAutoFit/>
          </a:bodyPr>
          <a:lstStyle/>
          <a:p>
            <a:r>
              <a:rPr lang="en-US" sz="1350" dirty="0">
                <a:latin typeface="TheSans UHH" panose="020B0502050302020203" pitchFamily="34" charset="0"/>
              </a:rPr>
              <a:t>From percepts to the </a:t>
            </a:r>
          </a:p>
          <a:p>
            <a:r>
              <a:rPr lang="en-US" sz="1350" dirty="0">
                <a:latin typeface="TheSans UHH" panose="020B0502050302020203" pitchFamily="34" charset="0"/>
              </a:rPr>
              <a:t>state of the environment</a:t>
            </a:r>
          </a:p>
          <a:p>
            <a:r>
              <a:rPr lang="en-US" sz="1350" dirty="0">
                <a:latin typeface="TheSans UHH" panose="020B0502050302020203" pitchFamily="34" charset="0"/>
              </a:rPr>
              <a:t>(incl. task description)</a:t>
            </a:r>
            <a:endParaRPr lang="en-DE" sz="1350" dirty="0">
              <a:latin typeface="TheSans UHH" panose="020B0502050302020203" pitchFamily="34" charset="0"/>
            </a:endParaRPr>
          </a:p>
        </p:txBody>
      </p:sp>
      <p:sp>
        <p:nvSpPr>
          <p:cNvPr id="44" name="TextBox 43">
            <a:extLst>
              <a:ext uri="{FF2B5EF4-FFF2-40B4-BE49-F238E27FC236}">
                <a16:creationId xmlns:a16="http://schemas.microsoft.com/office/drawing/2014/main" id="{11AD5561-B37B-0048-B6D8-8313E4823B96}"/>
              </a:ext>
            </a:extLst>
          </p:cNvPr>
          <p:cNvSpPr txBox="1"/>
          <p:nvPr/>
        </p:nvSpPr>
        <p:spPr>
          <a:xfrm>
            <a:off x="5152952" y="4377444"/>
            <a:ext cx="3660015" cy="507831"/>
          </a:xfrm>
          <a:prstGeom prst="rect">
            <a:avLst/>
          </a:prstGeom>
          <a:noFill/>
        </p:spPr>
        <p:txBody>
          <a:bodyPr wrap="square" rtlCol="0">
            <a:spAutoFit/>
          </a:bodyPr>
          <a:lstStyle/>
          <a:p>
            <a:pPr algn="ctr"/>
            <a:r>
              <a:rPr lang="en-DE" sz="1350" dirty="0">
                <a:latin typeface="TheSans UHH" panose="020B0604020202020204" charset="0"/>
              </a:rPr>
              <a:t>W</a:t>
            </a:r>
            <a:r>
              <a:rPr lang="en-GB" sz="1350" dirty="0">
                <a:latin typeface="TheSans UHH" panose="020B0604020202020204" charset="0"/>
              </a:rPr>
              <a:t>ha</a:t>
            </a:r>
            <a:r>
              <a:rPr lang="en-DE" sz="1350" dirty="0">
                <a:latin typeface="TheSans UHH" panose="020B0604020202020204" charset="0"/>
              </a:rPr>
              <a:t>t is the best action</a:t>
            </a:r>
            <a:r>
              <a:rPr lang="de-DE" sz="1350" dirty="0">
                <a:latin typeface="TheSans UHH" panose="020B0604020202020204" charset="0"/>
              </a:rPr>
              <a:t> </a:t>
            </a:r>
            <a:r>
              <a:rPr lang="en-DE" sz="1350" dirty="0">
                <a:latin typeface="TheSans UHH" panose="020B0604020202020204" charset="0"/>
              </a:rPr>
              <a:t>to reach the goals</a:t>
            </a:r>
            <a:r>
              <a:rPr lang="de-DE" sz="1350" dirty="0">
                <a:latin typeface="TheSans UHH" panose="020B0604020202020204" charset="0"/>
              </a:rPr>
              <a:t> </a:t>
            </a:r>
            <a:r>
              <a:rPr lang="en-DE" sz="1350" dirty="0">
                <a:latin typeface="TheSans UHH" panose="020B0604020202020204" charset="0"/>
              </a:rPr>
              <a:t>(carry out tasks)</a:t>
            </a:r>
          </a:p>
        </p:txBody>
      </p:sp>
      <p:sp>
        <p:nvSpPr>
          <p:cNvPr id="45" name="TextBox 44">
            <a:extLst>
              <a:ext uri="{FF2B5EF4-FFF2-40B4-BE49-F238E27FC236}">
                <a16:creationId xmlns:a16="http://schemas.microsoft.com/office/drawing/2014/main" id="{F8F2C1D2-372C-9544-87AD-51B6CA70E098}"/>
              </a:ext>
            </a:extLst>
          </p:cNvPr>
          <p:cNvSpPr txBox="1"/>
          <p:nvPr/>
        </p:nvSpPr>
        <p:spPr>
          <a:xfrm>
            <a:off x="467545" y="4466958"/>
            <a:ext cx="2183562" cy="715581"/>
          </a:xfrm>
          <a:prstGeom prst="rect">
            <a:avLst/>
          </a:prstGeom>
          <a:noFill/>
        </p:spPr>
        <p:txBody>
          <a:bodyPr wrap="square" rtlCol="0">
            <a:spAutoFit/>
          </a:bodyPr>
          <a:lstStyle/>
          <a:p>
            <a:pPr defTabSz="685800"/>
            <a:r>
              <a:rPr lang="en-US" sz="1350" dirty="0">
                <a:solidFill>
                  <a:prstClr val="black"/>
                </a:solidFill>
                <a:latin typeface="TheSans UHH" panose="020B0502050302020203" pitchFamily="34" charset="0"/>
              </a:rPr>
              <a:t>Carry out or return action and/or explanation for human principal</a:t>
            </a:r>
          </a:p>
        </p:txBody>
      </p:sp>
      <p:sp>
        <p:nvSpPr>
          <p:cNvPr id="46" name="TextBox 45">
            <a:extLst>
              <a:ext uri="{FF2B5EF4-FFF2-40B4-BE49-F238E27FC236}">
                <a16:creationId xmlns:a16="http://schemas.microsoft.com/office/drawing/2014/main" id="{2AED9DDB-B292-614F-8647-D65F59C00526}"/>
              </a:ext>
            </a:extLst>
          </p:cNvPr>
          <p:cNvSpPr txBox="1"/>
          <p:nvPr/>
        </p:nvSpPr>
        <p:spPr>
          <a:xfrm>
            <a:off x="5457295" y="2356409"/>
            <a:ext cx="3561185" cy="923330"/>
          </a:xfrm>
          <a:prstGeom prst="rect">
            <a:avLst/>
          </a:prstGeom>
          <a:noFill/>
        </p:spPr>
        <p:txBody>
          <a:bodyPr wrap="square" rtlCol="0">
            <a:spAutoFit/>
          </a:bodyPr>
          <a:lstStyle/>
          <a:p>
            <a:r>
              <a:rPr lang="en-US" sz="1350" dirty="0">
                <a:latin typeface="TheSans UHH" panose="020B0502050302020203" pitchFamily="34" charset="0"/>
              </a:rPr>
              <a:t>Are the current goals</a:t>
            </a:r>
            <a:br>
              <a:rPr lang="en-US" sz="1350" dirty="0">
                <a:latin typeface="TheSans UHH" panose="020B0502050302020203" pitchFamily="34" charset="0"/>
              </a:rPr>
            </a:br>
            <a:r>
              <a:rPr lang="en-US" sz="1350" dirty="0">
                <a:latin typeface="TheSans UHH" panose="020B0502050302020203" pitchFamily="34" charset="0"/>
              </a:rPr>
              <a:t>still valid for task </a:t>
            </a:r>
            <a:br>
              <a:rPr lang="en-US" sz="1350" dirty="0">
                <a:latin typeface="TheSans UHH" panose="020B0502050302020203" pitchFamily="34" charset="0"/>
              </a:rPr>
            </a:br>
            <a:r>
              <a:rPr lang="en-US" sz="1350" dirty="0">
                <a:latin typeface="TheSans UHH" panose="020B0502050302020203" pitchFamily="34" charset="0"/>
              </a:rPr>
              <a:t>descriptions? Derive new</a:t>
            </a:r>
            <a:br>
              <a:rPr lang="en-US" sz="1350" dirty="0">
                <a:latin typeface="TheSans UHH" panose="020B0502050302020203" pitchFamily="34" charset="0"/>
              </a:rPr>
            </a:br>
            <a:r>
              <a:rPr lang="en-US" sz="1350" dirty="0">
                <a:latin typeface="TheSans UHH" panose="020B0502050302020203" pitchFamily="34" charset="0"/>
              </a:rPr>
              <a:t>goals if required.</a:t>
            </a:r>
          </a:p>
        </p:txBody>
      </p:sp>
      <p:grpSp>
        <p:nvGrpSpPr>
          <p:cNvPr id="12" name="Group 11">
            <a:extLst>
              <a:ext uri="{FF2B5EF4-FFF2-40B4-BE49-F238E27FC236}">
                <a16:creationId xmlns:a16="http://schemas.microsoft.com/office/drawing/2014/main" id="{2FC103F9-E90E-0049-84E1-320888D36968}"/>
              </a:ext>
            </a:extLst>
          </p:cNvPr>
          <p:cNvGrpSpPr/>
          <p:nvPr/>
        </p:nvGrpSpPr>
        <p:grpSpPr>
          <a:xfrm>
            <a:off x="2396935" y="2192465"/>
            <a:ext cx="2393687" cy="2473557"/>
            <a:chOff x="5126054" y="2534653"/>
            <a:chExt cx="3191582" cy="3298076"/>
          </a:xfrm>
        </p:grpSpPr>
        <p:sp>
          <p:nvSpPr>
            <p:cNvPr id="3" name="Rectangle 2">
              <a:extLst>
                <a:ext uri="{FF2B5EF4-FFF2-40B4-BE49-F238E27FC236}">
                  <a16:creationId xmlns:a16="http://schemas.microsoft.com/office/drawing/2014/main" id="{822C24C9-A56D-324C-ADFB-4E7565061561}"/>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7" name="Rectangle 46">
              <a:extLst>
                <a:ext uri="{FF2B5EF4-FFF2-40B4-BE49-F238E27FC236}">
                  <a16:creationId xmlns:a16="http://schemas.microsoft.com/office/drawing/2014/main" id="{7209689B-2336-FA48-A397-47B3A72C3F3D}"/>
                </a:ext>
              </a:extLst>
            </p:cNvPr>
            <p:cNvSpPr/>
            <p:nvPr/>
          </p:nvSpPr>
          <p:spPr>
            <a:xfrm>
              <a:off x="5126054" y="4416646"/>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8" name="Rectangle 47">
              <a:extLst>
                <a:ext uri="{FF2B5EF4-FFF2-40B4-BE49-F238E27FC236}">
                  <a16:creationId xmlns:a16="http://schemas.microsoft.com/office/drawing/2014/main" id="{9518C91D-569B-2142-B2BB-30C076DD41DD}"/>
                </a:ext>
              </a:extLst>
            </p:cNvPr>
            <p:cNvSpPr/>
            <p:nvPr/>
          </p:nvSpPr>
          <p:spPr>
            <a:xfrm>
              <a:off x="8133948" y="4071740"/>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9" name="Rectangle 48">
              <a:extLst>
                <a:ext uri="{FF2B5EF4-FFF2-40B4-BE49-F238E27FC236}">
                  <a16:creationId xmlns:a16="http://schemas.microsoft.com/office/drawing/2014/main" id="{68051F79-83C2-8E4B-A052-398226B1347E}"/>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grpSp>
      <p:pic>
        <p:nvPicPr>
          <p:cNvPr id="39" name="Content Placeholder 38">
            <a:extLst>
              <a:ext uri="{FF2B5EF4-FFF2-40B4-BE49-F238E27FC236}">
                <a16:creationId xmlns:a16="http://schemas.microsoft.com/office/drawing/2014/main" id="{1934A72F-051D-D24E-BF56-2E4B0513CAF7}"/>
              </a:ext>
            </a:extLst>
          </p:cNvPr>
          <p:cNvPicPr>
            <a:picLocks noGrp="1" noChangeAspect="1"/>
          </p:cNvPicPr>
          <p:nvPr>
            <p:ph idx="4294967295"/>
          </p:nvPr>
        </p:nvPicPr>
        <p:blipFill>
          <a:blip r:embed="rId7"/>
          <a:stretch>
            <a:fillRect/>
          </a:stretch>
        </p:blipFill>
        <p:spPr>
          <a:xfrm>
            <a:off x="0" y="1822273"/>
            <a:ext cx="171450" cy="173037"/>
          </a:xfrm>
          <a:solidFill>
            <a:schemeClr val="bg1"/>
          </a:solidFill>
        </p:spPr>
      </p:pic>
      <p:pic>
        <p:nvPicPr>
          <p:cNvPr id="40" name="Content Placeholder 38">
            <a:extLst>
              <a:ext uri="{FF2B5EF4-FFF2-40B4-BE49-F238E27FC236}">
                <a16:creationId xmlns:a16="http://schemas.microsoft.com/office/drawing/2014/main" id="{B7A0AE30-D5D2-7B4E-A928-C42F5E541937}"/>
              </a:ext>
            </a:extLst>
          </p:cNvPr>
          <p:cNvPicPr>
            <a:picLocks noChangeAspect="1"/>
          </p:cNvPicPr>
          <p:nvPr/>
        </p:nvPicPr>
        <p:blipFill>
          <a:blip r:embed="rId7"/>
          <a:stretch>
            <a:fillRect/>
          </a:stretch>
        </p:blipFill>
        <p:spPr>
          <a:xfrm>
            <a:off x="4636244" y="2982946"/>
            <a:ext cx="172330" cy="172682"/>
          </a:xfrm>
          <a:prstGeom prst="rect">
            <a:avLst/>
          </a:prstGeom>
          <a:solidFill>
            <a:schemeClr val="bg1"/>
          </a:solidFill>
        </p:spPr>
      </p:pic>
      <p:pic>
        <p:nvPicPr>
          <p:cNvPr id="41" name="Content Placeholder 38">
            <a:extLst>
              <a:ext uri="{FF2B5EF4-FFF2-40B4-BE49-F238E27FC236}">
                <a16:creationId xmlns:a16="http://schemas.microsoft.com/office/drawing/2014/main" id="{4DD2B992-CF50-8149-B83C-86AAE4729275}"/>
              </a:ext>
            </a:extLst>
          </p:cNvPr>
          <p:cNvPicPr>
            <a:picLocks noChangeAspect="1"/>
          </p:cNvPicPr>
          <p:nvPr/>
        </p:nvPicPr>
        <p:blipFill>
          <a:blip r:embed="rId7"/>
          <a:stretch>
            <a:fillRect/>
          </a:stretch>
        </p:blipFill>
        <p:spPr>
          <a:xfrm>
            <a:off x="3790737" y="4157261"/>
            <a:ext cx="172330" cy="172682"/>
          </a:xfrm>
          <a:prstGeom prst="rect">
            <a:avLst/>
          </a:prstGeom>
          <a:solidFill>
            <a:schemeClr val="bg1"/>
          </a:solidFill>
        </p:spPr>
      </p:pic>
      <p:pic>
        <p:nvPicPr>
          <p:cNvPr id="42" name="Content Placeholder 38">
            <a:extLst>
              <a:ext uri="{FF2B5EF4-FFF2-40B4-BE49-F238E27FC236}">
                <a16:creationId xmlns:a16="http://schemas.microsoft.com/office/drawing/2014/main" id="{F3FC1FA5-C852-F446-95D5-6965F7E64462}"/>
              </a:ext>
            </a:extLst>
          </p:cNvPr>
          <p:cNvPicPr>
            <a:picLocks noChangeAspect="1"/>
          </p:cNvPicPr>
          <p:nvPr/>
        </p:nvPicPr>
        <p:blipFill>
          <a:blip r:embed="rId7"/>
          <a:stretch>
            <a:fillRect/>
          </a:stretch>
        </p:blipFill>
        <p:spPr>
          <a:xfrm>
            <a:off x="2375958" y="3258101"/>
            <a:ext cx="172330" cy="172682"/>
          </a:xfrm>
          <a:prstGeom prst="rect">
            <a:avLst/>
          </a:prstGeom>
          <a:solidFill>
            <a:schemeClr val="bg1"/>
          </a:solidFill>
        </p:spPr>
      </p:pic>
      <p:sp>
        <p:nvSpPr>
          <p:cNvPr id="50" name="Right Arrow 49">
            <a:extLst>
              <a:ext uri="{FF2B5EF4-FFF2-40B4-BE49-F238E27FC236}">
                <a16:creationId xmlns:a16="http://schemas.microsoft.com/office/drawing/2014/main" id="{443DEB8F-5407-6142-BD76-DFE1F2029824}"/>
              </a:ext>
            </a:extLst>
          </p:cNvPr>
          <p:cNvSpPr/>
          <p:nvPr/>
        </p:nvSpPr>
        <p:spPr>
          <a:xfrm>
            <a:off x="367749" y="1627451"/>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51" name="TextBox 50">
            <a:extLst>
              <a:ext uri="{FF2B5EF4-FFF2-40B4-BE49-F238E27FC236}">
                <a16:creationId xmlns:a16="http://schemas.microsoft.com/office/drawing/2014/main" id="{22751F4F-6482-C34F-851D-7DD83DA80329}"/>
              </a:ext>
            </a:extLst>
          </p:cNvPr>
          <p:cNvSpPr txBox="1"/>
          <p:nvPr/>
        </p:nvSpPr>
        <p:spPr>
          <a:xfrm>
            <a:off x="338819" y="1366433"/>
            <a:ext cx="825867" cy="300082"/>
          </a:xfrm>
          <a:prstGeom prst="rect">
            <a:avLst/>
          </a:prstGeom>
          <a:noFill/>
        </p:spPr>
        <p:txBody>
          <a:bodyPr wrap="none" rtlCol="0">
            <a:spAutoFit/>
          </a:bodyPr>
          <a:lstStyle/>
          <a:p>
            <a:pPr defTabSz="685800"/>
            <a:r>
              <a:rPr lang="en-DE" sz="1350" dirty="0" err="1">
                <a:solidFill>
                  <a:prstClr val="black"/>
                </a:solidFill>
                <a:latin typeface="TheSans UHH" panose="020B0502050302020203" pitchFamily="34" charset="0"/>
              </a:rPr>
              <a:t>Percepts</a:t>
            </a:r>
            <a:endParaRPr lang="en-DE" sz="1350" dirty="0">
              <a:solidFill>
                <a:prstClr val="black"/>
              </a:solidFill>
              <a:latin typeface="TheSans UHH" panose="020B0502050302020203" pitchFamily="34" charset="0"/>
            </a:endParaRPr>
          </a:p>
        </p:txBody>
      </p:sp>
      <p:sp>
        <p:nvSpPr>
          <p:cNvPr id="52" name="Right Arrow 51">
            <a:extLst>
              <a:ext uri="{FF2B5EF4-FFF2-40B4-BE49-F238E27FC236}">
                <a16:creationId xmlns:a16="http://schemas.microsoft.com/office/drawing/2014/main" id="{3707568F-B0C8-DC40-B94F-DDA4CB54067F}"/>
              </a:ext>
            </a:extLst>
          </p:cNvPr>
          <p:cNvSpPr/>
          <p:nvPr/>
        </p:nvSpPr>
        <p:spPr>
          <a:xfrm rot="10800000">
            <a:off x="331032" y="4171046"/>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13" name="TextBox 12">
            <a:extLst>
              <a:ext uri="{FF2B5EF4-FFF2-40B4-BE49-F238E27FC236}">
                <a16:creationId xmlns:a16="http://schemas.microsoft.com/office/drawing/2014/main" id="{F4C267DB-F6AB-A570-CD1A-D371852D48B1}"/>
              </a:ext>
            </a:extLst>
          </p:cNvPr>
          <p:cNvSpPr txBox="1"/>
          <p:nvPr/>
        </p:nvSpPr>
        <p:spPr>
          <a:xfrm>
            <a:off x="2888874" y="2688617"/>
            <a:ext cx="1146559" cy="923330"/>
          </a:xfrm>
          <a:prstGeom prst="rect">
            <a:avLst/>
          </a:prstGeom>
          <a:noFill/>
        </p:spPr>
        <p:txBody>
          <a:bodyPr wrap="square" rtlCol="0">
            <a:spAutoFit/>
          </a:bodyPr>
          <a:lstStyle/>
          <a:p>
            <a:r>
              <a:rPr lang="de-DE" sz="1350" dirty="0">
                <a:latin typeface="TheSans UHH" panose="020B0502050302020203" pitchFamily="34" charset="0"/>
              </a:rPr>
              <a:t>Task </a:t>
            </a:r>
            <a:r>
              <a:rPr lang="de-DE" sz="1350" dirty="0" err="1">
                <a:latin typeface="TheSans UHH" panose="020B0502050302020203" pitchFamily="34" charset="0"/>
              </a:rPr>
              <a:t>description</a:t>
            </a:r>
            <a:endParaRPr lang="en-DE" sz="1350" dirty="0">
              <a:latin typeface="TheSans UHH" panose="020B0502050302020203" pitchFamily="34" charset="0"/>
            </a:endParaRPr>
          </a:p>
          <a:p>
            <a:r>
              <a:rPr lang="de-DE" sz="1350" dirty="0">
                <a:latin typeface="TheSans UHH" panose="020B0502050302020203" pitchFamily="34" charset="0"/>
              </a:rPr>
              <a:t>Goal</a:t>
            </a:r>
            <a:endParaRPr lang="en-DE" sz="1350" dirty="0">
              <a:latin typeface="TheSans UHH" panose="020B0502050302020203" pitchFamily="34" charset="0"/>
            </a:endParaRPr>
          </a:p>
          <a:p>
            <a:r>
              <a:rPr lang="de-DE" sz="1350" dirty="0">
                <a:latin typeface="TheSans UHH" panose="020B0502050302020203" pitchFamily="34" charset="0"/>
              </a:rPr>
              <a:t>Models</a:t>
            </a:r>
            <a:endParaRPr lang="en-DE" sz="1350" dirty="0">
              <a:latin typeface="TheSans UHH" panose="020B0502050302020203" pitchFamily="34" charset="0"/>
            </a:endParaRPr>
          </a:p>
        </p:txBody>
      </p:sp>
      <p:pic>
        <p:nvPicPr>
          <p:cNvPr id="1026" name="Picture 2" descr="Pepper le robot humanoïde et programmable | SoftBank Robotics">
            <a:extLst>
              <a:ext uri="{FF2B5EF4-FFF2-40B4-BE49-F238E27FC236}">
                <a16:creationId xmlns:a16="http://schemas.microsoft.com/office/drawing/2014/main" id="{5F977EFB-5693-247D-8B4F-40A1EE6D7B7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046" y="1934647"/>
            <a:ext cx="1264844" cy="2371583"/>
          </a:xfrm>
          <a:prstGeom prst="rect">
            <a:avLst/>
          </a:prstGeom>
          <a:noFill/>
          <a:extLst>
            <a:ext uri="{909E8E84-426E-40DD-AFC4-6F175D3DCCD1}">
              <a14:hiddenFill xmlns:a14="http://schemas.microsoft.com/office/drawing/2010/main">
                <a:solidFill>
                  <a:srgbClr val="FFFFFF"/>
                </a:solidFill>
              </a14:hiddenFill>
            </a:ext>
          </a:extLst>
        </p:spPr>
      </p:pic>
      <p:sp>
        <p:nvSpPr>
          <p:cNvPr id="15" name="Cloud Callout 14">
            <a:extLst>
              <a:ext uri="{FF2B5EF4-FFF2-40B4-BE49-F238E27FC236}">
                <a16:creationId xmlns:a16="http://schemas.microsoft.com/office/drawing/2014/main" id="{290A4166-9EA3-C4A6-177E-D0A23065E94A}"/>
              </a:ext>
            </a:extLst>
          </p:cNvPr>
          <p:cNvSpPr/>
          <p:nvPr/>
        </p:nvSpPr>
        <p:spPr>
          <a:xfrm>
            <a:off x="5502255" y="3321604"/>
            <a:ext cx="3132517" cy="874348"/>
          </a:xfrm>
          <a:prstGeom prst="cloudCallout">
            <a:avLst>
              <a:gd name="adj1" fmla="val -24482"/>
              <a:gd name="adj2" fmla="val 5976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de-DE" sz="1350" dirty="0" err="1">
                <a:latin typeface="TheSans UHH" panose="020B0502050302020203" pitchFamily="34" charset="0"/>
              </a:rPr>
              <a:t>Planning</a:t>
            </a:r>
            <a:r>
              <a:rPr lang="de-DE" sz="1350" dirty="0">
                <a:latin typeface="TheSans UHH" panose="020B0502050302020203" pitchFamily="34" charset="0"/>
              </a:rPr>
              <a:t> vs. </a:t>
            </a:r>
            <a:br>
              <a:rPr lang="de-DE" sz="1350" dirty="0">
                <a:latin typeface="TheSans UHH" panose="020B0502050302020203" pitchFamily="34" charset="0"/>
              </a:rPr>
            </a:br>
            <a:r>
              <a:rPr lang="de-DE" sz="1350" dirty="0">
                <a:latin typeface="TheSans UHH" panose="020B0502050302020203" pitchFamily="34" charset="0"/>
              </a:rPr>
              <a:t>Routine</a:t>
            </a:r>
          </a:p>
        </p:txBody>
      </p:sp>
      <p:sp>
        <p:nvSpPr>
          <p:cNvPr id="38" name="Cloud Callout 37">
            <a:extLst>
              <a:ext uri="{FF2B5EF4-FFF2-40B4-BE49-F238E27FC236}">
                <a16:creationId xmlns:a16="http://schemas.microsoft.com/office/drawing/2014/main" id="{D391888D-2DA0-1FFB-6A1F-AE898CF8A21F}"/>
              </a:ext>
            </a:extLst>
          </p:cNvPr>
          <p:cNvSpPr/>
          <p:nvPr/>
        </p:nvSpPr>
        <p:spPr>
          <a:xfrm>
            <a:off x="4869949" y="939375"/>
            <a:ext cx="4019362" cy="1318621"/>
          </a:xfrm>
          <a:prstGeom prst="cloudCallout">
            <a:avLst>
              <a:gd name="adj1" fmla="val -80421"/>
              <a:gd name="adj2" fmla="val -525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schemeClr val="bg1"/>
                </a:solidFill>
                <a:latin typeface="TheSans UHH" panose="020B0502050302020203" pitchFamily="34" charset="0"/>
              </a:rPr>
              <a:t>Intelligent agents should support multiple tasks</a:t>
            </a:r>
            <a:br>
              <a:rPr lang="en-US" sz="1600" dirty="0">
                <a:solidFill>
                  <a:schemeClr val="bg1"/>
                </a:solidFill>
                <a:latin typeface="TheSans UHH" panose="020B0502050302020203" pitchFamily="34" charset="0"/>
              </a:rPr>
            </a:br>
            <a:r>
              <a:rPr lang="en-US" sz="1600" dirty="0">
                <a:solidFill>
                  <a:schemeClr val="bg1"/>
                </a:solidFill>
                <a:latin typeface="TheSans UHH" panose="020B0502050302020203" pitchFamily="34" charset="0"/>
              </a:rPr>
              <a:t>(and </a:t>
            </a:r>
            <a:r>
              <a:rPr lang="en-US" sz="1600" dirty="0" err="1">
                <a:solidFill>
                  <a:schemeClr val="bg1"/>
                </a:solidFill>
                <a:latin typeface="TheSans UHH" panose="020B0502050302020203" pitchFamily="34" charset="0"/>
              </a:rPr>
              <a:t>ChatGPT</a:t>
            </a:r>
            <a:r>
              <a:rPr lang="en-US" sz="1600" dirty="0">
                <a:solidFill>
                  <a:schemeClr val="bg1"/>
                </a:solidFill>
                <a:latin typeface="TheSans UHH" panose="020B0502050302020203" pitchFamily="34" charset="0"/>
              </a:rPr>
              <a:t> does it)</a:t>
            </a:r>
          </a:p>
        </p:txBody>
      </p:sp>
      <p:pic>
        <p:nvPicPr>
          <p:cNvPr id="58" name="Content Placeholder 38">
            <a:extLst>
              <a:ext uri="{FF2B5EF4-FFF2-40B4-BE49-F238E27FC236}">
                <a16:creationId xmlns:a16="http://schemas.microsoft.com/office/drawing/2014/main" id="{47A0C1AA-0079-49AD-88D4-7DB9F831EE5E}"/>
              </a:ext>
            </a:extLst>
          </p:cNvPr>
          <p:cNvPicPr>
            <a:picLocks noChangeAspect="1"/>
          </p:cNvPicPr>
          <p:nvPr/>
        </p:nvPicPr>
        <p:blipFill>
          <a:blip r:embed="rId7"/>
          <a:stretch>
            <a:fillRect/>
          </a:stretch>
        </p:blipFill>
        <p:spPr>
          <a:xfrm>
            <a:off x="3278466" y="1833579"/>
            <a:ext cx="171724" cy="172075"/>
          </a:xfrm>
          <a:prstGeom prst="rect">
            <a:avLst/>
          </a:prstGeom>
          <a:solidFill>
            <a:sysClr val="window" lastClr="FFFFFF"/>
          </a:solidFill>
        </p:spPr>
      </p:pic>
      <p:sp>
        <p:nvSpPr>
          <p:cNvPr id="54" name="Title 1">
            <a:extLst>
              <a:ext uri="{FF2B5EF4-FFF2-40B4-BE49-F238E27FC236}">
                <a16:creationId xmlns:a16="http://schemas.microsoft.com/office/drawing/2014/main" id="{2AEEEA3D-499D-4FF0-A97E-7631AFA3B378}"/>
              </a:ext>
            </a:extLst>
          </p:cNvPr>
          <p:cNvSpPr txBox="1">
            <a:spLocks/>
          </p:cNvSpPr>
          <p:nvPr/>
        </p:nvSpPr>
        <p:spPr>
          <a:xfrm>
            <a:off x="855" y="267494"/>
            <a:ext cx="914314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algn="ctr"/>
            <a:r>
              <a:rPr lang="en-DE" dirty="0">
                <a:latin typeface="TheSans UHH" panose="020B0604020202020204" charset="0"/>
              </a:rPr>
              <a:t>Intelligent Agent</a:t>
            </a:r>
            <a:endParaRPr lang="en-IN" dirty="0">
              <a:latin typeface="TheSans UHH" panose="020B0604020202020204" charset="0"/>
            </a:endParaRPr>
          </a:p>
        </p:txBody>
      </p:sp>
      <p:sp>
        <p:nvSpPr>
          <p:cNvPr id="55" name="TextBox 50">
            <a:extLst>
              <a:ext uri="{FF2B5EF4-FFF2-40B4-BE49-F238E27FC236}">
                <a16:creationId xmlns:a16="http://schemas.microsoft.com/office/drawing/2014/main" id="{757B1045-33BF-4AEE-907A-A7E332CC22FF}"/>
              </a:ext>
            </a:extLst>
          </p:cNvPr>
          <p:cNvSpPr txBox="1"/>
          <p:nvPr/>
        </p:nvSpPr>
        <p:spPr>
          <a:xfrm>
            <a:off x="454650" y="3984704"/>
            <a:ext cx="825867" cy="300082"/>
          </a:xfrm>
          <a:prstGeom prst="rect">
            <a:avLst/>
          </a:prstGeom>
          <a:noFill/>
        </p:spPr>
        <p:txBody>
          <a:bodyPr wrap="square" rtlCol="0">
            <a:spAutoFit/>
          </a:bodyPr>
          <a:lstStyle/>
          <a:p>
            <a:pPr defTabSz="685800"/>
            <a:r>
              <a:rPr lang="de-DE" sz="1350" dirty="0">
                <a:solidFill>
                  <a:prstClr val="black"/>
                </a:solidFill>
                <a:latin typeface="TheSans UHH" panose="020B0502050302020203" pitchFamily="34" charset="0"/>
              </a:rPr>
              <a:t>Actions</a:t>
            </a:r>
            <a:endParaRPr lang="en-DE" sz="1350" dirty="0">
              <a:solidFill>
                <a:prstClr val="black"/>
              </a:solidFill>
              <a:latin typeface="TheSans UHH" panose="020B0502050302020203" pitchFamily="34" charset="0"/>
            </a:endParaRPr>
          </a:p>
        </p:txBody>
      </p:sp>
      <p:sp>
        <p:nvSpPr>
          <p:cNvPr id="37" name="Foliennummernplatzhalter 36">
            <a:extLst>
              <a:ext uri="{FF2B5EF4-FFF2-40B4-BE49-F238E27FC236}">
                <a16:creationId xmlns:a16="http://schemas.microsoft.com/office/drawing/2014/main" id="{8D9C2704-0988-45B7-9CE3-020A4FB5B658}"/>
              </a:ext>
            </a:extLst>
          </p:cNvPr>
          <p:cNvSpPr>
            <a:spLocks noGrp="1"/>
          </p:cNvSpPr>
          <p:nvPr>
            <p:ph type="sldNum" sz="quarter" idx="17"/>
          </p:nvPr>
        </p:nvSpPr>
        <p:spPr/>
        <p:txBody>
          <a:bodyPr/>
          <a:lstStyle/>
          <a:p>
            <a:fld id="{3E01A2B2-10AD-754B-9B4C-E5B6FED423D0}" type="slidenum">
              <a:rPr lang="de-DE" smtClean="0"/>
              <a:pPr/>
              <a:t>3</a:t>
            </a:fld>
            <a:endParaRPr lang="de-DE" dirty="0"/>
          </a:p>
        </p:txBody>
      </p:sp>
    </p:spTree>
    <p:extLst>
      <p:ext uri="{BB962C8B-B14F-4D97-AF65-F5344CB8AC3E}">
        <p14:creationId xmlns:p14="http://schemas.microsoft.com/office/powerpoint/2010/main" val="270552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00018 0.00031 L 0.00018 0.06791 " pathEditMode="relative" rAng="0" ptsTypes="AA">
                                      <p:cBhvr>
                                        <p:cTn id="11" dur="2000" fill="hold"/>
                                        <p:tgtEl>
                                          <p:spTgt spid="58"/>
                                        </p:tgtEl>
                                        <p:attrNameLst>
                                          <p:attrName>ppt_x</p:attrName>
                                          <p:attrName>ppt_y</p:attrName>
                                        </p:attrNameLst>
                                      </p:cBhvr>
                                      <p:rCtr x="0" y="3364"/>
                                    </p:animMotion>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nodeType="clickEffect">
                                  <p:stCondLst>
                                    <p:cond delay="0"/>
                                  </p:stCondLst>
                                  <p:childTnLst>
                                    <p:animMotion origin="layout" path="M 0.00018 0.00031 L 0.00018 0.06791 " pathEditMode="relative" rAng="0" ptsTypes="AA">
                                      <p:cBhvr>
                                        <p:cTn id="15" dur="2000" fill="hold"/>
                                        <p:tgtEl>
                                          <p:spTgt spid="39"/>
                                        </p:tgtEl>
                                        <p:attrNameLst>
                                          <p:attrName>ppt_x</p:attrName>
                                          <p:attrName>ppt_y</p:attrName>
                                        </p:attrNameLst>
                                      </p:cBhvr>
                                      <p:rCtr x="0" y="3364"/>
                                    </p:animMotion>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0.00017 0.00031 L 0.00017 0.0679 " pathEditMode="relative" rAng="0" ptsTypes="AA">
                                      <p:cBhvr>
                                        <p:cTn id="19" dur="2000" fill="hold"/>
                                        <p:tgtEl>
                                          <p:spTgt spid="40"/>
                                        </p:tgtEl>
                                        <p:attrNameLst>
                                          <p:attrName>ppt_x</p:attrName>
                                          <p:attrName>ppt_y</p:attrName>
                                        </p:attrNameLst>
                                      </p:cBhvr>
                                      <p:rCtr x="0" y="3364"/>
                                    </p:animMotion>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0017 0.0003 L 0.00017 0.0679 " pathEditMode="relative" rAng="0" ptsTypes="AA">
                                      <p:cBhvr>
                                        <p:cTn id="23" dur="2000" fill="hold"/>
                                        <p:tgtEl>
                                          <p:spTgt spid="41"/>
                                        </p:tgtEl>
                                        <p:attrNameLst>
                                          <p:attrName>ppt_x</p:attrName>
                                          <p:attrName>ppt_y</p:attrName>
                                        </p:attrNameLst>
                                      </p:cBhvr>
                                      <p:rCtr x="0" y="3364"/>
                                    </p:animMotion>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nodeType="clickEffect">
                                  <p:stCondLst>
                                    <p:cond delay="0"/>
                                  </p:stCondLst>
                                  <p:childTnLst>
                                    <p:animMotion origin="layout" path="M 0.00017 0.0003 L 0.00017 0.0679 " pathEditMode="relative" rAng="0" ptsTypes="AA">
                                      <p:cBhvr>
                                        <p:cTn id="27" dur="2000" fill="hold"/>
                                        <p:tgtEl>
                                          <p:spTgt spid="42"/>
                                        </p:tgtEl>
                                        <p:attrNameLst>
                                          <p:attrName>ppt_x</p:attrName>
                                          <p:attrName>ppt_y</p:attrName>
                                        </p:attrNameLst>
                                      </p:cBhvr>
                                      <p:rCtr x="0" y="3364"/>
                                    </p:animMotion>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mph" presetSubtype="0" repeatCount="indefinite" fill="hold" nodeType="clickEffect">
                                  <p:stCondLst>
                                    <p:cond delay="0"/>
                                  </p:stCondLst>
                                  <p:childTnLst>
                                    <p:animRot by="21600000">
                                      <p:cBhvr>
                                        <p:cTn id="36" dur="2000" fill="hold"/>
                                        <p:tgtEl>
                                          <p:spTgt spid="23"/>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dissolv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BDE15-1F8D-370A-7112-8581D69B9817}"/>
              </a:ext>
            </a:extLst>
          </p:cNvPr>
          <p:cNvSpPr>
            <a:spLocks noGrp="1"/>
          </p:cNvSpPr>
          <p:nvPr>
            <p:ph type="title"/>
          </p:nvPr>
        </p:nvSpPr>
        <p:spPr/>
        <p:txBody>
          <a:bodyPr/>
          <a:lstStyle/>
          <a:p>
            <a:r>
              <a:rPr lang="de-DE" dirty="0">
                <a:latin typeface="TheSans UHH" panose="020B0604020202020204" charset="0"/>
                <a:cs typeface="Helvetica"/>
              </a:rPr>
              <a:t>Grayscale images are</a:t>
            </a:r>
            <a:r>
              <a:rPr lang="de-DE" spc="-49" dirty="0">
                <a:latin typeface="TheSans UHH" panose="020B0604020202020204" charset="0"/>
                <a:cs typeface="Helvetica"/>
              </a:rPr>
              <a:t> </a:t>
            </a:r>
            <a:r>
              <a:rPr lang="de-DE" spc="-4" dirty="0">
                <a:latin typeface="TheSans UHH" panose="020B0604020202020204" charset="0"/>
                <a:cs typeface="Helvetica"/>
              </a:rPr>
              <a:t>matrices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11CEB81-AE60-7927-5B93-3645FE9CED39}"/>
              </a:ext>
            </a:extLst>
          </p:cNvPr>
          <p:cNvSpPr>
            <a:spLocks noGrp="1"/>
          </p:cNvSpPr>
          <p:nvPr>
            <p:ph type="dt" sz="half" idx="18"/>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1BED26C1-3375-DF34-991A-33785450B532}"/>
              </a:ext>
            </a:extLst>
          </p:cNvPr>
          <p:cNvSpPr>
            <a:spLocks noGrp="1"/>
          </p:cNvSpPr>
          <p:nvPr>
            <p:ph type="sldNum" sz="quarter" idx="20"/>
          </p:nvPr>
        </p:nvSpPr>
        <p:spPr/>
        <p:txBody>
          <a:bodyPr/>
          <a:lstStyle/>
          <a:p>
            <a:fld id="{3E01A2B2-10AD-754B-9B4C-E5B6FED423D0}" type="slidenum">
              <a:rPr lang="de-DE" smtClean="0">
                <a:latin typeface="TheSans UHH" panose="020B0604020202020204" charset="0"/>
              </a:rPr>
              <a:pPr/>
              <a:t>30</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94BFF278-62F4-F1E2-C132-4E9DA542EE02}"/>
              </a:ext>
            </a:extLst>
          </p:cNvPr>
          <p:cNvSpPr/>
          <p:nvPr/>
        </p:nvSpPr>
        <p:spPr>
          <a:xfrm>
            <a:off x="4995475" y="1779661"/>
            <a:ext cx="2956390" cy="253195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3">
            <a:extLst>
              <a:ext uri="{FF2B5EF4-FFF2-40B4-BE49-F238E27FC236}">
                <a16:creationId xmlns:a16="http://schemas.microsoft.com/office/drawing/2014/main" id="{394FF5FB-FE3E-5F4B-CDF1-D1354C659BBB}"/>
              </a:ext>
            </a:extLst>
          </p:cNvPr>
          <p:cNvSpPr/>
          <p:nvPr/>
        </p:nvSpPr>
        <p:spPr>
          <a:xfrm>
            <a:off x="1115616" y="1761455"/>
            <a:ext cx="2956390" cy="2571874"/>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E2CA95FB-92C8-FB36-AA79-F23AFC86436E}"/>
              </a:ext>
            </a:extLst>
          </p:cNvPr>
          <p:cNvSpPr txBox="1"/>
          <p:nvPr/>
        </p:nvSpPr>
        <p:spPr>
          <a:xfrm>
            <a:off x="1619672" y="4669041"/>
            <a:ext cx="6332193" cy="375553"/>
          </a:xfrm>
          <a:prstGeom prst="rect">
            <a:avLst/>
          </a:prstGeom>
          <a:solidFill>
            <a:srgbClr val="F5D328"/>
          </a:solidFill>
        </p:spPr>
        <p:txBody>
          <a:bodyPr vert="horz" wrap="square" lIns="0" tIns="29021" rIns="0" bIns="0" rtlCol="0">
            <a:spAutoFit/>
          </a:bodyPr>
          <a:lstStyle/>
          <a:p>
            <a:pPr marL="40182" algn="ctr">
              <a:spcBef>
                <a:spcPts val="229"/>
              </a:spcBef>
            </a:pPr>
            <a:r>
              <a:rPr lang="de-DE" sz="2250" dirty="0">
                <a:latin typeface="TheSans UHH" panose="020B0604020202020204" charset="0"/>
                <a:cs typeface="HelveticaNeue-Light"/>
              </a:rPr>
              <a:t>W</a:t>
            </a:r>
            <a:r>
              <a:rPr sz="2250" dirty="0">
                <a:latin typeface="TheSans UHH" panose="020B0604020202020204" charset="0"/>
                <a:cs typeface="HelveticaNeue-Light"/>
              </a:rPr>
              <a:t>hat range of values can each pixel</a:t>
            </a:r>
            <a:r>
              <a:rPr sz="2250" spc="-67" dirty="0">
                <a:latin typeface="TheSans UHH" panose="020B0604020202020204" charset="0"/>
                <a:cs typeface="HelveticaNeue-Light"/>
              </a:rPr>
              <a:t> </a:t>
            </a:r>
            <a:r>
              <a:rPr sz="2250" dirty="0">
                <a:latin typeface="TheSans UHH" panose="020B0604020202020204" charset="0"/>
                <a:cs typeface="HelveticaNeue-Light"/>
              </a:rPr>
              <a:t>take?</a:t>
            </a:r>
          </a:p>
        </p:txBody>
      </p:sp>
      <p:sp>
        <p:nvSpPr>
          <p:cNvPr id="12" name="TextBox 10">
            <a:extLst>
              <a:ext uri="{FF2B5EF4-FFF2-40B4-BE49-F238E27FC236}">
                <a16:creationId xmlns:a16="http://schemas.microsoft.com/office/drawing/2014/main" id="{98E4B02B-B0F6-4DE9-AEF1-DF21282E09A1}"/>
              </a:ext>
            </a:extLst>
          </p:cNvPr>
          <p:cNvSpPr txBox="1"/>
          <p:nvPr/>
        </p:nvSpPr>
        <p:spPr>
          <a:xfrm>
            <a:off x="1619672" y="4405511"/>
            <a:ext cx="6332193"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3" name="Fußzeilenplatzhalter 2">
            <a:extLst>
              <a:ext uri="{FF2B5EF4-FFF2-40B4-BE49-F238E27FC236}">
                <a16:creationId xmlns:a16="http://schemas.microsoft.com/office/drawing/2014/main" id="{097409CD-37FF-4D54-8F86-667AF755E59B}"/>
              </a:ext>
            </a:extLst>
          </p:cNvPr>
          <p:cNvSpPr>
            <a:spLocks noGrp="1"/>
          </p:cNvSpPr>
          <p:nvPr>
            <p:ph type="ftr" sz="quarter" idx="19"/>
          </p:nvPr>
        </p:nvSpPr>
        <p:spPr/>
        <p:txBody>
          <a:bodyPr/>
          <a:lstStyle/>
          <a:p>
            <a:r>
              <a:rPr lang="de-DE"/>
              <a:t>GenAI | Ralf Möller, Sylvia Melzer</a:t>
            </a:r>
          </a:p>
        </p:txBody>
      </p:sp>
    </p:spTree>
    <p:extLst>
      <p:ext uri="{BB962C8B-B14F-4D97-AF65-F5344CB8AC3E}">
        <p14:creationId xmlns:p14="http://schemas.microsoft.com/office/powerpoint/2010/main" val="27180177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222E-2137-0EBB-4806-CF055627E6F1}"/>
              </a:ext>
            </a:extLst>
          </p:cNvPr>
          <p:cNvSpPr>
            <a:spLocks noGrp="1"/>
          </p:cNvSpPr>
          <p:nvPr>
            <p:ph type="title"/>
          </p:nvPr>
        </p:nvSpPr>
        <p:spPr/>
        <p:txBody>
          <a:bodyPr/>
          <a:lstStyle/>
          <a:p>
            <a:r>
              <a:rPr lang="de-DE" dirty="0">
                <a:latin typeface="TheSans UHH" panose="020B0604020202020204" charset="0"/>
                <a:cs typeface="Helvetica"/>
              </a:rPr>
              <a:t>Color images are</a:t>
            </a:r>
            <a:r>
              <a:rPr lang="de-DE" spc="-56" dirty="0">
                <a:latin typeface="TheSans UHH" panose="020B0604020202020204" charset="0"/>
                <a:cs typeface="Helvetica"/>
              </a:rPr>
              <a:t> </a:t>
            </a:r>
            <a:r>
              <a:rPr lang="de-DE" spc="-4" dirty="0">
                <a:latin typeface="TheSans UHH" panose="020B0604020202020204" charset="0"/>
                <a:cs typeface="Helvetica"/>
              </a:rPr>
              <a:t>tensors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09CB90D-91BE-42DE-675E-7D299982F09B}"/>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F5588AA0-EA5A-3110-159E-A903EB7E8E0C}"/>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31</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6E440F15-45F4-B365-820A-663F3D2676BB}"/>
              </a:ext>
            </a:extLst>
          </p:cNvPr>
          <p:cNvSpPr/>
          <p:nvPr/>
        </p:nvSpPr>
        <p:spPr>
          <a:xfrm>
            <a:off x="4932040" y="1707480"/>
            <a:ext cx="1874168" cy="154231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78868B29-3311-B08B-F917-92804BB278ED}"/>
              </a:ext>
            </a:extLst>
          </p:cNvPr>
          <p:cNvSpPr/>
          <p:nvPr/>
        </p:nvSpPr>
        <p:spPr>
          <a:xfrm>
            <a:off x="5043292" y="1818733"/>
            <a:ext cx="1874168" cy="1542311"/>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19B21B67-D3F1-F08D-4211-5DAE0724E9D4}"/>
              </a:ext>
            </a:extLst>
          </p:cNvPr>
          <p:cNvSpPr/>
          <p:nvPr/>
        </p:nvSpPr>
        <p:spPr>
          <a:xfrm>
            <a:off x="5154545" y="1928903"/>
            <a:ext cx="1874168" cy="1542311"/>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017F924F-08C9-74B4-7DA7-041233F693DF}"/>
              </a:ext>
            </a:extLst>
          </p:cNvPr>
          <p:cNvSpPr txBox="1"/>
          <p:nvPr/>
        </p:nvSpPr>
        <p:spPr>
          <a:xfrm>
            <a:off x="323850" y="3363838"/>
            <a:ext cx="8424613" cy="1195169"/>
          </a:xfrm>
          <a:prstGeom prst="rect">
            <a:avLst/>
          </a:prstGeom>
        </p:spPr>
        <p:txBody>
          <a:bodyPr vert="horz" wrap="square" lIns="0" tIns="121890" rIns="0" bIns="0" rtlCol="0">
            <a:spAutoFit/>
          </a:bodyPr>
          <a:lstStyle/>
          <a:p>
            <a:pPr marL="2781300">
              <a:spcBef>
                <a:spcPts val="960"/>
              </a:spcBef>
            </a:pPr>
            <a:r>
              <a:rPr lang="de-DE" i="1" spc="4" dirty="0">
                <a:latin typeface="TheSans UHH" panose="020B0604020202020204" charset="0"/>
              </a:rPr>
              <a:t>Channel x </a:t>
            </a:r>
            <a:r>
              <a:rPr lang="de-DE" i="1" spc="4" dirty="0" err="1">
                <a:latin typeface="TheSans UHH" panose="020B0604020202020204" charset="0"/>
              </a:rPr>
              <a:t>height</a:t>
            </a:r>
            <a:r>
              <a:rPr lang="de-DE" i="1" spc="4" dirty="0">
                <a:latin typeface="TheSans UHH" panose="020B0604020202020204" charset="0"/>
              </a:rPr>
              <a:t> x </a:t>
            </a:r>
            <a:r>
              <a:rPr lang="de-DE" i="1" spc="4" dirty="0" err="1">
                <a:latin typeface="TheSans UHH" panose="020B0604020202020204" charset="0"/>
              </a:rPr>
              <a:t>width</a:t>
            </a:r>
            <a:r>
              <a:rPr lang="de-DE" i="1" spc="4" dirty="0">
                <a:latin typeface="TheSans UHH" panose="020B0604020202020204" charset="0"/>
              </a:rPr>
              <a:t> x </a:t>
            </a:r>
          </a:p>
          <a:p>
            <a:pPr marL="34825">
              <a:spcBef>
                <a:spcPts val="1164"/>
              </a:spcBef>
              <a:tabLst>
                <a:tab pos="1877847" algn="l"/>
                <a:tab pos="5980446" algn="l"/>
              </a:tabLst>
            </a:pPr>
            <a:r>
              <a:rPr lang="de-DE" sz="2000" spc="-4" dirty="0">
                <a:latin typeface="TheSans UHH" panose="020B0604020202020204" charset="0"/>
                <a:cs typeface="Trebuchet MS"/>
              </a:rPr>
              <a:t>Channels</a:t>
            </a:r>
            <a:r>
              <a:rPr lang="de-DE" sz="2000" spc="11" dirty="0">
                <a:latin typeface="TheSans UHH" panose="020B0604020202020204" charset="0"/>
                <a:cs typeface="Trebuchet MS"/>
              </a:rPr>
              <a:t> </a:t>
            </a:r>
            <a:r>
              <a:rPr lang="de-DE" sz="2000" dirty="0" err="1">
                <a:latin typeface="TheSans UHH" panose="020B0604020202020204" charset="0"/>
                <a:cs typeface="Trebuchet MS"/>
              </a:rPr>
              <a:t>are</a:t>
            </a:r>
            <a:r>
              <a:rPr lang="de-DE" sz="2000" dirty="0">
                <a:latin typeface="TheSans UHH" panose="020B0604020202020204" charset="0"/>
                <a:cs typeface="Trebuchet MS"/>
              </a:rPr>
              <a:t> </a:t>
            </a:r>
            <a:r>
              <a:rPr lang="de-DE" sz="2000" spc="-4" dirty="0" err="1">
                <a:latin typeface="TheSans UHH" panose="020B0604020202020204" charset="0"/>
                <a:cs typeface="Trebuchet MS"/>
              </a:rPr>
              <a:t>usually</a:t>
            </a:r>
            <a:r>
              <a:rPr lang="de-DE" sz="2000" spc="-4" dirty="0">
                <a:latin typeface="TheSans UHH" panose="020B0604020202020204" charset="0"/>
                <a:cs typeface="Trebuchet MS"/>
              </a:rPr>
              <a:t> RGB: </a:t>
            </a:r>
            <a:r>
              <a:rPr lang="de-DE" sz="2000" spc="-28" dirty="0" err="1">
                <a:latin typeface="TheSans UHH" panose="020B0604020202020204" charset="0"/>
                <a:cs typeface="Trebuchet MS"/>
              </a:rPr>
              <a:t>Red</a:t>
            </a:r>
            <a:r>
              <a:rPr lang="de-DE" sz="2000" spc="-28" dirty="0">
                <a:latin typeface="TheSans UHH" panose="020B0604020202020204" charset="0"/>
                <a:cs typeface="Trebuchet MS"/>
              </a:rPr>
              <a:t>,</a:t>
            </a:r>
            <a:r>
              <a:rPr lang="de-DE" sz="2000" spc="25" dirty="0">
                <a:latin typeface="TheSans UHH" panose="020B0604020202020204" charset="0"/>
                <a:cs typeface="Trebuchet MS"/>
              </a:rPr>
              <a:t> </a:t>
            </a:r>
            <a:r>
              <a:rPr lang="de-DE" sz="2000" dirty="0">
                <a:latin typeface="TheSans UHH" panose="020B0604020202020204" charset="0"/>
                <a:cs typeface="Trebuchet MS"/>
              </a:rPr>
              <a:t>Green,</a:t>
            </a:r>
            <a:r>
              <a:rPr lang="de-DE" sz="2000" spc="7" dirty="0">
                <a:latin typeface="TheSans UHH" panose="020B0604020202020204" charset="0"/>
                <a:cs typeface="Trebuchet MS"/>
              </a:rPr>
              <a:t> </a:t>
            </a:r>
            <a:r>
              <a:rPr lang="de-DE" sz="2000" dirty="0">
                <a:latin typeface="TheSans UHH" panose="020B0604020202020204" charset="0"/>
                <a:cs typeface="Trebuchet MS"/>
              </a:rPr>
              <a:t>and </a:t>
            </a:r>
            <a:r>
              <a:rPr lang="de-DE" sz="2000" spc="-4" dirty="0">
                <a:latin typeface="TheSans UHH" panose="020B0604020202020204" charset="0"/>
                <a:cs typeface="Trebuchet MS"/>
              </a:rPr>
              <a:t>Blue</a:t>
            </a:r>
            <a:endParaRPr lang="de-DE" sz="2000" dirty="0">
              <a:latin typeface="TheSans UHH" panose="020B0604020202020204" charset="0"/>
              <a:cs typeface="Trebuchet MS"/>
            </a:endParaRPr>
          </a:p>
          <a:p>
            <a:pPr marL="8929">
              <a:spcBef>
                <a:spcPts val="246"/>
              </a:spcBef>
            </a:pPr>
            <a:r>
              <a:rPr sz="2000" spc="-4" dirty="0">
                <a:latin typeface="TheSans UHH" panose="020B0604020202020204" charset="0"/>
                <a:cs typeface="Trebuchet MS"/>
              </a:rPr>
              <a:t>Other color spaces: </a:t>
            </a:r>
            <a:r>
              <a:rPr sz="2000" spc="-88" dirty="0">
                <a:latin typeface="TheSans UHH" panose="020B0604020202020204" charset="0"/>
                <a:cs typeface="Trebuchet MS"/>
              </a:rPr>
              <a:t>HSV, </a:t>
            </a:r>
            <a:r>
              <a:rPr sz="2000" dirty="0">
                <a:latin typeface="TheSans UHH" panose="020B0604020202020204" charset="0"/>
                <a:cs typeface="Trebuchet MS"/>
              </a:rPr>
              <a:t>HSL, </a:t>
            </a:r>
            <a:r>
              <a:rPr sz="2000" spc="-91" dirty="0">
                <a:latin typeface="TheSans UHH" panose="020B0604020202020204" charset="0"/>
                <a:cs typeface="Trebuchet MS"/>
              </a:rPr>
              <a:t>LUV, </a:t>
            </a:r>
            <a:r>
              <a:rPr sz="2000" spc="-4" dirty="0">
                <a:latin typeface="TheSans UHH" panose="020B0604020202020204" charset="0"/>
                <a:cs typeface="Trebuchet MS"/>
              </a:rPr>
              <a:t>XYZ, Lab, CMYK,</a:t>
            </a:r>
            <a:r>
              <a:rPr sz="2000" spc="197" dirty="0">
                <a:latin typeface="TheSans UHH" panose="020B0604020202020204" charset="0"/>
                <a:cs typeface="Trebuchet MS"/>
              </a:rPr>
              <a:t> </a:t>
            </a:r>
            <a:r>
              <a:rPr sz="2000" dirty="0">
                <a:latin typeface="TheSans UHH" panose="020B0604020202020204" charset="0"/>
                <a:cs typeface="Trebuchet MS"/>
              </a:rPr>
              <a:t>etc</a:t>
            </a:r>
          </a:p>
        </p:txBody>
      </p:sp>
      <p:sp>
        <p:nvSpPr>
          <p:cNvPr id="11" name="object 7">
            <a:extLst>
              <a:ext uri="{FF2B5EF4-FFF2-40B4-BE49-F238E27FC236}">
                <a16:creationId xmlns:a16="http://schemas.microsoft.com/office/drawing/2014/main" id="{B4076AFA-4B5A-43A3-0A91-525AA2748AFD}"/>
              </a:ext>
            </a:extLst>
          </p:cNvPr>
          <p:cNvSpPr/>
          <p:nvPr/>
        </p:nvSpPr>
        <p:spPr>
          <a:xfrm>
            <a:off x="1520366" y="1819623"/>
            <a:ext cx="1874168" cy="1578951"/>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3" name="TextBox 10">
            <a:extLst>
              <a:ext uri="{FF2B5EF4-FFF2-40B4-BE49-F238E27FC236}">
                <a16:creationId xmlns:a16="http://schemas.microsoft.com/office/drawing/2014/main" id="{BF244669-37BE-4DED-B961-DF66BC2007F4}"/>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6">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3" name="Fußzeilenplatzhalter 2">
            <a:extLst>
              <a:ext uri="{FF2B5EF4-FFF2-40B4-BE49-F238E27FC236}">
                <a16:creationId xmlns:a16="http://schemas.microsoft.com/office/drawing/2014/main" id="{5CB4DCA3-893B-40DF-8098-BFBFF02E9036}"/>
              </a:ext>
            </a:extLst>
          </p:cNvPr>
          <p:cNvSpPr>
            <a:spLocks noGrp="1"/>
          </p:cNvSpPr>
          <p:nvPr>
            <p:ph type="ftr" sz="quarter" idx="16"/>
          </p:nvPr>
        </p:nvSpPr>
        <p:spPr/>
        <p:txBody>
          <a:bodyPr/>
          <a:lstStyle/>
          <a:p>
            <a:r>
              <a:rPr lang="de-DE"/>
              <a:t>GenAI | Ralf Möller, Sylvia Melzer</a:t>
            </a:r>
          </a:p>
        </p:txBody>
      </p:sp>
    </p:spTree>
    <p:extLst>
      <p:ext uri="{BB962C8B-B14F-4D97-AF65-F5344CB8AC3E}">
        <p14:creationId xmlns:p14="http://schemas.microsoft.com/office/powerpoint/2010/main" val="512386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3C4EF-9C6A-66F2-ADBF-11C980D66934}"/>
              </a:ext>
            </a:extLst>
          </p:cNvPr>
          <p:cNvSpPr>
            <a:spLocks noGrp="1"/>
          </p:cNvSpPr>
          <p:nvPr>
            <p:ph type="title"/>
          </p:nvPr>
        </p:nvSpPr>
        <p:spPr/>
        <p:txBody>
          <a:bodyPr/>
          <a:lstStyle/>
          <a:p>
            <a:r>
              <a:rPr lang="en-IN" spc="-4" dirty="0">
                <a:latin typeface="TheSans UHH" panose="020B0604020202020204" charset="0"/>
                <a:cs typeface="Helvetica"/>
              </a:rPr>
              <a:t>Convolution operator</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6DCDA93-6596-EBEB-8A07-C22B868E6993}"/>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E1E3A8E6-9CD1-B7DD-68B7-CDC4F78891DE}"/>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32</a:t>
            </a:fld>
            <a:endParaRPr lang="de-DE" dirty="0">
              <a:latin typeface="TheSans UHH" panose="020B0604020202020204" charset="0"/>
            </a:endParaRPr>
          </a:p>
        </p:txBody>
      </p:sp>
      <p:sp>
        <p:nvSpPr>
          <p:cNvPr id="12" name="object 3">
            <a:extLst>
              <a:ext uri="{FF2B5EF4-FFF2-40B4-BE49-F238E27FC236}">
                <a16:creationId xmlns:a16="http://schemas.microsoft.com/office/drawing/2014/main" id="{1B32B9EB-692C-05C2-2328-2B85997F6019}"/>
              </a:ext>
            </a:extLst>
          </p:cNvPr>
          <p:cNvSpPr txBox="1"/>
          <p:nvPr/>
        </p:nvSpPr>
        <p:spPr>
          <a:xfrm>
            <a:off x="323850" y="4287839"/>
            <a:ext cx="8424613" cy="319727"/>
          </a:xfrm>
          <a:prstGeom prst="rect">
            <a:avLst/>
          </a:prstGeom>
        </p:spPr>
        <p:txBody>
          <a:bodyPr vert="horz" wrap="square" lIns="0" tIns="19645" rIns="0" bIns="0" rtlCol="0">
            <a:spAutoFit/>
          </a:bodyPr>
          <a:lstStyle/>
          <a:p>
            <a:pPr marL="8929" marR="3572">
              <a:lnSpc>
                <a:spcPts val="1125"/>
              </a:lnSpc>
              <a:spcBef>
                <a:spcPts val="155"/>
              </a:spcBef>
            </a:pPr>
            <a:r>
              <a:rPr sz="1400" dirty="0">
                <a:latin typeface="TheSans UHH" panose="020B0604020202020204" charset="0"/>
                <a:cs typeface="Trebuchet MS"/>
              </a:rPr>
              <a:t>Image </a:t>
            </a:r>
            <a:r>
              <a:rPr sz="1400" spc="-4" dirty="0">
                <a:latin typeface="TheSans UHH" panose="020B0604020202020204" charset="0"/>
                <a:cs typeface="Trebuchet MS"/>
              </a:rPr>
              <a:t>C</a:t>
            </a:r>
            <a:r>
              <a:rPr sz="1400" spc="-4" dirty="0">
                <a:latin typeface="TheSans UHH" panose="020B0604020202020204" charset="0"/>
                <a:cs typeface="Trebuchet MS"/>
                <a:hlinkClick r:id="rId2"/>
              </a:rPr>
              <a:t>redit</a:t>
            </a:r>
            <a:r>
              <a:rPr lang="de-DE" sz="1400" spc="-4" dirty="0">
                <a:latin typeface="TheSans UHH" panose="020B0604020202020204" charset="0"/>
                <a:cs typeface="Trebuchet MS"/>
                <a:hlinkClick r:id="rId2"/>
              </a:rPr>
              <a:t>s</a:t>
            </a:r>
            <a:r>
              <a:rPr sz="1400" spc="-4" dirty="0">
                <a:latin typeface="TheSans UHH" panose="020B0604020202020204" charset="0"/>
                <a:cs typeface="Trebuchet MS"/>
                <a:hlinkClick r:id="rId2"/>
              </a:rPr>
              <a:t>: http://what-when-how.com/introduction-to-video-and-image-processing/neighborhood-processing-introduction-to-video- </a:t>
            </a:r>
            <a:r>
              <a:rPr sz="1400" spc="-4" dirty="0">
                <a:latin typeface="TheSans UHH" panose="020B0604020202020204" charset="0"/>
                <a:cs typeface="Trebuchet MS"/>
              </a:rPr>
              <a:t> </a:t>
            </a:r>
            <a:r>
              <a:rPr sz="1400" dirty="0">
                <a:latin typeface="TheSans UHH" panose="020B0604020202020204" charset="0"/>
                <a:cs typeface="Trebuchet MS"/>
              </a:rPr>
              <a:t>and-image-processing-part-1/</a:t>
            </a:r>
          </a:p>
        </p:txBody>
      </p:sp>
      <p:sp>
        <p:nvSpPr>
          <p:cNvPr id="13" name="object 4">
            <a:extLst>
              <a:ext uri="{FF2B5EF4-FFF2-40B4-BE49-F238E27FC236}">
                <a16:creationId xmlns:a16="http://schemas.microsoft.com/office/drawing/2014/main" id="{385ECF48-2F16-7019-C74B-98C07A7988E3}"/>
              </a:ext>
            </a:extLst>
          </p:cNvPr>
          <p:cNvSpPr/>
          <p:nvPr/>
        </p:nvSpPr>
        <p:spPr>
          <a:xfrm>
            <a:off x="1907703" y="1707654"/>
            <a:ext cx="4824537" cy="1847143"/>
          </a:xfrm>
          <a:prstGeom prst="rect">
            <a:avLst/>
          </a:prstGeom>
          <a:blipFill>
            <a:blip r:embed="rId3" cstate="print"/>
            <a:stretch>
              <a:fillRect/>
            </a:stretch>
          </a:blipFill>
        </p:spPr>
        <p:txBody>
          <a:bodyPr wrap="square" lIns="0" tIns="0" rIns="0" bIns="0" rtlCol="0"/>
          <a:lstStyle/>
          <a:p>
            <a:endParaRPr dirty="0">
              <a:latin typeface="TheSans UHH" panose="020B0604020202020204" charset="0"/>
            </a:endParaRPr>
          </a:p>
        </p:txBody>
      </p:sp>
      <p:graphicFrame>
        <p:nvGraphicFramePr>
          <p:cNvPr id="14" name="object 5">
            <a:extLst>
              <a:ext uri="{FF2B5EF4-FFF2-40B4-BE49-F238E27FC236}">
                <a16:creationId xmlns:a16="http://schemas.microsoft.com/office/drawing/2014/main" id="{A9886D0C-078B-BC6D-53EA-3CB6440465B0}"/>
              </a:ext>
            </a:extLst>
          </p:cNvPr>
          <p:cNvGraphicFramePr>
            <a:graphicFrameLocks noGrp="1"/>
          </p:cNvGraphicFramePr>
          <p:nvPr>
            <p:extLst/>
          </p:nvPr>
        </p:nvGraphicFramePr>
        <p:xfrm>
          <a:off x="3879949" y="2485030"/>
          <a:ext cx="857250" cy="590342"/>
        </p:xfrm>
        <a:graphic>
          <a:graphicData uri="http://schemas.openxmlformats.org/drawingml/2006/table">
            <a:tbl>
              <a:tblPr firstRow="1" bandRow="1">
                <a:tableStyleId>{2D5ABB26-0587-4C30-8999-92F81FD0307C}</a:tableStyleId>
              </a:tblPr>
              <a:tblGrid>
                <a:gridCol w="285750">
                  <a:extLst>
                    <a:ext uri="{9D8B030D-6E8A-4147-A177-3AD203B41FA5}">
                      <a16:colId xmlns:a16="http://schemas.microsoft.com/office/drawing/2014/main" val="20000"/>
                    </a:ext>
                  </a:extLst>
                </a:gridCol>
                <a:gridCol w="285750">
                  <a:extLst>
                    <a:ext uri="{9D8B030D-6E8A-4147-A177-3AD203B41FA5}">
                      <a16:colId xmlns:a16="http://schemas.microsoft.com/office/drawing/2014/main" val="20001"/>
                    </a:ext>
                  </a:extLst>
                </a:gridCol>
                <a:gridCol w="285750">
                  <a:extLst>
                    <a:ext uri="{9D8B030D-6E8A-4147-A177-3AD203B41FA5}">
                      <a16:colId xmlns:a16="http://schemas.microsoft.com/office/drawing/2014/main" val="20002"/>
                    </a:ext>
                  </a:extLst>
                </a:gridCol>
              </a:tblGrid>
              <a:tr h="196781">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196780">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96781">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bl>
          </a:graphicData>
        </a:graphic>
      </p:graphicFrame>
      <p:sp>
        <p:nvSpPr>
          <p:cNvPr id="15" name="object 6">
            <a:extLst>
              <a:ext uri="{FF2B5EF4-FFF2-40B4-BE49-F238E27FC236}">
                <a16:creationId xmlns:a16="http://schemas.microsoft.com/office/drawing/2014/main" id="{B971AFFF-E6CF-FF37-99A6-BF4482E13C6F}"/>
              </a:ext>
            </a:extLst>
          </p:cNvPr>
          <p:cNvSpPr txBox="1"/>
          <p:nvPr/>
        </p:nvSpPr>
        <p:spPr>
          <a:xfrm>
            <a:off x="2596181" y="3158390"/>
            <a:ext cx="3879949" cy="1193957"/>
          </a:xfrm>
          <a:prstGeom prst="rect">
            <a:avLst/>
          </a:prstGeom>
        </p:spPr>
        <p:txBody>
          <a:bodyPr vert="horz" wrap="square" lIns="0" tIns="8930" rIns="0" bIns="0" rtlCol="0">
            <a:spAutoFit/>
          </a:bodyPr>
          <a:lstStyle/>
          <a:p>
            <a:pPr marR="521475" algn="ctr">
              <a:spcBef>
                <a:spcPts val="70"/>
              </a:spcBef>
              <a:tabLst>
                <a:tab pos="485311" algn="l"/>
              </a:tabLst>
            </a:pPr>
            <a:r>
              <a:rPr lang="de-DE" sz="2000" i="1" dirty="0">
                <a:latin typeface="TheSans UHH" panose="020B0604020202020204" charset="0"/>
                <a:cs typeface="STIXGeneral"/>
              </a:rPr>
              <a:t>k(</a:t>
            </a:r>
            <a:r>
              <a:rPr lang="de-DE" sz="2000" i="1" dirty="0" err="1">
                <a:latin typeface="TheSans UHH" panose="020B0604020202020204" charset="0"/>
                <a:cs typeface="STIXGeneral"/>
              </a:rPr>
              <a:t>x,y</a:t>
            </a:r>
            <a:r>
              <a:rPr lang="de-DE" sz="2000" i="1" dirty="0">
                <a:latin typeface="TheSans UHH" panose="020B0604020202020204" charset="0"/>
                <a:cs typeface="STIXGeneral"/>
              </a:rPr>
              <a:t>)</a:t>
            </a:r>
            <a:endParaRPr lang="en-DE" sz="2800" i="1" dirty="0">
              <a:latin typeface="TheSans UHH" panose="020B0604020202020204" charset="0"/>
              <a:cs typeface="STIXGeneral"/>
            </a:endParaRPr>
          </a:p>
          <a:p>
            <a:pPr marL="44647">
              <a:tabLst>
                <a:tab pos="549603" algn="l"/>
                <a:tab pos="2787302" algn="l"/>
                <a:tab pos="3262792" algn="l"/>
              </a:tabLst>
            </a:pPr>
            <a:r>
              <a:rPr lang="de-DE" i="1" dirty="0">
                <a:latin typeface="TheSans UHH" panose="020B0604020202020204" charset="0"/>
                <a:cs typeface="STIXGeneral"/>
              </a:rPr>
              <a:t>g(</a:t>
            </a:r>
            <a:r>
              <a:rPr lang="de-DE" i="1" dirty="0" err="1">
                <a:latin typeface="TheSans UHH" panose="020B0604020202020204" charset="0"/>
                <a:cs typeface="STIXGeneral"/>
              </a:rPr>
              <a:t>x,y</a:t>
            </a:r>
            <a:r>
              <a:rPr lang="de-DE" i="1" dirty="0">
                <a:latin typeface="TheSans UHH" panose="020B0604020202020204" charset="0"/>
                <a:cs typeface="STIXGeneral"/>
              </a:rPr>
              <a:t>) </a:t>
            </a:r>
            <a:r>
              <a:rPr lang="en-DE" dirty="0">
                <a:latin typeface="TheSans UHH" panose="020B0604020202020204" charset="0"/>
                <a:cs typeface="STIXGeneral"/>
              </a:rPr>
              <a:t>= </a:t>
            </a:r>
            <a:r>
              <a:rPr lang="en-DE" sz="4000" dirty="0">
                <a:latin typeface="TheSans UHH" panose="020B0604020202020204" charset="0"/>
                <a:cs typeface="STIXSizeOneSym"/>
              </a:rPr>
              <a:t>∑ ∑</a:t>
            </a:r>
            <a:r>
              <a:rPr lang="en-DE" sz="2400" spc="-316" baseline="-28846" dirty="0">
                <a:latin typeface="TheSans UHH" panose="020B0604020202020204" charset="0"/>
                <a:cs typeface="STIXSizeOneSym"/>
              </a:rPr>
              <a:t> </a:t>
            </a:r>
            <a:r>
              <a:rPr lang="de-DE" i="1" dirty="0">
                <a:latin typeface="TheSans UHH" panose="020B0604020202020204" charset="0"/>
                <a:cs typeface="STIXGeneral"/>
              </a:rPr>
              <a:t>k(</a:t>
            </a:r>
            <a:r>
              <a:rPr lang="de-DE" i="1" dirty="0" err="1">
                <a:latin typeface="TheSans UHH" panose="020B0604020202020204" charset="0"/>
                <a:cs typeface="STIXGeneral"/>
              </a:rPr>
              <a:t>u,v</a:t>
            </a:r>
            <a:r>
              <a:rPr lang="de-DE" i="1" dirty="0">
                <a:latin typeface="TheSans UHH" panose="020B0604020202020204" charset="0"/>
                <a:cs typeface="STIXGeneral"/>
              </a:rPr>
              <a:t>)f(x – u, y – u)</a:t>
            </a:r>
            <a:endParaRPr lang="en-DE" i="1" dirty="0">
              <a:latin typeface="TheSans UHH" panose="020B0604020202020204" charset="0"/>
              <a:cs typeface="STIXGeneral"/>
            </a:endParaRPr>
          </a:p>
          <a:p>
            <a:pPr marL="895350">
              <a:spcBef>
                <a:spcPts val="570"/>
              </a:spcBef>
              <a:tabLst>
                <a:tab pos="1347788" algn="l"/>
              </a:tabLst>
            </a:pPr>
            <a:r>
              <a:rPr lang="en-DE" sz="1200" i="1" spc="-4" dirty="0">
                <a:latin typeface="TheSans UHH" panose="020B0604020202020204" charset="0"/>
                <a:cs typeface="STIXGeneral"/>
              </a:rPr>
              <a:t>𝑣	𝑢</a:t>
            </a:r>
            <a:endParaRPr lang="en-DE" sz="1200" dirty="0">
              <a:latin typeface="TheSans UHH" panose="020B0604020202020204" charset="0"/>
              <a:cs typeface="STIXGeneral"/>
            </a:endParaRPr>
          </a:p>
        </p:txBody>
      </p:sp>
      <p:sp>
        <p:nvSpPr>
          <p:cNvPr id="10" name="TextBox 10">
            <a:extLst>
              <a:ext uri="{FF2B5EF4-FFF2-40B4-BE49-F238E27FC236}">
                <a16:creationId xmlns:a16="http://schemas.microsoft.com/office/drawing/2014/main" id="{629FC88C-A2D9-4B16-A5AF-538B346E19DD}"/>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3" name="Fußzeilenplatzhalter 2">
            <a:extLst>
              <a:ext uri="{FF2B5EF4-FFF2-40B4-BE49-F238E27FC236}">
                <a16:creationId xmlns:a16="http://schemas.microsoft.com/office/drawing/2014/main" id="{31BB7CE8-CD92-48BA-B66D-70A355DAD501}"/>
              </a:ext>
            </a:extLst>
          </p:cNvPr>
          <p:cNvSpPr>
            <a:spLocks noGrp="1"/>
          </p:cNvSpPr>
          <p:nvPr>
            <p:ph type="ftr" sz="quarter" idx="16"/>
          </p:nvPr>
        </p:nvSpPr>
        <p:spPr/>
        <p:txBody>
          <a:bodyPr/>
          <a:lstStyle/>
          <a:p>
            <a:r>
              <a:rPr lang="de-DE"/>
              <a:t>GenAI | Ralf Möller, Sylvia Melzer</a:t>
            </a:r>
          </a:p>
        </p:txBody>
      </p:sp>
    </p:spTree>
    <p:extLst>
      <p:ext uri="{BB962C8B-B14F-4D97-AF65-F5344CB8AC3E}">
        <p14:creationId xmlns:p14="http://schemas.microsoft.com/office/powerpoint/2010/main" val="3681943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2BF42-891E-74DE-9CA0-F432BE179A42}"/>
              </a:ext>
            </a:extLst>
          </p:cNvPr>
          <p:cNvSpPr>
            <a:spLocks noGrp="1"/>
          </p:cNvSpPr>
          <p:nvPr>
            <p:ph type="title"/>
          </p:nvPr>
        </p:nvSpPr>
        <p:spPr/>
        <p:txBody>
          <a:bodyPr/>
          <a:lstStyle/>
          <a:p>
            <a:r>
              <a:rPr lang="en-IN" sz="2800" spc="-46" dirty="0">
                <a:latin typeface="TheSans UHH" panose="020B0604020202020204" charset="0"/>
                <a:cs typeface="Trebuchet MS"/>
              </a:rPr>
              <a:t>(Filter,</a:t>
            </a:r>
            <a:r>
              <a:rPr lang="en-IN" sz="2800" spc="-53" dirty="0">
                <a:latin typeface="TheSans UHH" panose="020B0604020202020204" charset="0"/>
                <a:cs typeface="Trebuchet MS"/>
              </a:rPr>
              <a:t> </a:t>
            </a:r>
            <a:r>
              <a:rPr lang="en-IN" sz="2800" spc="-4" dirty="0">
                <a:latin typeface="TheSans UHH" panose="020B0604020202020204" charset="0"/>
                <a:cs typeface="Trebuchet MS"/>
              </a:rPr>
              <a:t>Kernel)</a:t>
            </a:r>
            <a:br>
              <a:rPr lang="en-IN" sz="2800" dirty="0">
                <a:latin typeface="TheSans UHH" panose="020B0604020202020204" charset="0"/>
                <a:cs typeface="Trebuchet MS"/>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9FCF814-59F7-8343-2062-AE83140E4B8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DAB608D3-BE46-C938-679A-BDCD49C89A89}"/>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33</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C6E09B27-5717-3CA0-B848-C203967038A8}"/>
              </a:ext>
            </a:extLst>
          </p:cNvPr>
          <p:cNvSpPr/>
          <p:nvPr/>
        </p:nvSpPr>
        <p:spPr>
          <a:xfrm>
            <a:off x="667097" y="1658466"/>
            <a:ext cx="7937351" cy="278626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TextBox 10">
            <a:extLst>
              <a:ext uri="{FF2B5EF4-FFF2-40B4-BE49-F238E27FC236}">
                <a16:creationId xmlns:a16="http://schemas.microsoft.com/office/drawing/2014/main" id="{92B7F8FD-3D9C-4941-A8FC-13792D4A93ED}"/>
              </a:ext>
            </a:extLst>
          </p:cNvPr>
          <p:cNvSpPr txBox="1"/>
          <p:nvPr/>
        </p:nvSpPr>
        <p:spPr>
          <a:xfrm>
            <a:off x="4468810" y="4444729"/>
            <a:ext cx="4279653" cy="307777"/>
          </a:xfrm>
          <a:prstGeom prst="rect">
            <a:avLst/>
          </a:prstGeom>
          <a:noFill/>
        </p:spPr>
        <p:txBody>
          <a:bodyPr wrap="square">
            <a:spAutoFit/>
          </a:bodyPr>
          <a:lstStyle/>
          <a:p>
            <a:pPr algn="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r>
              <a:rPr lang="en-GB" sz="1400" dirty="0">
                <a:solidFill>
                  <a:schemeClr val="tx2"/>
                </a:solidFill>
                <a:uFill>
                  <a:solidFill>
                    <a:srgbClr val="000000"/>
                  </a:solidFill>
                </a:uFill>
                <a:latin typeface="TheSans UHH" panose="020B0604020202020204" charset="0"/>
                <a:cs typeface="Helvetica Neue"/>
              </a:rPr>
              <a:t> </a:t>
            </a:r>
            <a:endParaRPr lang="en-DE" sz="1400" dirty="0">
              <a:solidFill>
                <a:schemeClr val="tx2"/>
              </a:solidFill>
              <a:latin typeface="TheSans UHH" panose="020B0604020202020204" charset="0"/>
            </a:endParaRPr>
          </a:p>
        </p:txBody>
      </p:sp>
      <p:sp>
        <p:nvSpPr>
          <p:cNvPr id="3" name="Fußzeilenplatzhalter 2">
            <a:extLst>
              <a:ext uri="{FF2B5EF4-FFF2-40B4-BE49-F238E27FC236}">
                <a16:creationId xmlns:a16="http://schemas.microsoft.com/office/drawing/2014/main" id="{EECEAE1F-96E8-462B-8185-4B71CF0D6D1A}"/>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11516229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9BBD88F-6052-9195-757D-287868B0F6BD}"/>
              </a:ext>
            </a:extLst>
          </p:cNvPr>
          <p:cNvSpPr>
            <a:spLocks noGrp="1"/>
          </p:cNvSpPr>
          <p:nvPr>
            <p:ph type="dt" sz="half" idx="15"/>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0F52401-F11A-1719-6287-D85FDF4EC3F1}"/>
              </a:ext>
            </a:extLst>
          </p:cNvPr>
          <p:cNvSpPr>
            <a:spLocks noGrp="1"/>
          </p:cNvSpPr>
          <p:nvPr>
            <p:ph type="ftr" sz="quarter" idx="16"/>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7317F978-DA9B-00B1-E3B2-CB585E110614}"/>
              </a:ext>
            </a:extLst>
          </p:cNvPr>
          <p:cNvSpPr>
            <a:spLocks noGrp="1"/>
          </p:cNvSpPr>
          <p:nvPr>
            <p:ph type="sldNum" sz="quarter" idx="17"/>
          </p:nvPr>
        </p:nvSpPr>
        <p:spPr/>
        <p:txBody>
          <a:bodyPr/>
          <a:lstStyle/>
          <a:p>
            <a:fld id="{3E01A2B2-10AD-754B-9B4C-E5B6FED423D0}" type="slidenum">
              <a:rPr lang="de-DE" smtClean="0">
                <a:latin typeface="TheSans UHH" panose="020B0604020202020204" charset="0"/>
              </a:rPr>
              <a:pPr/>
              <a:t>34</a:t>
            </a:fld>
            <a:endParaRPr lang="de-DE" dirty="0">
              <a:latin typeface="TheSans UHH" panose="020B0604020202020204" charset="0"/>
            </a:endParaRPr>
          </a:p>
        </p:txBody>
      </p:sp>
      <p:sp>
        <p:nvSpPr>
          <p:cNvPr id="8" name="object 2">
            <a:extLst>
              <a:ext uri="{FF2B5EF4-FFF2-40B4-BE49-F238E27FC236}">
                <a16:creationId xmlns:a16="http://schemas.microsoft.com/office/drawing/2014/main" id="{A0B29CD7-C1C6-A50E-CC87-A3AA6D06A80C}"/>
              </a:ext>
            </a:extLst>
          </p:cNvPr>
          <p:cNvSpPr txBox="1">
            <a:spLocks noGrp="1"/>
          </p:cNvSpPr>
          <p:nvPr>
            <p:ph type="title"/>
          </p:nvPr>
        </p:nvSpPr>
        <p:spPr>
          <a:xfrm>
            <a:off x="320583" y="1441014"/>
            <a:ext cx="7816155" cy="1969682"/>
          </a:xfrm>
          <a:prstGeom prst="rect">
            <a:avLst/>
          </a:prstGeom>
        </p:spPr>
        <p:txBody>
          <a:bodyPr vert="horz" wrap="square" lIns="0" tIns="8930" rIns="0" bIns="0" numCol="1" rtlCol="0" anchor="t" anchorCtr="0" compatLnSpc="1">
            <a:prstTxWarp prst="textNoShape">
              <a:avLst/>
            </a:prstTxWarp>
            <a:spAutoFit/>
          </a:bodyPr>
          <a:lstStyle/>
          <a:p>
            <a:pPr algn="ctr">
              <a:spcBef>
                <a:spcPts val="70"/>
              </a:spcBef>
            </a:pPr>
            <a:r>
              <a:rPr lang="de-DE" sz="4219" b="1" dirty="0">
                <a:latin typeface="TheSans UHH" panose="020B0604020202020204" charset="0"/>
                <a:cs typeface="Helvetica Neue"/>
              </a:rPr>
              <a:t>D</a:t>
            </a:r>
            <a:r>
              <a:rPr sz="4219" b="1" dirty="0">
                <a:latin typeface="TheSans UHH" panose="020B0604020202020204" charset="0"/>
                <a:cs typeface="Helvetica Neue"/>
              </a:rPr>
              <a:t>emo:</a:t>
            </a:r>
            <a:endParaRPr sz="4219" dirty="0">
              <a:latin typeface="TheSans UHH" panose="020B0604020202020204" charset="0"/>
              <a:cs typeface="Helvetica Neue"/>
            </a:endParaRPr>
          </a:p>
          <a:p>
            <a:pPr algn="ctr">
              <a:spcBef>
                <a:spcPts val="84"/>
              </a:spcBef>
            </a:pPr>
            <a:r>
              <a:rPr sz="4219" u="heavy" dirty="0">
                <a:uFill>
                  <a:solidFill>
                    <a:srgbClr val="000000"/>
                  </a:solidFill>
                </a:uFill>
                <a:latin typeface="TheSans UHH" panose="020B0604020202020204" charset="0"/>
                <a:cs typeface="HelveticaNeue-Light"/>
                <a:hlinkClick r:id="rId2"/>
              </a:rPr>
              <a:t>http://setosa.io/ev/image-kernels/</a:t>
            </a:r>
            <a:r>
              <a:rPr lang="de-DE" sz="4219" u="heavy" dirty="0">
                <a:uFill>
                  <a:solidFill>
                    <a:srgbClr val="000000"/>
                  </a:solidFill>
                </a:uFill>
                <a:latin typeface="TheSans UHH" panose="020B0604020202020204" charset="0"/>
                <a:cs typeface="HelveticaNeue-Light"/>
              </a:rPr>
              <a:t> </a:t>
            </a:r>
            <a:endParaRPr sz="4219" dirty="0">
              <a:latin typeface="TheSans UHH" panose="020B0604020202020204" charset="0"/>
              <a:cs typeface="HelveticaNeue-Light"/>
            </a:endParaRPr>
          </a:p>
        </p:txBody>
      </p:sp>
      <p:sp>
        <p:nvSpPr>
          <p:cNvPr id="9" name="TextBox 8">
            <a:extLst>
              <a:ext uri="{FF2B5EF4-FFF2-40B4-BE49-F238E27FC236}">
                <a16:creationId xmlns:a16="http://schemas.microsoft.com/office/drawing/2014/main" id="{96B865BA-F1D4-74B7-8475-426F40B2E460}"/>
              </a:ext>
            </a:extLst>
          </p:cNvPr>
          <p:cNvSpPr txBox="1"/>
          <p:nvPr/>
        </p:nvSpPr>
        <p:spPr>
          <a:xfrm>
            <a:off x="1952836" y="4146053"/>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204528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24C75-360A-CB24-BA1C-5DDD4878B3EC}"/>
              </a:ext>
            </a:extLst>
          </p:cNvPr>
          <p:cNvSpPr>
            <a:spLocks noGrp="1"/>
          </p:cNvSpPr>
          <p:nvPr>
            <p:ph type="title"/>
          </p:nvPr>
        </p:nvSpPr>
        <p:spPr/>
        <p:txBody>
          <a:bodyPr/>
          <a:lstStyle/>
          <a:p>
            <a:r>
              <a:rPr lang="en-US" spc="-4" dirty="0">
                <a:latin typeface="TheSans UHH" panose="020B0604020202020204" charset="0"/>
                <a:cs typeface="Helvetica"/>
              </a:rPr>
              <a:t>Convolutional </a:t>
            </a:r>
            <a:r>
              <a:rPr lang="en-US" dirty="0">
                <a:latin typeface="TheSans UHH" panose="020B0604020202020204" charset="0"/>
                <a:cs typeface="Helvetica"/>
              </a:rPr>
              <a:t>Layer</a:t>
            </a:r>
            <a:r>
              <a:rPr lang="en-US" spc="4" dirty="0">
                <a:latin typeface="TheSans UHH" panose="020B0604020202020204" charset="0"/>
                <a:cs typeface="Helvetica"/>
              </a:rPr>
              <a:t> </a:t>
            </a:r>
            <a:r>
              <a:rPr lang="en-US" spc="-4" dirty="0">
                <a:latin typeface="TheSans UHH" panose="020B0604020202020204" charset="0"/>
                <a:cs typeface="Helvetica"/>
              </a:rPr>
              <a:t>(with </a:t>
            </a:r>
            <a:r>
              <a:rPr lang="en-US" dirty="0">
                <a:latin typeface="TheSans UHH" panose="020B0604020202020204" charset="0"/>
                <a:cs typeface="Helvetica"/>
              </a:rPr>
              <a:t>4 </a:t>
            </a:r>
            <a:r>
              <a:rPr lang="en-US" spc="-4" dirty="0">
                <a:latin typeface="TheSans UHH" panose="020B0604020202020204" charset="0"/>
                <a:cs typeface="Helvetica"/>
              </a:rPr>
              <a:t>filters)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B36E197B-F86C-EC45-E24A-802DA901A88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451041F8-081A-095E-EB43-08C7D9AFB3C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35</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8557CE3B-182A-43DE-492F-790388B0E87A}"/>
              </a:ext>
            </a:extLst>
          </p:cNvPr>
          <p:cNvSpPr/>
          <p:nvPr/>
        </p:nvSpPr>
        <p:spPr>
          <a:xfrm>
            <a:off x="3562179" y="1846109"/>
            <a:ext cx="3123476" cy="2790756"/>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6">
            <a:extLst>
              <a:ext uri="{FF2B5EF4-FFF2-40B4-BE49-F238E27FC236}">
                <a16:creationId xmlns:a16="http://schemas.microsoft.com/office/drawing/2014/main" id="{816C67CF-BA4C-A0FC-B7F6-B85CCCEF04EF}"/>
              </a:ext>
            </a:extLst>
          </p:cNvPr>
          <p:cNvSpPr txBox="1"/>
          <p:nvPr/>
        </p:nvSpPr>
        <p:spPr>
          <a:xfrm>
            <a:off x="5946879" y="2087616"/>
            <a:ext cx="3007605" cy="378349"/>
          </a:xfrm>
          <a:prstGeom prst="rect">
            <a:avLst/>
          </a:prstGeom>
        </p:spPr>
        <p:txBody>
          <a:bodyPr vert="horz" wrap="square" lIns="0" tIns="8930" rIns="0" bIns="0" rtlCol="0">
            <a:spAutoFit/>
          </a:bodyPr>
          <a:lstStyle/>
          <a:p>
            <a:pPr marL="8929" algn="r">
              <a:spcBef>
                <a:spcPts val="70"/>
              </a:spcBef>
            </a:pPr>
            <a:r>
              <a:rPr sz="2400" spc="-4" dirty="0">
                <a:latin typeface="TheSans UHH" panose="020B0604020202020204" charset="0"/>
                <a:cs typeface="Trebuchet MS"/>
              </a:rPr>
              <a:t>Output:</a:t>
            </a:r>
            <a:r>
              <a:rPr sz="2400" spc="-49" dirty="0">
                <a:latin typeface="TheSans UHH" panose="020B0604020202020204" charset="0"/>
                <a:cs typeface="Trebuchet MS"/>
              </a:rPr>
              <a:t> </a:t>
            </a:r>
            <a:r>
              <a:rPr sz="2400" dirty="0">
                <a:latin typeface="TheSans UHH" panose="020B0604020202020204" charset="0"/>
                <a:cs typeface="Trebuchet MS"/>
              </a:rPr>
              <a:t>4x</a:t>
            </a:r>
            <a:r>
              <a:rPr lang="en-IN" sz="2400" dirty="0">
                <a:latin typeface="TheSans UHH" panose="020B0604020202020204" charset="0"/>
                <a:cs typeface="Trebuchet MS"/>
              </a:rPr>
              <a:t>224</a:t>
            </a:r>
            <a:r>
              <a:rPr sz="2400" dirty="0">
                <a:latin typeface="TheSans UHH" panose="020B0604020202020204" charset="0"/>
                <a:cs typeface="Trebuchet MS"/>
              </a:rPr>
              <a:t>x</a:t>
            </a:r>
            <a:r>
              <a:rPr lang="en-IN" sz="2400" dirty="0">
                <a:latin typeface="TheSans UHH" panose="020B0604020202020204" charset="0"/>
                <a:cs typeface="Trebuchet MS"/>
              </a:rPr>
              <a:t>224</a:t>
            </a:r>
            <a:endParaRPr sz="2400" dirty="0">
              <a:latin typeface="TheSans UHH" panose="020B0604020202020204" charset="0"/>
              <a:cs typeface="Trebuchet MS"/>
            </a:endParaRPr>
          </a:p>
        </p:txBody>
      </p:sp>
      <p:sp>
        <p:nvSpPr>
          <p:cNvPr id="9" name="object 7">
            <a:extLst>
              <a:ext uri="{FF2B5EF4-FFF2-40B4-BE49-F238E27FC236}">
                <a16:creationId xmlns:a16="http://schemas.microsoft.com/office/drawing/2014/main" id="{0A3E7DF2-C61E-6C7E-8702-DCDA669AEF4B}"/>
              </a:ext>
            </a:extLst>
          </p:cNvPr>
          <p:cNvSpPr txBox="1"/>
          <p:nvPr/>
        </p:nvSpPr>
        <p:spPr>
          <a:xfrm>
            <a:off x="6650879" y="2537199"/>
            <a:ext cx="2303605" cy="387277"/>
          </a:xfrm>
          <a:prstGeom prst="rect">
            <a:avLst/>
          </a:prstGeom>
        </p:spPr>
        <p:txBody>
          <a:bodyPr vert="horz" wrap="square" lIns="0" tIns="26789" rIns="0" bIns="0" rtlCol="0">
            <a:spAutoFit/>
          </a:bodyPr>
          <a:lstStyle/>
          <a:p>
            <a:pPr marL="8929" marR="3572" algn="r">
              <a:lnSpc>
                <a:spcPts val="2812"/>
              </a:lnSpc>
              <a:spcBef>
                <a:spcPts val="211"/>
              </a:spcBef>
              <a:tabLst>
                <a:tab pos="299134" algn="l"/>
                <a:tab pos="980891" algn="l"/>
              </a:tabLst>
            </a:pPr>
            <a:r>
              <a:rPr sz="2400" dirty="0">
                <a:solidFill>
                  <a:srgbClr val="0070C0"/>
                </a:solidFill>
                <a:latin typeface="TheSans UHH" panose="020B0604020202020204" charset="0"/>
                <a:cs typeface="Trebuchet MS"/>
              </a:rPr>
              <a:t>if	stride =</a:t>
            </a:r>
            <a:r>
              <a:rPr sz="2400" spc="-35" dirty="0">
                <a:solidFill>
                  <a:srgbClr val="0070C0"/>
                </a:solidFill>
                <a:latin typeface="TheSans UHH" panose="020B0604020202020204" charset="0"/>
                <a:cs typeface="Trebuchet MS"/>
              </a:rPr>
              <a:t> </a:t>
            </a:r>
            <a:r>
              <a:rPr lang="en-IN" sz="2400" dirty="0">
                <a:solidFill>
                  <a:srgbClr val="0070C0"/>
                </a:solidFill>
                <a:latin typeface="TheSans UHH" panose="020B0604020202020204" charset="0"/>
                <a:cs typeface="Trebuchet MS"/>
              </a:rPr>
              <a:t>1</a:t>
            </a:r>
            <a:endParaRPr sz="2400" dirty="0">
              <a:latin typeface="TheSans UHH" panose="020B0604020202020204" charset="0"/>
              <a:cs typeface="Trebuchet MS"/>
            </a:endParaRPr>
          </a:p>
        </p:txBody>
      </p:sp>
      <p:sp>
        <p:nvSpPr>
          <p:cNvPr id="10" name="object 6">
            <a:extLst>
              <a:ext uri="{FF2B5EF4-FFF2-40B4-BE49-F238E27FC236}">
                <a16:creationId xmlns:a16="http://schemas.microsoft.com/office/drawing/2014/main" id="{8EE7BAD2-4740-8B8A-B432-2DCB398AAF52}"/>
              </a:ext>
            </a:extLst>
          </p:cNvPr>
          <p:cNvSpPr txBox="1"/>
          <p:nvPr/>
        </p:nvSpPr>
        <p:spPr>
          <a:xfrm>
            <a:off x="2633432" y="2303350"/>
            <a:ext cx="2755660" cy="350008"/>
          </a:xfrm>
          <a:prstGeom prst="rect">
            <a:avLst/>
          </a:prstGeom>
        </p:spPr>
        <p:txBody>
          <a:bodyPr vert="horz" wrap="square" lIns="0" tIns="8930" rIns="0" bIns="0" rtlCol="0">
            <a:spAutoFit/>
          </a:bodyPr>
          <a:lstStyle/>
          <a:p>
            <a:pPr marL="8929">
              <a:lnSpc>
                <a:spcPts val="2584"/>
              </a:lnSpc>
            </a:pPr>
            <a:r>
              <a:rPr lang="en-IN" sz="2400" spc="-4" dirty="0">
                <a:latin typeface="TheSans UHH" panose="020B0604020202020204" charset="0"/>
                <a:cs typeface="Trebuchet MS"/>
              </a:rPr>
              <a:t>Input:</a:t>
            </a:r>
            <a:r>
              <a:rPr lang="en-IN" sz="2400" spc="-7" dirty="0">
                <a:latin typeface="TheSans UHH" panose="020B0604020202020204" charset="0"/>
                <a:cs typeface="Trebuchet MS"/>
              </a:rPr>
              <a:t> </a:t>
            </a:r>
            <a:r>
              <a:rPr lang="en-IN" sz="2400" dirty="0">
                <a:latin typeface="TheSans UHH" panose="020B0604020202020204" charset="0"/>
                <a:cs typeface="Trebuchet MS"/>
              </a:rPr>
              <a:t>1x224x224</a:t>
            </a:r>
          </a:p>
        </p:txBody>
      </p:sp>
      <p:sp>
        <p:nvSpPr>
          <p:cNvPr id="11" name="object 6">
            <a:extLst>
              <a:ext uri="{FF2B5EF4-FFF2-40B4-BE49-F238E27FC236}">
                <a16:creationId xmlns:a16="http://schemas.microsoft.com/office/drawing/2014/main" id="{F6F69F7B-A16B-F0AC-FE27-49ABA59F8849}"/>
              </a:ext>
            </a:extLst>
          </p:cNvPr>
          <p:cNvSpPr txBox="1"/>
          <p:nvPr/>
        </p:nvSpPr>
        <p:spPr>
          <a:xfrm>
            <a:off x="2075645" y="1576187"/>
            <a:ext cx="3871234" cy="727163"/>
          </a:xfrm>
          <a:prstGeom prst="rect">
            <a:avLst/>
          </a:prstGeom>
        </p:spPr>
        <p:txBody>
          <a:bodyPr vert="horz" wrap="square" lIns="0" tIns="8930" rIns="0" bIns="0" rtlCol="0">
            <a:spAutoFit/>
          </a:bodyPr>
          <a:lstStyle/>
          <a:p>
            <a:pPr marL="2311367" marR="3572">
              <a:lnSpc>
                <a:spcPts val="2812"/>
              </a:lnSpc>
              <a:spcBef>
                <a:spcPts val="211"/>
              </a:spcBef>
            </a:pPr>
            <a:r>
              <a:rPr lang="en-IN" sz="2400" spc="-4" dirty="0">
                <a:latin typeface="TheSans UHH" panose="020B0604020202020204" charset="0"/>
                <a:cs typeface="Trebuchet MS"/>
              </a:rPr>
              <a:t>w</a:t>
            </a:r>
            <a:r>
              <a:rPr lang="en-IN" sz="2400" dirty="0">
                <a:latin typeface="TheSans UHH" panose="020B0604020202020204" charset="0"/>
                <a:cs typeface="Trebuchet MS"/>
              </a:rPr>
              <a:t>eights:  4x1x9x9</a:t>
            </a:r>
          </a:p>
        </p:txBody>
      </p:sp>
      <p:sp>
        <p:nvSpPr>
          <p:cNvPr id="12" name="TextBox 11">
            <a:extLst>
              <a:ext uri="{FF2B5EF4-FFF2-40B4-BE49-F238E27FC236}">
                <a16:creationId xmlns:a16="http://schemas.microsoft.com/office/drawing/2014/main" id="{0D1DEEDD-B7B8-384A-901D-03D1BB8C2460}"/>
              </a:ext>
            </a:extLst>
          </p:cNvPr>
          <p:cNvSpPr txBox="1"/>
          <p:nvPr/>
        </p:nvSpPr>
        <p:spPr>
          <a:xfrm>
            <a:off x="1843123" y="478632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5" name="Rechteck 4">
            <a:extLst>
              <a:ext uri="{FF2B5EF4-FFF2-40B4-BE49-F238E27FC236}">
                <a16:creationId xmlns:a16="http://schemas.microsoft.com/office/drawing/2014/main" id="{A7F94A30-8233-4BF5-9B35-B2DB978FB04D}"/>
              </a:ext>
            </a:extLst>
          </p:cNvPr>
          <p:cNvSpPr/>
          <p:nvPr/>
        </p:nvSpPr>
        <p:spPr>
          <a:xfrm>
            <a:off x="214768" y="4467588"/>
            <a:ext cx="4272323" cy="338554"/>
          </a:xfrm>
          <a:prstGeom prst="rect">
            <a:avLst/>
          </a:prstGeom>
        </p:spPr>
        <p:txBody>
          <a:bodyPr wrap="none">
            <a:spAutoFit/>
          </a:bodyPr>
          <a:lstStyle/>
          <a:p>
            <a:r>
              <a:rPr lang="en-US" sz="1600" dirty="0"/>
              <a:t>Example: </a:t>
            </a:r>
            <a:r>
              <a:rPr lang="en-US" sz="1600" dirty="0">
                <a:hlinkClick r:id="rId4"/>
              </a:rPr>
              <a:t>https://guandi1995.github.io/Padding/</a:t>
            </a:r>
            <a:r>
              <a:rPr lang="en-US" sz="1600" dirty="0"/>
              <a:t> </a:t>
            </a:r>
          </a:p>
        </p:txBody>
      </p:sp>
      <p:pic>
        <p:nvPicPr>
          <p:cNvPr id="15" name="Grafik 14">
            <a:extLst>
              <a:ext uri="{FF2B5EF4-FFF2-40B4-BE49-F238E27FC236}">
                <a16:creationId xmlns:a16="http://schemas.microsoft.com/office/drawing/2014/main" id="{090655A3-9F1F-413E-882D-318F8D7C26BF}"/>
              </a:ext>
            </a:extLst>
          </p:cNvPr>
          <p:cNvPicPr>
            <a:picLocks noChangeAspect="1"/>
          </p:cNvPicPr>
          <p:nvPr/>
        </p:nvPicPr>
        <p:blipFill>
          <a:blip r:embed="rId5"/>
          <a:stretch>
            <a:fillRect/>
          </a:stretch>
        </p:blipFill>
        <p:spPr>
          <a:xfrm>
            <a:off x="323850" y="2867058"/>
            <a:ext cx="3217640" cy="928828"/>
          </a:xfrm>
          <a:prstGeom prst="rect">
            <a:avLst/>
          </a:prstGeom>
        </p:spPr>
      </p:pic>
    </p:spTree>
    <p:extLst>
      <p:ext uri="{BB962C8B-B14F-4D97-AF65-F5344CB8AC3E}">
        <p14:creationId xmlns:p14="http://schemas.microsoft.com/office/powerpoint/2010/main" val="1666678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24C75-360A-CB24-BA1C-5DDD4878B3EC}"/>
              </a:ext>
            </a:extLst>
          </p:cNvPr>
          <p:cNvSpPr>
            <a:spLocks noGrp="1"/>
          </p:cNvSpPr>
          <p:nvPr>
            <p:ph type="title"/>
          </p:nvPr>
        </p:nvSpPr>
        <p:spPr/>
        <p:txBody>
          <a:bodyPr/>
          <a:lstStyle/>
          <a:p>
            <a:r>
              <a:rPr lang="en-US" spc="-4" dirty="0">
                <a:latin typeface="TheSans UHH" panose="020B0604020202020204" charset="0"/>
                <a:cs typeface="Helvetica"/>
              </a:rPr>
              <a:t>Convolutional </a:t>
            </a:r>
            <a:r>
              <a:rPr lang="en-US" dirty="0">
                <a:latin typeface="TheSans UHH" panose="020B0604020202020204" charset="0"/>
                <a:cs typeface="Helvetica"/>
              </a:rPr>
              <a:t>Layer</a:t>
            </a:r>
            <a:r>
              <a:rPr lang="en-US" spc="4" dirty="0">
                <a:latin typeface="TheSans UHH" panose="020B0604020202020204" charset="0"/>
                <a:cs typeface="Helvetica"/>
              </a:rPr>
              <a:t> </a:t>
            </a:r>
            <a:r>
              <a:rPr lang="en-US" spc="-4" dirty="0">
                <a:latin typeface="TheSans UHH" panose="020B0604020202020204" charset="0"/>
                <a:cs typeface="Helvetica"/>
              </a:rPr>
              <a:t>(with </a:t>
            </a:r>
            <a:r>
              <a:rPr lang="en-US" dirty="0">
                <a:latin typeface="TheSans UHH" panose="020B0604020202020204" charset="0"/>
                <a:cs typeface="Helvetica"/>
              </a:rPr>
              <a:t>4 </a:t>
            </a:r>
            <a:r>
              <a:rPr lang="en-US" spc="-4" dirty="0">
                <a:latin typeface="TheSans UHH" panose="020B0604020202020204" charset="0"/>
                <a:cs typeface="Helvetica"/>
              </a:rPr>
              <a:t>filters)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B36E197B-F86C-EC45-E24A-802DA901A88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451041F8-081A-095E-EB43-08C7D9AFB3C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36</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8557CE3B-182A-43DE-492F-790388B0E87A}"/>
              </a:ext>
            </a:extLst>
          </p:cNvPr>
          <p:cNvSpPr/>
          <p:nvPr/>
        </p:nvSpPr>
        <p:spPr>
          <a:xfrm>
            <a:off x="3562179" y="1846109"/>
            <a:ext cx="3123476" cy="2790756"/>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6">
            <a:extLst>
              <a:ext uri="{FF2B5EF4-FFF2-40B4-BE49-F238E27FC236}">
                <a16:creationId xmlns:a16="http://schemas.microsoft.com/office/drawing/2014/main" id="{816C67CF-BA4C-A0FC-B7F6-B85CCCEF04EF}"/>
              </a:ext>
            </a:extLst>
          </p:cNvPr>
          <p:cNvSpPr txBox="1"/>
          <p:nvPr/>
        </p:nvSpPr>
        <p:spPr>
          <a:xfrm>
            <a:off x="6424852" y="2087616"/>
            <a:ext cx="2529632" cy="378349"/>
          </a:xfrm>
          <a:prstGeom prst="rect">
            <a:avLst/>
          </a:prstGeom>
        </p:spPr>
        <p:txBody>
          <a:bodyPr vert="horz" wrap="square" lIns="0" tIns="8930" rIns="0" bIns="0" rtlCol="0">
            <a:spAutoFit/>
          </a:bodyPr>
          <a:lstStyle/>
          <a:p>
            <a:pPr marL="8929" algn="r">
              <a:spcBef>
                <a:spcPts val="70"/>
              </a:spcBef>
            </a:pPr>
            <a:r>
              <a:rPr sz="2400" spc="-4" dirty="0">
                <a:latin typeface="TheSans UHH" panose="020B0604020202020204" charset="0"/>
                <a:cs typeface="Trebuchet MS"/>
              </a:rPr>
              <a:t>Output:</a:t>
            </a:r>
            <a:r>
              <a:rPr sz="2400" spc="-49" dirty="0">
                <a:latin typeface="TheSans UHH" panose="020B0604020202020204" charset="0"/>
                <a:cs typeface="Trebuchet MS"/>
              </a:rPr>
              <a:t> </a:t>
            </a:r>
            <a:r>
              <a:rPr sz="2400" dirty="0">
                <a:latin typeface="TheSans UHH" panose="020B0604020202020204" charset="0"/>
                <a:cs typeface="Trebuchet MS"/>
              </a:rPr>
              <a:t>4x</a:t>
            </a:r>
            <a:r>
              <a:rPr lang="en-IN" sz="2400" dirty="0">
                <a:latin typeface="TheSans UHH" panose="020B0604020202020204" charset="0"/>
                <a:cs typeface="Trebuchet MS"/>
              </a:rPr>
              <a:t>112</a:t>
            </a:r>
            <a:r>
              <a:rPr sz="2400" dirty="0">
                <a:latin typeface="TheSans UHH" panose="020B0604020202020204" charset="0"/>
                <a:cs typeface="Trebuchet MS"/>
              </a:rPr>
              <a:t>x</a:t>
            </a:r>
            <a:r>
              <a:rPr lang="en-IN" sz="2400" dirty="0">
                <a:latin typeface="TheSans UHH" panose="020B0604020202020204" charset="0"/>
                <a:cs typeface="Trebuchet MS"/>
              </a:rPr>
              <a:t>112</a:t>
            </a:r>
            <a:endParaRPr sz="2400" dirty="0">
              <a:latin typeface="TheSans UHH" panose="020B0604020202020204" charset="0"/>
              <a:cs typeface="Trebuchet MS"/>
            </a:endParaRPr>
          </a:p>
        </p:txBody>
      </p:sp>
      <p:sp>
        <p:nvSpPr>
          <p:cNvPr id="9" name="object 7">
            <a:extLst>
              <a:ext uri="{FF2B5EF4-FFF2-40B4-BE49-F238E27FC236}">
                <a16:creationId xmlns:a16="http://schemas.microsoft.com/office/drawing/2014/main" id="{0A3E7DF2-C61E-6C7E-8702-DCDA669AEF4B}"/>
              </a:ext>
            </a:extLst>
          </p:cNvPr>
          <p:cNvSpPr txBox="1"/>
          <p:nvPr/>
        </p:nvSpPr>
        <p:spPr>
          <a:xfrm>
            <a:off x="6650879" y="2537199"/>
            <a:ext cx="2303605" cy="387277"/>
          </a:xfrm>
          <a:prstGeom prst="rect">
            <a:avLst/>
          </a:prstGeom>
        </p:spPr>
        <p:txBody>
          <a:bodyPr vert="horz" wrap="square" lIns="0" tIns="26789" rIns="0" bIns="0" rtlCol="0">
            <a:spAutoFit/>
          </a:bodyPr>
          <a:lstStyle/>
          <a:p>
            <a:pPr marL="8929" marR="3572" algn="r">
              <a:lnSpc>
                <a:spcPts val="2812"/>
              </a:lnSpc>
              <a:spcBef>
                <a:spcPts val="211"/>
              </a:spcBef>
              <a:tabLst>
                <a:tab pos="299134" algn="l"/>
                <a:tab pos="980891" algn="l"/>
              </a:tabLst>
            </a:pPr>
            <a:r>
              <a:rPr sz="2400" dirty="0">
                <a:solidFill>
                  <a:srgbClr val="0070C0"/>
                </a:solidFill>
                <a:latin typeface="TheSans UHH" panose="020B0604020202020204" charset="0"/>
                <a:cs typeface="Trebuchet MS"/>
              </a:rPr>
              <a:t>if	stride =</a:t>
            </a:r>
            <a:r>
              <a:rPr sz="2400" spc="-35" dirty="0">
                <a:solidFill>
                  <a:srgbClr val="0070C0"/>
                </a:solidFill>
                <a:latin typeface="TheSans UHH" panose="020B0604020202020204" charset="0"/>
                <a:cs typeface="Trebuchet MS"/>
              </a:rPr>
              <a:t> </a:t>
            </a:r>
            <a:r>
              <a:rPr lang="de-DE" sz="2400" spc="-35" dirty="0">
                <a:solidFill>
                  <a:srgbClr val="0070C0"/>
                </a:solidFill>
                <a:latin typeface="TheSans UHH" panose="020B0604020202020204" charset="0"/>
                <a:cs typeface="Trebuchet MS"/>
              </a:rPr>
              <a:t>2</a:t>
            </a:r>
            <a:endParaRPr sz="2400" dirty="0">
              <a:latin typeface="TheSans UHH" panose="020B0604020202020204" charset="0"/>
              <a:cs typeface="Trebuchet MS"/>
            </a:endParaRPr>
          </a:p>
        </p:txBody>
      </p:sp>
      <p:sp>
        <p:nvSpPr>
          <p:cNvPr id="10" name="object 6">
            <a:extLst>
              <a:ext uri="{FF2B5EF4-FFF2-40B4-BE49-F238E27FC236}">
                <a16:creationId xmlns:a16="http://schemas.microsoft.com/office/drawing/2014/main" id="{8EE7BAD2-4740-8B8A-B432-2DCB398AAF52}"/>
              </a:ext>
            </a:extLst>
          </p:cNvPr>
          <p:cNvSpPr txBox="1"/>
          <p:nvPr/>
        </p:nvSpPr>
        <p:spPr>
          <a:xfrm>
            <a:off x="2633432" y="2303350"/>
            <a:ext cx="2755660" cy="350008"/>
          </a:xfrm>
          <a:prstGeom prst="rect">
            <a:avLst/>
          </a:prstGeom>
        </p:spPr>
        <p:txBody>
          <a:bodyPr vert="horz" wrap="square" lIns="0" tIns="8930" rIns="0" bIns="0" rtlCol="0">
            <a:spAutoFit/>
          </a:bodyPr>
          <a:lstStyle/>
          <a:p>
            <a:pPr marL="8929">
              <a:lnSpc>
                <a:spcPts val="2584"/>
              </a:lnSpc>
            </a:pPr>
            <a:r>
              <a:rPr lang="en-IN" sz="2400" spc="-4" dirty="0">
                <a:latin typeface="TheSans UHH" panose="020B0604020202020204" charset="0"/>
                <a:cs typeface="Trebuchet MS"/>
              </a:rPr>
              <a:t>Input:</a:t>
            </a:r>
            <a:r>
              <a:rPr lang="en-IN" sz="2400" spc="-7" dirty="0">
                <a:latin typeface="TheSans UHH" panose="020B0604020202020204" charset="0"/>
                <a:cs typeface="Trebuchet MS"/>
              </a:rPr>
              <a:t> </a:t>
            </a:r>
            <a:r>
              <a:rPr lang="en-IN" sz="2400" dirty="0">
                <a:latin typeface="TheSans UHH" panose="020B0604020202020204" charset="0"/>
                <a:cs typeface="Trebuchet MS"/>
              </a:rPr>
              <a:t>1x224x224</a:t>
            </a:r>
          </a:p>
        </p:txBody>
      </p:sp>
      <p:sp>
        <p:nvSpPr>
          <p:cNvPr id="11" name="object 6">
            <a:extLst>
              <a:ext uri="{FF2B5EF4-FFF2-40B4-BE49-F238E27FC236}">
                <a16:creationId xmlns:a16="http://schemas.microsoft.com/office/drawing/2014/main" id="{F6F69F7B-A16B-F0AC-FE27-49ABA59F8849}"/>
              </a:ext>
            </a:extLst>
          </p:cNvPr>
          <p:cNvSpPr txBox="1"/>
          <p:nvPr/>
        </p:nvSpPr>
        <p:spPr>
          <a:xfrm>
            <a:off x="2075645" y="1576187"/>
            <a:ext cx="3871234" cy="727163"/>
          </a:xfrm>
          <a:prstGeom prst="rect">
            <a:avLst/>
          </a:prstGeom>
        </p:spPr>
        <p:txBody>
          <a:bodyPr vert="horz" wrap="square" lIns="0" tIns="8930" rIns="0" bIns="0" rtlCol="0">
            <a:spAutoFit/>
          </a:bodyPr>
          <a:lstStyle/>
          <a:p>
            <a:pPr marL="2311367" marR="3572">
              <a:lnSpc>
                <a:spcPts val="2812"/>
              </a:lnSpc>
              <a:spcBef>
                <a:spcPts val="211"/>
              </a:spcBef>
            </a:pPr>
            <a:r>
              <a:rPr lang="en-IN" sz="2400" spc="-4" dirty="0">
                <a:latin typeface="TheSans UHH" panose="020B0604020202020204" charset="0"/>
                <a:cs typeface="Trebuchet MS"/>
              </a:rPr>
              <a:t>w</a:t>
            </a:r>
            <a:r>
              <a:rPr lang="en-IN" sz="2400" dirty="0">
                <a:latin typeface="TheSans UHH" panose="020B0604020202020204" charset="0"/>
                <a:cs typeface="Trebuchet MS"/>
              </a:rPr>
              <a:t>eights:  4x1x9x9</a:t>
            </a:r>
          </a:p>
        </p:txBody>
      </p:sp>
      <p:sp>
        <p:nvSpPr>
          <p:cNvPr id="12" name="TextBox 11">
            <a:extLst>
              <a:ext uri="{FF2B5EF4-FFF2-40B4-BE49-F238E27FC236}">
                <a16:creationId xmlns:a16="http://schemas.microsoft.com/office/drawing/2014/main" id="{0D1DEEDD-B7B8-384A-901D-03D1BB8C2460}"/>
              </a:ext>
            </a:extLst>
          </p:cNvPr>
          <p:cNvSpPr txBox="1"/>
          <p:nvPr/>
        </p:nvSpPr>
        <p:spPr>
          <a:xfrm>
            <a:off x="1843123" y="478632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5" name="Rechteck 4">
            <a:extLst>
              <a:ext uri="{FF2B5EF4-FFF2-40B4-BE49-F238E27FC236}">
                <a16:creationId xmlns:a16="http://schemas.microsoft.com/office/drawing/2014/main" id="{A7F94A30-8233-4BF5-9B35-B2DB978FB04D}"/>
              </a:ext>
            </a:extLst>
          </p:cNvPr>
          <p:cNvSpPr/>
          <p:nvPr/>
        </p:nvSpPr>
        <p:spPr>
          <a:xfrm>
            <a:off x="214768" y="4467588"/>
            <a:ext cx="4272323" cy="338554"/>
          </a:xfrm>
          <a:prstGeom prst="rect">
            <a:avLst/>
          </a:prstGeom>
        </p:spPr>
        <p:txBody>
          <a:bodyPr wrap="none">
            <a:spAutoFit/>
          </a:bodyPr>
          <a:lstStyle/>
          <a:p>
            <a:r>
              <a:rPr lang="en-US" sz="1600" dirty="0"/>
              <a:t>Example: </a:t>
            </a:r>
            <a:r>
              <a:rPr lang="en-US" sz="1600" dirty="0">
                <a:hlinkClick r:id="rId4"/>
              </a:rPr>
              <a:t>https://guandi1995.github.io/Padding/</a:t>
            </a:r>
            <a:r>
              <a:rPr lang="en-US" sz="1600" dirty="0"/>
              <a:t> </a:t>
            </a:r>
          </a:p>
        </p:txBody>
      </p:sp>
      <p:pic>
        <p:nvPicPr>
          <p:cNvPr id="15" name="Grafik 14">
            <a:extLst>
              <a:ext uri="{FF2B5EF4-FFF2-40B4-BE49-F238E27FC236}">
                <a16:creationId xmlns:a16="http://schemas.microsoft.com/office/drawing/2014/main" id="{090655A3-9F1F-413E-882D-318F8D7C26BF}"/>
              </a:ext>
            </a:extLst>
          </p:cNvPr>
          <p:cNvPicPr>
            <a:picLocks noChangeAspect="1"/>
          </p:cNvPicPr>
          <p:nvPr/>
        </p:nvPicPr>
        <p:blipFill>
          <a:blip r:embed="rId5"/>
          <a:stretch>
            <a:fillRect/>
          </a:stretch>
        </p:blipFill>
        <p:spPr>
          <a:xfrm>
            <a:off x="323850" y="2867058"/>
            <a:ext cx="3217640" cy="928828"/>
          </a:xfrm>
          <a:prstGeom prst="rect">
            <a:avLst/>
          </a:prstGeom>
        </p:spPr>
      </p:pic>
    </p:spTree>
    <p:extLst>
      <p:ext uri="{BB962C8B-B14F-4D97-AF65-F5344CB8AC3E}">
        <p14:creationId xmlns:p14="http://schemas.microsoft.com/office/powerpoint/2010/main" val="11005585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56EA2-4EBE-AAA2-8A8B-4FDBBD4617F8}"/>
              </a:ext>
            </a:extLst>
          </p:cNvPr>
          <p:cNvSpPr>
            <a:spLocks noGrp="1"/>
          </p:cNvSpPr>
          <p:nvPr>
            <p:ph type="title"/>
          </p:nvPr>
        </p:nvSpPr>
        <p:spPr/>
        <p:txBody>
          <a:bodyPr/>
          <a:lstStyle/>
          <a:p>
            <a:r>
              <a:rPr lang="en-US" dirty="0">
                <a:latin typeface="TheSans UHH" panose="020B0604020202020204" charset="0"/>
                <a:cs typeface="Helvetica Neue"/>
              </a:rPr>
              <a:t>Pooling layers to </a:t>
            </a:r>
            <a:r>
              <a:rPr lang="en-US" spc="-14" dirty="0">
                <a:latin typeface="TheSans UHH" panose="020B0604020202020204" charset="0"/>
                <a:cs typeface="Helvetica Neue"/>
              </a:rPr>
              <a:t>reduce </a:t>
            </a:r>
            <a:r>
              <a:rPr lang="en-US" dirty="0">
                <a:latin typeface="TheSans UHH" panose="020B0604020202020204" charset="0"/>
                <a:cs typeface="Helvetica Neue"/>
              </a:rPr>
              <a:t>dimensionality</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B0355DB-5AF2-67D7-FCEA-FB625320FBD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DB06C73A-F9E2-4EA6-DFC5-E893B006EBD9}"/>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37</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20B6A7CF-ACF6-0DEC-ED24-EC97DE836A04}"/>
              </a:ext>
            </a:extLst>
          </p:cNvPr>
          <p:cNvSpPr txBox="1"/>
          <p:nvPr/>
        </p:nvSpPr>
        <p:spPr>
          <a:xfrm>
            <a:off x="8812841" y="6016413"/>
            <a:ext cx="122286" cy="317266"/>
          </a:xfrm>
          <a:prstGeom prst="rect">
            <a:avLst/>
          </a:prstGeom>
        </p:spPr>
        <p:txBody>
          <a:bodyPr vert="horz" wrap="square" lIns="0" tIns="0" rIns="0" bIns="0" rtlCol="0">
            <a:spAutoFit/>
          </a:bodyPr>
          <a:lstStyle/>
          <a:p>
            <a:pPr>
              <a:lnSpc>
                <a:spcPts val="1227"/>
              </a:lnSpc>
            </a:pPr>
            <a:r>
              <a:rPr sz="1266" dirty="0">
                <a:latin typeface="TheSans UHH" panose="020B0604020202020204" charset="0"/>
                <a:cs typeface="Helvetica-Light"/>
              </a:rPr>
              <a:t>12</a:t>
            </a:r>
            <a:endParaRPr sz="1266">
              <a:latin typeface="TheSans UHH" panose="020B0604020202020204" charset="0"/>
              <a:cs typeface="Helvetica-Light"/>
            </a:endParaRPr>
          </a:p>
        </p:txBody>
      </p:sp>
      <p:sp>
        <p:nvSpPr>
          <p:cNvPr id="8" name="object 4">
            <a:extLst>
              <a:ext uri="{FF2B5EF4-FFF2-40B4-BE49-F238E27FC236}">
                <a16:creationId xmlns:a16="http://schemas.microsoft.com/office/drawing/2014/main" id="{C74A4BAA-17A5-1E7B-E390-C601B6BC1092}"/>
              </a:ext>
            </a:extLst>
          </p:cNvPr>
          <p:cNvSpPr/>
          <p:nvPr/>
        </p:nvSpPr>
        <p:spPr>
          <a:xfrm>
            <a:off x="3522271" y="1648758"/>
            <a:ext cx="2284516" cy="1436775"/>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6FC7F403-9C0E-0DD9-AF9D-80AAF2BA801E}"/>
              </a:ext>
            </a:extLst>
          </p:cNvPr>
          <p:cNvSpPr/>
          <p:nvPr/>
        </p:nvSpPr>
        <p:spPr>
          <a:xfrm>
            <a:off x="3905205" y="3202783"/>
            <a:ext cx="3803163" cy="1622871"/>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5B49D557-E74B-3C78-C7A9-F505EA0E742B}"/>
              </a:ext>
            </a:extLst>
          </p:cNvPr>
          <p:cNvSpPr txBox="1"/>
          <p:nvPr/>
        </p:nvSpPr>
        <p:spPr>
          <a:xfrm>
            <a:off x="323850" y="1784020"/>
            <a:ext cx="3175991" cy="1149137"/>
          </a:xfrm>
          <a:prstGeom prst="rect">
            <a:avLst/>
          </a:prstGeom>
        </p:spPr>
        <p:txBody>
          <a:bodyPr vert="horz" wrap="square" lIns="0" tIns="23217" rIns="0" bIns="0" rtlCol="0">
            <a:spAutoFit/>
          </a:bodyPr>
          <a:lstStyle/>
          <a:p>
            <a:pPr marL="8929" marR="3572" algn="ctr">
              <a:lnSpc>
                <a:spcPts val="3023"/>
              </a:lnSpc>
              <a:spcBef>
                <a:spcPts val="183"/>
              </a:spcBef>
              <a:tabLst>
                <a:tab pos="776409" algn="l"/>
                <a:tab pos="866149" algn="l"/>
                <a:tab pos="1044736" algn="l"/>
                <a:tab pos="1563086" algn="l"/>
                <a:tab pos="1580498" algn="l"/>
                <a:tab pos="1920261" algn="l"/>
                <a:tab pos="2045272" algn="l"/>
                <a:tab pos="2116707" algn="l"/>
              </a:tabLst>
            </a:pPr>
            <a:r>
              <a:rPr sz="2000" i="1" dirty="0">
                <a:latin typeface="TheSans UHH" panose="020B0604020202020204" charset="0"/>
                <a:cs typeface="Helvetica-LightOblique"/>
              </a:rPr>
              <a:t>Convolutional</a:t>
            </a:r>
            <a:r>
              <a:rPr lang="de-DE" sz="2000" i="1" dirty="0">
                <a:latin typeface="TheSans UHH" panose="020B0604020202020204" charset="0"/>
                <a:cs typeface="Helvetica-LightOblique"/>
              </a:rPr>
              <a:t> </a:t>
            </a:r>
            <a:r>
              <a:rPr sz="2000" i="1" dirty="0">
                <a:latin typeface="TheSans UHH" panose="020B0604020202020204" charset="0"/>
                <a:cs typeface="Helvetica-LightOblique"/>
              </a:rPr>
              <a:t>Layers:  </a:t>
            </a:r>
            <a:r>
              <a:rPr sz="2000" dirty="0">
                <a:latin typeface="TheSans UHH" panose="020B0604020202020204" charset="0"/>
                <a:cs typeface="Helvetica-Light"/>
              </a:rPr>
              <a:t>slide</a:t>
            </a:r>
            <a:r>
              <a:rPr lang="de-DE" sz="2000" dirty="0">
                <a:latin typeface="TheSans UHH" panose="020B0604020202020204" charset="0"/>
                <a:cs typeface="Helvetica-Light"/>
              </a:rPr>
              <a:t> </a:t>
            </a:r>
            <a:r>
              <a:rPr sz="2000" dirty="0">
                <a:latin typeface="TheSans UHH" panose="020B0604020202020204" charset="0"/>
                <a:cs typeface="Helvetica-Light"/>
              </a:rPr>
              <a:t>a</a:t>
            </a:r>
            <a:r>
              <a:rPr lang="de-DE" sz="2000" dirty="0">
                <a:latin typeface="TheSans UHH" panose="020B0604020202020204" charset="0"/>
                <a:cs typeface="Helvetica-Light"/>
              </a:rPr>
              <a:t> </a:t>
            </a:r>
            <a:r>
              <a:rPr sz="2000" dirty="0">
                <a:latin typeface="TheSans UHH" panose="020B0604020202020204" charset="0"/>
                <a:cs typeface="Helvetica-Light"/>
              </a:rPr>
              <a:t>set</a:t>
            </a:r>
            <a:r>
              <a:rPr lang="de-DE" sz="2000" dirty="0">
                <a:latin typeface="TheSans UHH" panose="020B0604020202020204" charset="0"/>
                <a:cs typeface="Helvetica-Light"/>
              </a:rPr>
              <a:t> </a:t>
            </a:r>
            <a:r>
              <a:rPr sz="2000" dirty="0">
                <a:latin typeface="TheSans UHH" panose="020B0604020202020204" charset="0"/>
                <a:cs typeface="Helvetica-Light"/>
              </a:rPr>
              <a:t>of</a:t>
            </a:r>
            <a:r>
              <a:rPr lang="de-DE" sz="2000" dirty="0">
                <a:latin typeface="TheSans UHH" panose="020B0604020202020204" charset="0"/>
                <a:cs typeface="Helvetica-Light"/>
              </a:rPr>
              <a:t> </a:t>
            </a:r>
            <a:r>
              <a:rPr sz="2000" dirty="0">
                <a:latin typeface="TheSans UHH" panose="020B0604020202020204" charset="0"/>
                <a:cs typeface="Helvetica-Light"/>
              </a:rPr>
              <a:t>small filters</a:t>
            </a:r>
            <a:r>
              <a:rPr lang="de-DE" sz="2000" dirty="0">
                <a:latin typeface="TheSans UHH" panose="020B0604020202020204" charset="0"/>
                <a:cs typeface="Helvetica-Light"/>
              </a:rPr>
              <a:t> </a:t>
            </a:r>
            <a:r>
              <a:rPr sz="2000" dirty="0">
                <a:latin typeface="TheSans UHH" panose="020B0604020202020204" charset="0"/>
                <a:cs typeface="Helvetica-Light"/>
              </a:rPr>
              <a:t>over</a:t>
            </a:r>
            <a:r>
              <a:rPr lang="de-DE" sz="2000" dirty="0">
                <a:latin typeface="TheSans UHH" panose="020B0604020202020204" charset="0"/>
                <a:cs typeface="Helvetica-Light"/>
              </a:rPr>
              <a:t> </a:t>
            </a:r>
            <a:r>
              <a:rPr sz="2000" dirty="0">
                <a:latin typeface="TheSans UHH" panose="020B0604020202020204" charset="0"/>
                <a:cs typeface="Helvetica-Light"/>
              </a:rPr>
              <a:t>the</a:t>
            </a:r>
            <a:r>
              <a:rPr lang="de-DE" sz="2000" dirty="0">
                <a:latin typeface="TheSans UHH" panose="020B0604020202020204" charset="0"/>
                <a:cs typeface="Helvetica-Light"/>
              </a:rPr>
              <a:t> </a:t>
            </a:r>
            <a:r>
              <a:rPr sz="2000" dirty="0">
                <a:latin typeface="TheSans UHH" panose="020B0604020202020204" charset="0"/>
                <a:cs typeface="Helvetica-Light"/>
              </a:rPr>
              <a:t>image</a:t>
            </a:r>
          </a:p>
        </p:txBody>
      </p:sp>
      <p:sp>
        <p:nvSpPr>
          <p:cNvPr id="11" name="object 7">
            <a:extLst>
              <a:ext uri="{FF2B5EF4-FFF2-40B4-BE49-F238E27FC236}">
                <a16:creationId xmlns:a16="http://schemas.microsoft.com/office/drawing/2014/main" id="{6831515F-960A-2563-ECE1-99BDC7797783}"/>
              </a:ext>
            </a:extLst>
          </p:cNvPr>
          <p:cNvSpPr txBox="1"/>
          <p:nvPr/>
        </p:nvSpPr>
        <p:spPr>
          <a:xfrm>
            <a:off x="182479" y="3573726"/>
            <a:ext cx="3736829" cy="772494"/>
          </a:xfrm>
          <a:prstGeom prst="rect">
            <a:avLst/>
          </a:prstGeom>
        </p:spPr>
        <p:txBody>
          <a:bodyPr vert="horz" wrap="square" lIns="0" tIns="23216" rIns="0" bIns="0" rtlCol="0">
            <a:spAutoFit/>
          </a:bodyPr>
          <a:lstStyle/>
          <a:p>
            <a:pPr marL="8929" marR="3572" algn="ctr">
              <a:lnSpc>
                <a:spcPts val="3023"/>
              </a:lnSpc>
              <a:spcBef>
                <a:spcPts val="182"/>
              </a:spcBef>
              <a:tabLst>
                <a:tab pos="366104" algn="l"/>
                <a:tab pos="1110814" algn="l"/>
                <a:tab pos="1169747" algn="l"/>
              </a:tabLst>
            </a:pPr>
            <a:r>
              <a:rPr sz="2000" i="1" dirty="0">
                <a:latin typeface="TheSans UHH" panose="020B0604020202020204" charset="0"/>
                <a:cs typeface="Helvetica-LightOblique"/>
              </a:rPr>
              <a:t>Pooling</a:t>
            </a:r>
            <a:r>
              <a:rPr lang="de-DE" sz="2000" i="1" dirty="0">
                <a:latin typeface="TheSans UHH" panose="020B0604020202020204" charset="0"/>
                <a:cs typeface="Helvetica-LightOblique"/>
              </a:rPr>
              <a:t> </a:t>
            </a:r>
            <a:r>
              <a:rPr sz="2000" i="1" dirty="0">
                <a:latin typeface="TheSans UHH" panose="020B0604020202020204" charset="0"/>
                <a:cs typeface="Helvetica-LightOblique"/>
              </a:rPr>
              <a:t>Layers:</a:t>
            </a:r>
            <a:r>
              <a:rPr lang="de-DE" sz="2000" i="1" dirty="0">
                <a:latin typeface="TheSans UHH" panose="020B0604020202020204" charset="0"/>
                <a:cs typeface="Helvetica-LightOblique"/>
              </a:rPr>
              <a:t> </a:t>
            </a:r>
            <a:r>
              <a:rPr sz="2000" spc="-46" dirty="0">
                <a:latin typeface="TheSans UHH" panose="020B0604020202020204" charset="0"/>
                <a:cs typeface="Helvetica-Light"/>
              </a:rPr>
              <a:t>r</a:t>
            </a:r>
            <a:r>
              <a:rPr sz="2000" dirty="0">
                <a:latin typeface="TheSans UHH" panose="020B0604020202020204" charset="0"/>
                <a:cs typeface="Helvetica-Light"/>
              </a:rPr>
              <a:t>educe</a:t>
            </a:r>
            <a:r>
              <a:rPr lang="de-DE" sz="2000" dirty="0">
                <a:latin typeface="TheSans UHH" panose="020B0604020202020204" charset="0"/>
                <a:cs typeface="Helvetica-Light"/>
              </a:rPr>
              <a:t> </a:t>
            </a:r>
            <a:r>
              <a:rPr sz="2000" dirty="0">
                <a:latin typeface="TheSans UHH" panose="020B0604020202020204" charset="0"/>
                <a:cs typeface="Helvetica-Light"/>
              </a:rPr>
              <a:t>dimensionality</a:t>
            </a:r>
            <a:r>
              <a:rPr lang="de-DE" sz="2000" dirty="0">
                <a:latin typeface="TheSans UHH" panose="020B0604020202020204" charset="0"/>
                <a:cs typeface="Helvetica-Light"/>
              </a:rPr>
              <a:t> </a:t>
            </a:r>
            <a:r>
              <a:rPr sz="2000" dirty="0">
                <a:latin typeface="TheSans UHH" panose="020B0604020202020204" charset="0"/>
                <a:cs typeface="Helvetica-Light"/>
              </a:rPr>
              <a:t>of</a:t>
            </a:r>
            <a:r>
              <a:rPr lang="de-DE" sz="2000" dirty="0">
                <a:latin typeface="TheSans UHH" panose="020B0604020202020204" charset="0"/>
                <a:cs typeface="Helvetica-Light"/>
              </a:rPr>
              <a:t> </a:t>
            </a:r>
            <a:r>
              <a:rPr sz="2000" spc="-7" dirty="0">
                <a:latin typeface="TheSans UHH" panose="020B0604020202020204" charset="0"/>
                <a:cs typeface="Helvetica-Light"/>
              </a:rPr>
              <a:t>representation</a:t>
            </a:r>
            <a:endParaRPr sz="2000" dirty="0">
              <a:latin typeface="TheSans UHH" panose="020B0604020202020204" charset="0"/>
              <a:cs typeface="Helvetica-Light"/>
            </a:endParaRPr>
          </a:p>
        </p:txBody>
      </p:sp>
      <p:sp>
        <p:nvSpPr>
          <p:cNvPr id="12" name="object 8">
            <a:extLst>
              <a:ext uri="{FF2B5EF4-FFF2-40B4-BE49-F238E27FC236}">
                <a16:creationId xmlns:a16="http://schemas.microsoft.com/office/drawing/2014/main" id="{3EB2C43B-23EC-98D2-756D-F9E1E05F1C44}"/>
              </a:ext>
            </a:extLst>
          </p:cNvPr>
          <p:cNvSpPr txBox="1"/>
          <p:nvPr/>
        </p:nvSpPr>
        <p:spPr>
          <a:xfrm>
            <a:off x="5368297" y="4588908"/>
            <a:ext cx="3803163" cy="170600"/>
          </a:xfrm>
          <a:prstGeom prst="rect">
            <a:avLst/>
          </a:prstGeom>
        </p:spPr>
        <p:txBody>
          <a:bodyPr vert="horz" wrap="square" lIns="0" tIns="8930" rIns="0" bIns="0" rtlCol="0">
            <a:spAutoFit/>
          </a:bodyPr>
          <a:lstStyle/>
          <a:p>
            <a:pPr marL="8929" algn="ctr">
              <a:spcBef>
                <a:spcPts val="70"/>
              </a:spcBef>
            </a:pPr>
            <a:r>
              <a:rPr sz="1050" dirty="0">
                <a:latin typeface="TheSans UHH" panose="020B0604020202020204" charset="0"/>
                <a:cs typeface="Helvetica-Light"/>
              </a:rPr>
              <a:t>image:</a:t>
            </a:r>
            <a:r>
              <a:rPr sz="1050" spc="-60" dirty="0">
                <a:latin typeface="TheSans UHH" panose="020B0604020202020204" charset="0"/>
                <a:cs typeface="Helvetica-Light"/>
              </a:rPr>
              <a:t> </a:t>
            </a:r>
            <a:r>
              <a:rPr sz="1050" u="sng" dirty="0">
                <a:uFill>
                  <a:solidFill>
                    <a:srgbClr val="000000"/>
                  </a:solidFill>
                </a:uFill>
                <a:latin typeface="TheSans UHH" panose="020B0604020202020204" charset="0"/>
                <a:cs typeface="Helvetica-Light"/>
              </a:rPr>
              <a:t>https://cs231n.github.io/convolutional-networks/</a:t>
            </a:r>
            <a:endParaRPr sz="1050" dirty="0">
              <a:latin typeface="TheSans UHH" panose="020B0604020202020204" charset="0"/>
              <a:cs typeface="Helvetica-Light"/>
            </a:endParaRPr>
          </a:p>
        </p:txBody>
      </p:sp>
      <p:sp>
        <p:nvSpPr>
          <p:cNvPr id="13" name="TextBox 12">
            <a:extLst>
              <a:ext uri="{FF2B5EF4-FFF2-40B4-BE49-F238E27FC236}">
                <a16:creationId xmlns:a16="http://schemas.microsoft.com/office/drawing/2014/main" id="{76B29AA4-683B-BE93-73A1-91074C5D0285}"/>
              </a:ext>
            </a:extLst>
          </p:cNvPr>
          <p:cNvSpPr txBox="1"/>
          <p:nvPr/>
        </p:nvSpPr>
        <p:spPr>
          <a:xfrm>
            <a:off x="2783076" y="4803761"/>
            <a:ext cx="357784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5">
                  <a:extLst>
                    <a:ext uri="{A12FA001-AC4F-418D-AE19-62706E023703}">
                      <ahyp:hlinkClr xmlns:ahyp="http://schemas.microsoft.com/office/drawing/2018/hyperlinkcolor" val="tx"/>
                    </a:ext>
                  </a:extLst>
                </a:hlinkClick>
              </a:rPr>
              <a:t>http://people.cs.umass.edu/~miyyer/cs68/</a:t>
            </a:r>
            <a:endParaRPr lang="en-DE" sz="1400" dirty="0">
              <a:solidFill>
                <a:schemeClr val="tx2"/>
              </a:solidFill>
              <a:latin typeface="TheSans UHH" panose="020B0604020202020204" charset="0"/>
            </a:endParaRPr>
          </a:p>
        </p:txBody>
      </p:sp>
      <p:sp>
        <p:nvSpPr>
          <p:cNvPr id="14" name="Cloud Callout 11">
            <a:extLst>
              <a:ext uri="{FF2B5EF4-FFF2-40B4-BE49-F238E27FC236}">
                <a16:creationId xmlns:a16="http://schemas.microsoft.com/office/drawing/2014/main" id="{EE88C7DB-2597-AFDF-1AC1-F99C06A511CE}"/>
              </a:ext>
            </a:extLst>
          </p:cNvPr>
          <p:cNvSpPr/>
          <p:nvPr/>
        </p:nvSpPr>
        <p:spPr>
          <a:xfrm>
            <a:off x="6231884" y="2403068"/>
            <a:ext cx="2718051" cy="811510"/>
          </a:xfrm>
          <a:prstGeom prst="cloudCallout">
            <a:avLst>
              <a:gd name="adj1" fmla="val -61721"/>
              <a:gd name="adj2" fmla="val 69231"/>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de-DE" dirty="0" err="1">
                <a:solidFill>
                  <a:sysClr val="windowText" lastClr="000000"/>
                </a:solidFill>
                <a:latin typeface="TheSans UHH" panose="020B0604020202020204" charset="0"/>
                <a:cs typeface="HelveticaNeue-Light"/>
              </a:rPr>
              <a:t>Why</a:t>
            </a:r>
            <a:r>
              <a:rPr lang="de-DE" dirty="0">
                <a:solidFill>
                  <a:sysClr val="windowText" lastClr="000000"/>
                </a:solidFill>
                <a:latin typeface="TheSans UHH" panose="020B0604020202020204" charset="0"/>
                <a:cs typeface="HelveticaNeue-Light"/>
              </a:rPr>
              <a:t> </a:t>
            </a:r>
            <a:r>
              <a:rPr lang="de-DE" dirty="0" err="1">
                <a:solidFill>
                  <a:sysClr val="windowText" lastClr="000000"/>
                </a:solidFill>
                <a:latin typeface="TheSans UHH" panose="020B0604020202020204" charset="0"/>
                <a:cs typeface="HelveticaNeue-Light"/>
              </a:rPr>
              <a:t>reduce</a:t>
            </a:r>
            <a:r>
              <a:rPr lang="de-DE" dirty="0">
                <a:solidFill>
                  <a:sysClr val="windowText" lastClr="000000"/>
                </a:solidFill>
                <a:latin typeface="TheSans UHH" panose="020B0604020202020204" charset="0"/>
                <a:cs typeface="HelveticaNeue-Light"/>
              </a:rPr>
              <a:t> </a:t>
            </a:r>
            <a:r>
              <a:rPr lang="de-DE" dirty="0" err="1">
                <a:solidFill>
                  <a:sysClr val="windowText" lastClr="000000"/>
                </a:solidFill>
                <a:latin typeface="TheSans UHH" panose="020B0604020202020204" charset="0"/>
                <a:cs typeface="HelveticaNeue-Light"/>
              </a:rPr>
              <a:t>dimensionality</a:t>
            </a:r>
            <a:r>
              <a:rPr lang="de-DE" dirty="0">
                <a:solidFill>
                  <a:sysClr val="windowText" lastClr="000000"/>
                </a:solidFill>
                <a:latin typeface="TheSans UHH" panose="020B0604020202020204" charset="0"/>
                <a:cs typeface="HelveticaNeue-Light"/>
              </a:rPr>
              <a:t>?</a:t>
            </a:r>
          </a:p>
        </p:txBody>
      </p:sp>
    </p:spTree>
    <p:extLst>
      <p:ext uri="{BB962C8B-B14F-4D97-AF65-F5344CB8AC3E}">
        <p14:creationId xmlns:p14="http://schemas.microsoft.com/office/powerpoint/2010/main" val="398421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8963-01D7-9F0B-935C-7B4E2517326E}"/>
              </a:ext>
            </a:extLst>
          </p:cNvPr>
          <p:cNvSpPr>
            <a:spLocks noGrp="1"/>
          </p:cNvSpPr>
          <p:nvPr>
            <p:ph type="title"/>
          </p:nvPr>
        </p:nvSpPr>
        <p:spPr/>
        <p:txBody>
          <a:bodyPr/>
          <a:lstStyle/>
          <a:p>
            <a:r>
              <a:rPr lang="en-IN" dirty="0" err="1">
                <a:latin typeface="TheSans UHH" panose="020B0604020202020204" charset="0"/>
                <a:cs typeface="Helvetica"/>
              </a:rPr>
              <a:t>Alexnet</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7617DDA-BECA-3BE1-EE7A-1DD169046C80}"/>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AC5936B6-3F61-3022-2F56-C4A087DA3459}"/>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38</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FE4ADA0F-5657-567A-3B41-5901F91E8E93}"/>
              </a:ext>
            </a:extLst>
          </p:cNvPr>
          <p:cNvSpPr/>
          <p:nvPr/>
        </p:nvSpPr>
        <p:spPr>
          <a:xfrm>
            <a:off x="1512399" y="1419622"/>
            <a:ext cx="6109615" cy="200893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C32A8C1D-CC29-094C-218B-D790B895919D}"/>
              </a:ext>
            </a:extLst>
          </p:cNvPr>
          <p:cNvSpPr txBox="1"/>
          <p:nvPr/>
        </p:nvSpPr>
        <p:spPr>
          <a:xfrm>
            <a:off x="2212943" y="3579862"/>
            <a:ext cx="4718447" cy="1016009"/>
          </a:xfrm>
          <a:prstGeom prst="rect">
            <a:avLst/>
          </a:prstGeom>
          <a:solidFill>
            <a:srgbClr val="70BF41">
              <a:alpha val="43429"/>
            </a:srgbClr>
          </a:solidFill>
        </p:spPr>
        <p:txBody>
          <a:bodyPr vert="horz" wrap="square" lIns="0" tIns="34379" rIns="0" bIns="0" rtlCol="0">
            <a:spAutoFit/>
          </a:bodyPr>
          <a:lstStyle/>
          <a:p>
            <a:pPr marL="205376" marR="101348" indent="-98670" algn="ctr">
              <a:lnSpc>
                <a:spcPts val="3867"/>
              </a:lnSpc>
              <a:spcBef>
                <a:spcPts val="271"/>
              </a:spcBef>
              <a:tabLst>
                <a:tab pos="776409" algn="l"/>
                <a:tab pos="1217520" algn="l"/>
                <a:tab pos="1917582" algn="l"/>
                <a:tab pos="2708724" algn="l"/>
                <a:tab pos="4055273" algn="l"/>
              </a:tabLst>
            </a:pPr>
            <a:r>
              <a:rPr lang="de-DE" sz="2800" dirty="0">
                <a:latin typeface="TheSans UHH" panose="020B0604020202020204" charset="0"/>
                <a:cs typeface="HelveticaNeue-Light"/>
              </a:rPr>
              <a:t>T</a:t>
            </a:r>
            <a:r>
              <a:rPr sz="2800" dirty="0">
                <a:latin typeface="TheSans UHH" panose="020B0604020202020204" charset="0"/>
                <a:cs typeface="HelveticaNeue-Light"/>
              </a:rPr>
              <a:t>he	</a:t>
            </a:r>
            <a:r>
              <a:rPr lang="de-DE" sz="2800" dirty="0">
                <a:latin typeface="TheSans UHH" panose="020B0604020202020204" charset="0"/>
                <a:cs typeface="HelveticaNeue-Light"/>
              </a:rPr>
              <a:t> </a:t>
            </a:r>
            <a:r>
              <a:rPr sz="2800" dirty="0">
                <a:latin typeface="TheSans UHH" panose="020B0604020202020204" charset="0"/>
                <a:cs typeface="HelveticaNeue-Light"/>
              </a:rPr>
              <a:t>paper</a:t>
            </a:r>
            <a:r>
              <a:rPr lang="de-DE" sz="2800" dirty="0">
                <a:latin typeface="TheSans UHH" panose="020B0604020202020204" charset="0"/>
                <a:cs typeface="HelveticaNeue-Light"/>
              </a:rPr>
              <a:t> </a:t>
            </a:r>
            <a:r>
              <a:rPr sz="2800" dirty="0">
                <a:latin typeface="TheSans UHH" panose="020B0604020202020204" charset="0"/>
                <a:cs typeface="HelveticaNeue-Light"/>
              </a:rPr>
              <a:t>that</a:t>
            </a:r>
            <a:r>
              <a:rPr lang="de-DE" sz="2800" dirty="0">
                <a:latin typeface="TheSans UHH" panose="020B0604020202020204" charset="0"/>
                <a:cs typeface="HelveticaNeue-Light"/>
              </a:rPr>
              <a:t> </a:t>
            </a:r>
            <a:r>
              <a:rPr sz="2800" dirty="0">
                <a:latin typeface="TheSans UHH" panose="020B0604020202020204" charset="0"/>
                <a:cs typeface="HelveticaNeue-Light"/>
              </a:rPr>
              <a:t>started</a:t>
            </a:r>
            <a:r>
              <a:rPr lang="de-DE" sz="2800" dirty="0">
                <a:latin typeface="TheSans UHH" panose="020B0604020202020204" charset="0"/>
                <a:cs typeface="HelveticaNeue-Light"/>
              </a:rPr>
              <a:t> </a:t>
            </a:r>
            <a:r>
              <a:rPr sz="2800" dirty="0">
                <a:latin typeface="TheSans UHH" panose="020B0604020202020204" charset="0"/>
                <a:cs typeface="HelveticaNeue-Light"/>
              </a:rPr>
              <a:t>the</a:t>
            </a:r>
            <a:r>
              <a:rPr lang="de-DE" sz="2800" dirty="0">
                <a:latin typeface="TheSans UHH" panose="020B0604020202020204" charset="0"/>
                <a:cs typeface="HelveticaNeue-Light"/>
              </a:rPr>
              <a:t> </a:t>
            </a:r>
            <a:r>
              <a:rPr sz="2800" dirty="0">
                <a:latin typeface="TheSans UHH" panose="020B0604020202020204" charset="0"/>
                <a:cs typeface="HelveticaNeue-Light"/>
              </a:rPr>
              <a:t>deep</a:t>
            </a:r>
            <a:r>
              <a:rPr lang="de-DE" sz="2800" dirty="0">
                <a:latin typeface="TheSans UHH" panose="020B0604020202020204" charset="0"/>
                <a:cs typeface="HelveticaNeue-Light"/>
              </a:rPr>
              <a:t> </a:t>
            </a:r>
            <a:r>
              <a:rPr sz="2800" spc="7" dirty="0">
                <a:latin typeface="TheSans UHH" panose="020B0604020202020204" charset="0"/>
                <a:cs typeface="HelveticaNeue-Light"/>
              </a:rPr>
              <a:t>learning</a:t>
            </a:r>
            <a:r>
              <a:rPr lang="de-DE" sz="2800" spc="7" dirty="0">
                <a:latin typeface="TheSans UHH" panose="020B0604020202020204" charset="0"/>
                <a:cs typeface="HelveticaNeue-Light"/>
              </a:rPr>
              <a:t> </a:t>
            </a:r>
            <a:r>
              <a:rPr sz="2800" spc="-7" dirty="0">
                <a:latin typeface="TheSans UHH" panose="020B0604020202020204" charset="0"/>
                <a:cs typeface="HelveticaNeue-Light"/>
              </a:rPr>
              <a:t>revolution!</a:t>
            </a:r>
            <a:endParaRPr sz="2800" dirty="0">
              <a:latin typeface="TheSans UHH" panose="020B0604020202020204" charset="0"/>
              <a:cs typeface="HelveticaNeue-Light"/>
            </a:endParaRPr>
          </a:p>
        </p:txBody>
      </p:sp>
      <p:sp>
        <p:nvSpPr>
          <p:cNvPr id="9" name="TextBox 8">
            <a:extLst>
              <a:ext uri="{FF2B5EF4-FFF2-40B4-BE49-F238E27FC236}">
                <a16:creationId xmlns:a16="http://schemas.microsoft.com/office/drawing/2014/main" id="{E603DAA5-2AD1-BDD1-EB60-72363F307F27}"/>
              </a:ext>
            </a:extLst>
          </p:cNvPr>
          <p:cNvSpPr txBox="1"/>
          <p:nvPr/>
        </p:nvSpPr>
        <p:spPr>
          <a:xfrm>
            <a:off x="1916993" y="4819436"/>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11185763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7CD89-C74F-E067-BF1F-C5BBF0467FEB}"/>
              </a:ext>
            </a:extLst>
          </p:cNvPr>
          <p:cNvSpPr>
            <a:spLocks noGrp="1"/>
          </p:cNvSpPr>
          <p:nvPr>
            <p:ph type="title"/>
          </p:nvPr>
        </p:nvSpPr>
        <p:spPr/>
        <p:txBody>
          <a:bodyPr/>
          <a:lstStyle/>
          <a:p>
            <a:r>
              <a:rPr lang="de-DE" dirty="0">
                <a:latin typeface="TheSans UHH" panose="020B0604020202020204" charset="0"/>
                <a:cs typeface="Helvetica"/>
              </a:rPr>
              <a:t>Image </a:t>
            </a:r>
            <a:r>
              <a:rPr lang="de-DE" spc="-4" dirty="0">
                <a:latin typeface="TheSans UHH" panose="020B0604020202020204" charset="0"/>
                <a:cs typeface="Helvetica"/>
              </a:rPr>
              <a:t>classification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045EF4E-06C3-B03C-5A80-9648519148F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8413335E-A338-C5A5-5634-C4DDCC38443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39</a:t>
            </a:fld>
            <a:endParaRPr lang="de-DE" dirty="0">
              <a:latin typeface="TheSans UHH" panose="020B0604020202020204" charset="0"/>
            </a:endParaRPr>
          </a:p>
        </p:txBody>
      </p:sp>
      <p:sp>
        <p:nvSpPr>
          <p:cNvPr id="7" name="object 7">
            <a:extLst>
              <a:ext uri="{FF2B5EF4-FFF2-40B4-BE49-F238E27FC236}">
                <a16:creationId xmlns:a16="http://schemas.microsoft.com/office/drawing/2014/main" id="{3DE8F57D-1796-9A2F-0696-576ABD9C6393}"/>
              </a:ext>
            </a:extLst>
          </p:cNvPr>
          <p:cNvSpPr/>
          <p:nvPr/>
        </p:nvSpPr>
        <p:spPr>
          <a:xfrm>
            <a:off x="2657598" y="3762971"/>
            <a:ext cx="4044827" cy="876186"/>
          </a:xfrm>
          <a:custGeom>
            <a:avLst/>
            <a:gdLst/>
            <a:ahLst/>
            <a:cxnLst/>
            <a:rect l="l" t="t" r="r" b="b"/>
            <a:pathLst>
              <a:path w="5798820" h="2180590">
                <a:moveTo>
                  <a:pt x="0" y="2180154"/>
                </a:moveTo>
                <a:lnTo>
                  <a:pt x="5798649" y="2180154"/>
                </a:lnTo>
                <a:lnTo>
                  <a:pt x="5798649" y="0"/>
                </a:lnTo>
                <a:lnTo>
                  <a:pt x="0" y="0"/>
                </a:lnTo>
                <a:lnTo>
                  <a:pt x="0" y="2180154"/>
                </a:lnTo>
                <a:close/>
              </a:path>
            </a:pathLst>
          </a:custGeom>
          <a:solidFill>
            <a:srgbClr val="F5D328"/>
          </a:solidFill>
        </p:spPr>
        <p:txBody>
          <a:bodyPr wrap="square" lIns="0" tIns="0" rIns="0" bIns="0" rtlCol="0"/>
          <a:lstStyle/>
          <a:p>
            <a:pPr algn="ctr"/>
            <a:r>
              <a:rPr lang="fr-FR" sz="2400" dirty="0">
                <a:latin typeface="TheSans UHH" panose="020B0604020202020204" charset="0"/>
                <a:cs typeface="HelveticaNeue-Light"/>
              </a:rPr>
              <a:t>Train on </a:t>
            </a:r>
            <a:r>
              <a:rPr lang="fr-FR" sz="2400" dirty="0" err="1">
                <a:latin typeface="TheSans UHH" panose="020B0604020202020204" charset="0"/>
                <a:cs typeface="HelveticaNeue-Light"/>
              </a:rPr>
              <a:t>ImageNet</a:t>
            </a:r>
            <a:r>
              <a:rPr lang="fr-FR" sz="2400" dirty="0">
                <a:latin typeface="TheSans UHH" panose="020B0604020202020204" charset="0"/>
                <a:cs typeface="HelveticaNeue-Light"/>
              </a:rPr>
              <a:t> challenge </a:t>
            </a:r>
            <a:r>
              <a:rPr lang="fr-FR" sz="2400" dirty="0" err="1">
                <a:latin typeface="TheSans UHH" panose="020B0604020202020204" charset="0"/>
                <a:cs typeface="HelveticaNeue-Light"/>
              </a:rPr>
              <a:t>dataset</a:t>
            </a:r>
            <a:r>
              <a:rPr lang="fr-FR" sz="2400" dirty="0">
                <a:latin typeface="TheSans UHH" panose="020B0604020202020204" charset="0"/>
                <a:cs typeface="HelveticaNeue-Light"/>
              </a:rPr>
              <a:t>, ~1.2 million images</a:t>
            </a:r>
          </a:p>
          <a:p>
            <a:endParaRPr lang="en-IN" sz="2400" dirty="0">
              <a:latin typeface="TheSans UHH" panose="020B0604020202020204" charset="0"/>
            </a:endParaRPr>
          </a:p>
        </p:txBody>
      </p:sp>
      <p:sp>
        <p:nvSpPr>
          <p:cNvPr id="8" name="object 8">
            <a:extLst>
              <a:ext uri="{FF2B5EF4-FFF2-40B4-BE49-F238E27FC236}">
                <a16:creationId xmlns:a16="http://schemas.microsoft.com/office/drawing/2014/main" id="{79865A4B-AE75-D9EE-8CF2-18AC0E5E7C71}"/>
              </a:ext>
            </a:extLst>
          </p:cNvPr>
          <p:cNvSpPr txBox="1"/>
          <p:nvPr/>
        </p:nvSpPr>
        <p:spPr>
          <a:xfrm>
            <a:off x="323850" y="1555307"/>
            <a:ext cx="8424613" cy="1075463"/>
          </a:xfrm>
          <a:prstGeom prst="rect">
            <a:avLst/>
          </a:prstGeom>
        </p:spPr>
        <p:txBody>
          <a:bodyPr vert="horz" wrap="square" lIns="0" tIns="8930" rIns="0" bIns="0" rtlCol="0">
            <a:spAutoFit/>
          </a:bodyPr>
          <a:lstStyle/>
          <a:p>
            <a:pPr marL="1124208">
              <a:lnSpc>
                <a:spcPts val="2841"/>
              </a:lnSpc>
              <a:spcBef>
                <a:spcPts val="70"/>
              </a:spcBef>
              <a:tabLst>
                <a:tab pos="4192786" algn="l"/>
                <a:tab pos="4920976" algn="l"/>
                <a:tab pos="6100992" algn="l"/>
              </a:tabLst>
            </a:pPr>
            <a:r>
              <a:rPr sz="2000" spc="-4" dirty="0">
                <a:latin typeface="TheSans UHH" panose="020B0604020202020204" charset="0"/>
                <a:cs typeface="Trebuchet MS"/>
              </a:rPr>
              <a:t>Classify </a:t>
            </a:r>
            <a:r>
              <a:rPr sz="2000" dirty="0">
                <a:latin typeface="TheSans UHH" panose="020B0604020202020204" charset="0"/>
                <a:cs typeface="Trebuchet MS"/>
              </a:rPr>
              <a:t>an</a:t>
            </a:r>
            <a:r>
              <a:rPr sz="2000" spc="11" dirty="0">
                <a:latin typeface="TheSans UHH" panose="020B0604020202020204" charset="0"/>
                <a:cs typeface="Trebuchet MS"/>
              </a:rPr>
              <a:t> </a:t>
            </a:r>
            <a:r>
              <a:rPr sz="2000" dirty="0">
                <a:latin typeface="TheSans UHH" panose="020B0604020202020204" charset="0"/>
                <a:cs typeface="Trebuchet MS"/>
              </a:rPr>
              <a:t>image</a:t>
            </a:r>
            <a:r>
              <a:rPr sz="2000" spc="4" dirty="0">
                <a:latin typeface="TheSans UHH" panose="020B0604020202020204" charset="0"/>
                <a:cs typeface="Trebuchet MS"/>
              </a:rPr>
              <a:t> </a:t>
            </a:r>
            <a:r>
              <a:rPr sz="2000" dirty="0">
                <a:latin typeface="TheSans UHH" panose="020B0604020202020204" charset="0"/>
                <a:cs typeface="Trebuchet MS"/>
              </a:rPr>
              <a:t>into</a:t>
            </a:r>
            <a:r>
              <a:rPr lang="de-DE" sz="2000" dirty="0">
                <a:latin typeface="TheSans UHH" panose="020B0604020202020204" charset="0"/>
                <a:cs typeface="Trebuchet MS"/>
              </a:rPr>
              <a:t> </a:t>
            </a:r>
            <a:r>
              <a:rPr sz="2000" dirty="0">
                <a:latin typeface="TheSans UHH" panose="020B0604020202020204" charset="0"/>
                <a:cs typeface="Trebuchet MS"/>
              </a:rPr>
              <a:t>1000</a:t>
            </a:r>
            <a:r>
              <a:rPr lang="de-DE" sz="2000" dirty="0">
                <a:latin typeface="TheSans UHH" panose="020B0604020202020204" charset="0"/>
                <a:cs typeface="Trebuchet MS"/>
              </a:rPr>
              <a:t> </a:t>
            </a:r>
            <a:r>
              <a:rPr sz="2000" spc="-4" dirty="0">
                <a:latin typeface="TheSans UHH" panose="020B0604020202020204" charset="0"/>
                <a:cs typeface="Trebuchet MS"/>
              </a:rPr>
              <a:t>possible</a:t>
            </a:r>
            <a:r>
              <a:rPr lang="de-DE" sz="2000" spc="-4" dirty="0">
                <a:latin typeface="TheSans UHH" panose="020B0604020202020204" charset="0"/>
                <a:cs typeface="Trebuchet MS"/>
              </a:rPr>
              <a:t> </a:t>
            </a:r>
            <a:r>
              <a:rPr sz="2000" spc="-4" dirty="0">
                <a:latin typeface="TheSans UHH" panose="020B0604020202020204" charset="0"/>
                <a:cs typeface="Trebuchet MS"/>
              </a:rPr>
              <a:t>classes:</a:t>
            </a:r>
            <a:endParaRPr sz="2000" dirty="0">
              <a:latin typeface="TheSans UHH" panose="020B0604020202020204" charset="0"/>
              <a:cs typeface="Trebuchet MS"/>
            </a:endParaRPr>
          </a:p>
          <a:p>
            <a:pPr marL="3380659" marR="336637" indent="-3038665">
              <a:lnSpc>
                <a:spcPts val="2812"/>
              </a:lnSpc>
              <a:spcBef>
                <a:spcPts val="112"/>
              </a:spcBef>
            </a:pPr>
            <a:r>
              <a:rPr sz="2000" dirty="0">
                <a:solidFill>
                  <a:srgbClr val="7030A0"/>
                </a:solidFill>
                <a:latin typeface="TheSans UHH" panose="020B0604020202020204" charset="0"/>
                <a:cs typeface="Trebuchet MS"/>
              </a:rPr>
              <a:t>e.g. </a:t>
            </a:r>
            <a:r>
              <a:rPr sz="2000" spc="-4" dirty="0">
                <a:solidFill>
                  <a:srgbClr val="7030A0"/>
                </a:solidFill>
                <a:latin typeface="TheSans UHH" panose="020B0604020202020204" charset="0"/>
                <a:cs typeface="Trebuchet MS"/>
              </a:rPr>
              <a:t>Abyssinian</a:t>
            </a:r>
            <a:r>
              <a:rPr lang="de-DE" sz="2000" spc="-4" dirty="0">
                <a:solidFill>
                  <a:srgbClr val="7030A0"/>
                </a:solidFill>
                <a:latin typeface="TheSans UHH" panose="020B0604020202020204" charset="0"/>
                <a:cs typeface="Trebuchet MS"/>
              </a:rPr>
              <a:t> </a:t>
            </a:r>
            <a:r>
              <a:rPr sz="2000" spc="-4" dirty="0">
                <a:solidFill>
                  <a:srgbClr val="7030A0"/>
                </a:solidFill>
                <a:latin typeface="TheSans UHH" panose="020B0604020202020204" charset="0"/>
                <a:cs typeface="Trebuchet MS"/>
              </a:rPr>
              <a:t>cat, Bulldog, French</a:t>
            </a:r>
            <a:r>
              <a:rPr lang="de-DE" sz="2000" spc="-4" dirty="0">
                <a:solidFill>
                  <a:srgbClr val="7030A0"/>
                </a:solidFill>
                <a:latin typeface="TheSans UHH" panose="020B0604020202020204" charset="0"/>
                <a:cs typeface="Trebuchet MS"/>
              </a:rPr>
              <a:t> </a:t>
            </a:r>
            <a:r>
              <a:rPr sz="2000" spc="-80" dirty="0">
                <a:solidFill>
                  <a:srgbClr val="7030A0"/>
                </a:solidFill>
                <a:latin typeface="TheSans UHH" panose="020B0604020202020204" charset="0"/>
                <a:cs typeface="Trebuchet MS"/>
              </a:rPr>
              <a:t>Terrier, </a:t>
            </a:r>
            <a:r>
              <a:rPr sz="2000" spc="-4" dirty="0">
                <a:solidFill>
                  <a:srgbClr val="7030A0"/>
                </a:solidFill>
                <a:latin typeface="TheSans UHH" panose="020B0604020202020204" charset="0"/>
                <a:cs typeface="Trebuchet MS"/>
              </a:rPr>
              <a:t>Cormorant,</a:t>
            </a:r>
            <a:r>
              <a:rPr lang="de-DE" sz="2000" spc="-4" dirty="0">
                <a:solidFill>
                  <a:srgbClr val="7030A0"/>
                </a:solidFill>
                <a:latin typeface="TheSans UHH" panose="020B0604020202020204" charset="0"/>
                <a:cs typeface="Trebuchet MS"/>
              </a:rPr>
              <a:t> </a:t>
            </a:r>
            <a:r>
              <a:rPr sz="2000" spc="-4" dirty="0">
                <a:solidFill>
                  <a:srgbClr val="7030A0"/>
                </a:solidFill>
                <a:latin typeface="TheSans UHH" panose="020B0604020202020204" charset="0"/>
                <a:cs typeface="Trebuchet MS"/>
              </a:rPr>
              <a:t>Chickadee,</a:t>
            </a:r>
            <a:endParaRPr sz="2000" dirty="0">
              <a:latin typeface="TheSans UHH" panose="020B0604020202020204" charset="0"/>
              <a:cs typeface="Trebuchet MS"/>
            </a:endParaRPr>
          </a:p>
          <a:p>
            <a:pPr marL="8929" algn="ctr">
              <a:lnSpc>
                <a:spcPts val="2727"/>
              </a:lnSpc>
              <a:tabLst>
                <a:tab pos="552728" algn="l"/>
              </a:tabLst>
            </a:pPr>
            <a:r>
              <a:rPr lang="en-GB" sz="2000" dirty="0">
                <a:solidFill>
                  <a:srgbClr val="7030A0"/>
                </a:solidFill>
                <a:latin typeface="TheSans UHH" panose="020B0604020202020204" charset="0"/>
                <a:cs typeface="Trebuchet MS"/>
              </a:rPr>
              <a:t>R</a:t>
            </a:r>
            <a:r>
              <a:rPr sz="2000" dirty="0">
                <a:solidFill>
                  <a:srgbClr val="7030A0"/>
                </a:solidFill>
                <a:latin typeface="TheSans UHH" panose="020B0604020202020204" charset="0"/>
                <a:cs typeface="Trebuchet MS"/>
              </a:rPr>
              <a:t>ed</a:t>
            </a:r>
            <a:r>
              <a:rPr lang="de-DE" sz="2000" dirty="0">
                <a:solidFill>
                  <a:srgbClr val="7030A0"/>
                </a:solidFill>
                <a:latin typeface="TheSans UHH" panose="020B0604020202020204" charset="0"/>
                <a:cs typeface="Trebuchet MS"/>
              </a:rPr>
              <a:t> </a:t>
            </a:r>
            <a:r>
              <a:rPr sz="2000" spc="-4" dirty="0">
                <a:solidFill>
                  <a:srgbClr val="7030A0"/>
                </a:solidFill>
                <a:latin typeface="TheSans UHH" panose="020B0604020202020204" charset="0"/>
                <a:cs typeface="Trebuchet MS"/>
              </a:rPr>
              <a:t>fox, banjo, barbell, hourglass, knot, </a:t>
            </a:r>
            <a:r>
              <a:rPr sz="2000" dirty="0">
                <a:solidFill>
                  <a:srgbClr val="7030A0"/>
                </a:solidFill>
                <a:latin typeface="TheSans UHH" panose="020B0604020202020204" charset="0"/>
                <a:cs typeface="Trebuchet MS"/>
              </a:rPr>
              <a:t>maze, </a:t>
            </a:r>
            <a:r>
              <a:rPr sz="2000" spc="-4" dirty="0">
                <a:solidFill>
                  <a:srgbClr val="7030A0"/>
                </a:solidFill>
                <a:latin typeface="TheSans UHH" panose="020B0604020202020204" charset="0"/>
                <a:cs typeface="Trebuchet MS"/>
              </a:rPr>
              <a:t>viaduct,</a:t>
            </a:r>
            <a:r>
              <a:rPr sz="2000" spc="49" dirty="0">
                <a:solidFill>
                  <a:srgbClr val="7030A0"/>
                </a:solidFill>
                <a:latin typeface="TheSans UHH" panose="020B0604020202020204" charset="0"/>
                <a:cs typeface="Trebuchet MS"/>
              </a:rPr>
              <a:t> </a:t>
            </a:r>
            <a:r>
              <a:rPr sz="2000" spc="-4" dirty="0">
                <a:solidFill>
                  <a:srgbClr val="7030A0"/>
                </a:solidFill>
                <a:latin typeface="TheSans UHH" panose="020B0604020202020204" charset="0"/>
                <a:cs typeface="Trebuchet MS"/>
              </a:rPr>
              <a:t>etc.</a:t>
            </a:r>
            <a:endParaRPr lang="en-IN" sz="2000" spc="-4" dirty="0">
              <a:solidFill>
                <a:srgbClr val="7030A0"/>
              </a:solidFill>
              <a:latin typeface="TheSans UHH" panose="020B0604020202020204" charset="0"/>
              <a:cs typeface="Trebuchet MS"/>
            </a:endParaRPr>
          </a:p>
        </p:txBody>
      </p:sp>
      <p:sp>
        <p:nvSpPr>
          <p:cNvPr id="9" name="object 3">
            <a:extLst>
              <a:ext uri="{FF2B5EF4-FFF2-40B4-BE49-F238E27FC236}">
                <a16:creationId xmlns:a16="http://schemas.microsoft.com/office/drawing/2014/main" id="{AEE0AAFD-2B43-4A24-1594-4178B4706C28}"/>
              </a:ext>
            </a:extLst>
          </p:cNvPr>
          <p:cNvSpPr/>
          <p:nvPr/>
        </p:nvSpPr>
        <p:spPr>
          <a:xfrm>
            <a:off x="2555775" y="2693501"/>
            <a:ext cx="1016747" cy="1042514"/>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TextBox 9">
            <a:extLst>
              <a:ext uri="{FF2B5EF4-FFF2-40B4-BE49-F238E27FC236}">
                <a16:creationId xmlns:a16="http://schemas.microsoft.com/office/drawing/2014/main" id="{F89D0556-8481-4919-D7FF-853A2F4829A2}"/>
              </a:ext>
            </a:extLst>
          </p:cNvPr>
          <p:cNvSpPr txBox="1"/>
          <p:nvPr/>
        </p:nvSpPr>
        <p:spPr>
          <a:xfrm>
            <a:off x="2190942" y="4764619"/>
            <a:ext cx="4762116"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cxnSp>
        <p:nvCxnSpPr>
          <p:cNvPr id="11" name="Straight Arrow Connector 10">
            <a:extLst>
              <a:ext uri="{FF2B5EF4-FFF2-40B4-BE49-F238E27FC236}">
                <a16:creationId xmlns:a16="http://schemas.microsoft.com/office/drawing/2014/main" id="{67DF5547-6F47-7651-85AE-0A2060ACB650}"/>
              </a:ext>
            </a:extLst>
          </p:cNvPr>
          <p:cNvCxnSpPr/>
          <p:nvPr/>
        </p:nvCxnSpPr>
        <p:spPr>
          <a:xfrm>
            <a:off x="4058125" y="3075806"/>
            <a:ext cx="124377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5" name="Rectangle 14">
            <a:extLst>
              <a:ext uri="{FF2B5EF4-FFF2-40B4-BE49-F238E27FC236}">
                <a16:creationId xmlns:a16="http://schemas.microsoft.com/office/drawing/2014/main" id="{87823FA0-C131-F9FA-AA9E-E70E370B8C6F}"/>
              </a:ext>
            </a:extLst>
          </p:cNvPr>
          <p:cNvSpPr/>
          <p:nvPr/>
        </p:nvSpPr>
        <p:spPr>
          <a:xfrm>
            <a:off x="5571479" y="2809301"/>
            <a:ext cx="2600921" cy="953670"/>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just">
              <a:spcAft>
                <a:spcPts val="800"/>
              </a:spcAft>
            </a:pPr>
            <a:r>
              <a:rPr lang="en-US" sz="2000" kern="100" dirty="0">
                <a:effectLst/>
                <a:latin typeface="TheSans UHH" panose="020B0604020202020204" charset="0"/>
                <a:ea typeface="Calibri" panose="020F0502020204030204" pitchFamily="34" charset="0"/>
                <a:cs typeface="Arial" panose="020B0604020202020204" pitchFamily="34" charset="0"/>
              </a:rPr>
              <a:t>cat, tabby cat (0.71)  Egyptian cat (0.22)</a:t>
            </a:r>
            <a:r>
              <a:rPr lang="en-IN" sz="2000" kern="100" dirty="0">
                <a:latin typeface="TheSans UHH" panose="020B0604020202020204" charset="0"/>
                <a:ea typeface="Calibri" panose="020F0502020204030204" pitchFamily="34" charset="0"/>
                <a:cs typeface="Arial" panose="020B0604020202020204" pitchFamily="34" charset="0"/>
              </a:rPr>
              <a:t> </a:t>
            </a:r>
            <a:r>
              <a:rPr lang="en-US" sz="2000" kern="100" dirty="0">
                <a:effectLst/>
                <a:latin typeface="TheSans UHH" panose="020B0604020202020204" charset="0"/>
                <a:ea typeface="Calibri" panose="020F0502020204030204" pitchFamily="34" charset="0"/>
                <a:cs typeface="Arial" panose="020B0604020202020204" pitchFamily="34" charset="0"/>
              </a:rPr>
              <a:t>red	fox (0.11) …..</a:t>
            </a:r>
            <a:endParaRPr lang="en-IN" sz="2000" kern="100" dirty="0">
              <a:effectLst/>
              <a:latin typeface="TheSans UHH" panose="020B0604020202020204" charset="0"/>
              <a:ea typeface="Calibri" panose="020F0502020204030204" pitchFamily="34" charset="0"/>
              <a:cs typeface="Arial" panose="020B0604020202020204" pitchFamily="34" charset="0"/>
            </a:endParaRPr>
          </a:p>
          <a:p>
            <a:pPr algn="ctr"/>
            <a:endParaRPr lang="en-IN" sz="2000" dirty="0">
              <a:latin typeface="TheSans UHH" panose="020B0604020202020204" charset="0"/>
            </a:endParaRPr>
          </a:p>
        </p:txBody>
      </p:sp>
    </p:spTree>
    <p:extLst>
      <p:ext uri="{BB962C8B-B14F-4D97-AF65-F5344CB8AC3E}">
        <p14:creationId xmlns:p14="http://schemas.microsoft.com/office/powerpoint/2010/main" val="2265108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01F0C9-0214-4A2B-A3D2-CB1A85B67268}"/>
              </a:ext>
            </a:extLst>
          </p:cNvPr>
          <p:cNvSpPr>
            <a:spLocks noGrp="1"/>
          </p:cNvSpPr>
          <p:nvPr>
            <p:ph type="title"/>
          </p:nvPr>
        </p:nvSpPr>
        <p:spPr/>
        <p:txBody>
          <a:bodyPr/>
          <a:lstStyle/>
          <a:p>
            <a:r>
              <a:rPr lang="en-DE" dirty="0">
                <a:latin typeface="TheSans UHH" panose="020B0604020202020204" charset="0"/>
              </a:rPr>
              <a:t>Graceful degradation?</a:t>
            </a:r>
            <a:endParaRPr lang="en-US" dirty="0"/>
          </a:p>
        </p:txBody>
      </p:sp>
      <p:sp>
        <p:nvSpPr>
          <p:cNvPr id="3" name="Textplatzhalter 2">
            <a:extLst>
              <a:ext uri="{FF2B5EF4-FFF2-40B4-BE49-F238E27FC236}">
                <a16:creationId xmlns:a16="http://schemas.microsoft.com/office/drawing/2014/main" id="{A220A65D-0027-45D6-9AC0-FD3AD25E63C2}"/>
              </a:ext>
            </a:extLst>
          </p:cNvPr>
          <p:cNvSpPr>
            <a:spLocks noGrp="1"/>
          </p:cNvSpPr>
          <p:nvPr>
            <p:ph type="body" sz="quarter" idx="16"/>
          </p:nvPr>
        </p:nvSpPr>
        <p:spPr/>
        <p:txBody>
          <a:bodyPr/>
          <a:lstStyle/>
          <a:p>
            <a:r>
              <a:rPr lang="en-US" dirty="0"/>
              <a:t>AlphaGo – First program to defeat a professional Go player</a:t>
            </a:r>
          </a:p>
          <a:p>
            <a:r>
              <a:rPr lang="en-US" dirty="0" err="1"/>
              <a:t>AlphaZero</a:t>
            </a:r>
            <a:r>
              <a:rPr lang="en-US" dirty="0"/>
              <a:t> – More board games, less human feedback</a:t>
            </a:r>
          </a:p>
          <a:p>
            <a:r>
              <a:rPr lang="en-US" dirty="0" err="1"/>
              <a:t>MuZero</a:t>
            </a:r>
            <a:r>
              <a:rPr lang="en-US" dirty="0"/>
              <a:t> – Now playing Atari games, with not even the rules</a:t>
            </a:r>
          </a:p>
        </p:txBody>
      </p:sp>
      <p:sp>
        <p:nvSpPr>
          <p:cNvPr id="4" name="Datumsplatzhalter 3">
            <a:extLst>
              <a:ext uri="{FF2B5EF4-FFF2-40B4-BE49-F238E27FC236}">
                <a16:creationId xmlns:a16="http://schemas.microsoft.com/office/drawing/2014/main" id="{9F2BD8F9-0091-4758-9AA9-4189AF1696B4}"/>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B4D166B6-40DF-4BA6-B822-8594E6DB8AAA}"/>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B47AB2AB-17A2-4173-8171-E13925244C90}"/>
              </a:ext>
            </a:extLst>
          </p:cNvPr>
          <p:cNvSpPr>
            <a:spLocks noGrp="1"/>
          </p:cNvSpPr>
          <p:nvPr>
            <p:ph type="sldNum" sz="quarter" idx="19"/>
          </p:nvPr>
        </p:nvSpPr>
        <p:spPr/>
        <p:txBody>
          <a:bodyPr/>
          <a:lstStyle/>
          <a:p>
            <a:fld id="{3E01A2B2-10AD-754B-9B4C-E5B6FED423D0}" type="slidenum">
              <a:rPr lang="de-DE" smtClean="0"/>
              <a:pPr/>
              <a:t>4</a:t>
            </a:fld>
            <a:endParaRPr lang="de-DE"/>
          </a:p>
        </p:txBody>
      </p:sp>
      <p:sp>
        <p:nvSpPr>
          <p:cNvPr id="7" name="Rechteck 6">
            <a:extLst>
              <a:ext uri="{FF2B5EF4-FFF2-40B4-BE49-F238E27FC236}">
                <a16:creationId xmlns:a16="http://schemas.microsoft.com/office/drawing/2014/main" id="{042E1528-428F-4E12-B0CB-E2691E120C56}"/>
              </a:ext>
            </a:extLst>
          </p:cNvPr>
          <p:cNvSpPr/>
          <p:nvPr/>
        </p:nvSpPr>
        <p:spPr>
          <a:xfrm>
            <a:off x="6095173" y="4423718"/>
            <a:ext cx="2653290" cy="307777"/>
          </a:xfrm>
          <a:prstGeom prst="rect">
            <a:avLst/>
          </a:prstGeom>
        </p:spPr>
        <p:txBody>
          <a:bodyPr wrap="none">
            <a:spAutoFit/>
          </a:bodyPr>
          <a:lstStyle/>
          <a:p>
            <a:pPr algn="r"/>
            <a:r>
              <a:rPr lang="en-US" sz="1400" dirty="0">
                <a:latin typeface="TheSans UHH" panose="020B0502050302020203" pitchFamily="34" charset="0"/>
                <a:hlinkClick r:id="rId3"/>
              </a:rPr>
              <a:t>https://youtu.be/lVMgxtm5L-U</a:t>
            </a:r>
            <a:endParaRPr lang="en-US" sz="1400" dirty="0">
              <a:latin typeface="TheSans UHH" panose="020B0502050302020203" pitchFamily="34" charset="0"/>
            </a:endParaRPr>
          </a:p>
        </p:txBody>
      </p:sp>
    </p:spTree>
    <p:extLst>
      <p:ext uri="{BB962C8B-B14F-4D97-AF65-F5344CB8AC3E}">
        <p14:creationId xmlns:p14="http://schemas.microsoft.com/office/powerpoint/2010/main" val="523235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05336-3FB6-F2CA-BAF2-44756EC1F5D0}"/>
              </a:ext>
            </a:extLst>
          </p:cNvPr>
          <p:cNvSpPr>
            <a:spLocks noGrp="1"/>
          </p:cNvSpPr>
          <p:nvPr>
            <p:ph type="title"/>
          </p:nvPr>
        </p:nvSpPr>
        <p:spPr/>
        <p:txBody>
          <a:bodyPr/>
          <a:lstStyle/>
          <a:p>
            <a:r>
              <a:rPr lang="en-IN" sz="2800" dirty="0" err="1">
                <a:latin typeface="TheSans UHH" panose="020B0604020202020204" charset="0"/>
                <a:cs typeface="Helvetica"/>
              </a:rPr>
              <a:t>Alexnet</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A6F4C1AD-C457-2C3C-D7C2-FA1BC8B711F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88E10BD2-5973-10B5-A62E-6B68AC3967C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40</a:t>
            </a:fld>
            <a:endParaRPr lang="de-DE" dirty="0">
              <a:latin typeface="TheSans UHH" panose="020B0604020202020204" charset="0"/>
            </a:endParaRPr>
          </a:p>
        </p:txBody>
      </p:sp>
      <p:pic>
        <p:nvPicPr>
          <p:cNvPr id="7" name="Picture 2" descr="AlexNet Architecture">
            <a:extLst>
              <a:ext uri="{FF2B5EF4-FFF2-40B4-BE49-F238E27FC236}">
                <a16:creationId xmlns:a16="http://schemas.microsoft.com/office/drawing/2014/main" id="{D42ECB8F-6F7B-87D9-AF7A-87BE15D51A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188"/>
          <a:stretch/>
        </p:blipFill>
        <p:spPr bwMode="auto">
          <a:xfrm>
            <a:off x="1559287" y="1421803"/>
            <a:ext cx="6025425" cy="294229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66C6360-3C04-028B-6A9F-3A33F427E201}"/>
              </a:ext>
            </a:extLst>
          </p:cNvPr>
          <p:cNvSpPr txBox="1"/>
          <p:nvPr/>
        </p:nvSpPr>
        <p:spPr>
          <a:xfrm>
            <a:off x="1781944" y="4876006"/>
            <a:ext cx="5238328" cy="276999"/>
          </a:xfrm>
          <a:prstGeom prst="rect">
            <a:avLst/>
          </a:prstGeom>
          <a:noFill/>
        </p:spPr>
        <p:txBody>
          <a:bodyPr wrap="square">
            <a:spAutoFit/>
          </a:bodyPr>
          <a:lstStyle/>
          <a:p>
            <a:pPr algn="ctr"/>
            <a:r>
              <a:rPr lang="en-GB" sz="1200" dirty="0">
                <a:solidFill>
                  <a:schemeClr val="tx2"/>
                </a:solidFill>
                <a:uFill>
                  <a:solidFill>
                    <a:srgbClr val="000000"/>
                  </a:solidFill>
                </a:uFill>
                <a:latin typeface="TheSans UHH" panose="020B0604020202020204" charset="0"/>
                <a:cs typeface="Helvetica Neue"/>
              </a:rPr>
              <a:t>https://</a:t>
            </a:r>
            <a:r>
              <a:rPr lang="en-GB" sz="1200" dirty="0" err="1">
                <a:solidFill>
                  <a:schemeClr val="tx2"/>
                </a:solidFill>
                <a:uFill>
                  <a:solidFill>
                    <a:srgbClr val="000000"/>
                  </a:solidFill>
                </a:uFill>
                <a:latin typeface="TheSans UHH" panose="020B0604020202020204" charset="0"/>
                <a:cs typeface="Helvetica Neue"/>
              </a:rPr>
              <a:t>learnopencv.com</a:t>
            </a:r>
            <a:r>
              <a:rPr lang="en-GB" sz="1200" dirty="0">
                <a:solidFill>
                  <a:schemeClr val="tx2"/>
                </a:solidFill>
                <a:uFill>
                  <a:solidFill>
                    <a:srgbClr val="000000"/>
                  </a:solidFill>
                </a:uFill>
                <a:latin typeface="TheSans UHH" panose="020B0604020202020204" charset="0"/>
                <a:cs typeface="Helvetica Neue"/>
              </a:rPr>
              <a:t>/understanding-</a:t>
            </a:r>
            <a:r>
              <a:rPr lang="en-GB" sz="1200" dirty="0" err="1">
                <a:solidFill>
                  <a:schemeClr val="tx2"/>
                </a:solidFill>
                <a:uFill>
                  <a:solidFill>
                    <a:srgbClr val="000000"/>
                  </a:solidFill>
                </a:uFill>
                <a:latin typeface="TheSans UHH" panose="020B0604020202020204" charset="0"/>
                <a:cs typeface="Helvetica Neue"/>
              </a:rPr>
              <a:t>alexnet</a:t>
            </a:r>
            <a:r>
              <a:rPr lang="en-GB" sz="1200" dirty="0">
                <a:solidFill>
                  <a:schemeClr val="tx2"/>
                </a:solidFill>
                <a:uFill>
                  <a:solidFill>
                    <a:srgbClr val="000000"/>
                  </a:solidFill>
                </a:uFill>
                <a:latin typeface="TheSans UHH" panose="020B0604020202020204" charset="0"/>
                <a:cs typeface="Helvetica Neue"/>
              </a:rPr>
              <a:t>/</a:t>
            </a:r>
            <a:endParaRPr lang="en-DE" sz="1200" dirty="0">
              <a:solidFill>
                <a:schemeClr val="tx2"/>
              </a:solidFill>
              <a:latin typeface="TheSans UHH" panose="020B0604020202020204" charset="0"/>
            </a:endParaRPr>
          </a:p>
        </p:txBody>
      </p:sp>
      <p:sp>
        <p:nvSpPr>
          <p:cNvPr id="9" name="TextBox 8">
            <a:extLst>
              <a:ext uri="{FF2B5EF4-FFF2-40B4-BE49-F238E27FC236}">
                <a16:creationId xmlns:a16="http://schemas.microsoft.com/office/drawing/2014/main" id="{2B2AE285-1D1F-06D2-CF9E-34D3BB2FB63D}"/>
              </a:ext>
            </a:extLst>
          </p:cNvPr>
          <p:cNvSpPr txBox="1"/>
          <p:nvPr/>
        </p:nvSpPr>
        <p:spPr>
          <a:xfrm>
            <a:off x="7573089" y="1722507"/>
            <a:ext cx="1472974" cy="2031325"/>
          </a:xfrm>
          <a:prstGeom prst="rect">
            <a:avLst/>
          </a:prstGeom>
          <a:noFill/>
        </p:spPr>
        <p:txBody>
          <a:bodyPr wrap="square">
            <a:spAutoFit/>
          </a:bodyPr>
          <a:lstStyle/>
          <a:p>
            <a:pPr marL="285750" indent="-285750">
              <a:buFont typeface="Wingdings" panose="05000000000000000000" pitchFamily="2" charset="2"/>
              <a:buChar char="§"/>
            </a:pPr>
            <a:r>
              <a:rPr lang="en-GB" sz="1400" b="0" i="0" u="none" strike="noStrike" dirty="0">
                <a:effectLst/>
                <a:latin typeface="TheSans UHH" panose="020B0604020202020204" charset="0"/>
              </a:rPr>
              <a:t>Initially vectors of 227*227*3 = 154 587 features). </a:t>
            </a:r>
          </a:p>
          <a:p>
            <a:pPr marL="285750" indent="-285750">
              <a:buFont typeface="Wingdings" panose="05000000000000000000" pitchFamily="2" charset="2"/>
              <a:buChar char="§"/>
            </a:pPr>
            <a:r>
              <a:rPr lang="en-GB" sz="1400" b="0" i="0" u="none" strike="noStrike" dirty="0">
                <a:effectLst/>
                <a:latin typeface="TheSans UHH" panose="020B0604020202020204" charset="0"/>
              </a:rPr>
              <a:t>Represented as a vector of 4096 features </a:t>
            </a:r>
          </a:p>
        </p:txBody>
      </p:sp>
      <p:sp>
        <p:nvSpPr>
          <p:cNvPr id="11" name="TextBox 10">
            <a:extLst>
              <a:ext uri="{FF2B5EF4-FFF2-40B4-BE49-F238E27FC236}">
                <a16:creationId xmlns:a16="http://schemas.microsoft.com/office/drawing/2014/main" id="{714D072B-BE7A-35E2-BE4B-383B96842BD8}"/>
              </a:ext>
            </a:extLst>
          </p:cNvPr>
          <p:cNvSpPr txBox="1"/>
          <p:nvPr/>
        </p:nvSpPr>
        <p:spPr>
          <a:xfrm>
            <a:off x="323851" y="4078421"/>
            <a:ext cx="8700328" cy="830997"/>
          </a:xfrm>
          <a:prstGeom prst="rect">
            <a:avLst/>
          </a:prstGeom>
          <a:noFill/>
        </p:spPr>
        <p:txBody>
          <a:bodyPr wrap="square">
            <a:spAutoFit/>
          </a:bodyPr>
          <a:lstStyle/>
          <a:p>
            <a:pPr marL="285750" indent="-285750">
              <a:buFont typeface="Wingdings" panose="05000000000000000000" pitchFamily="2" charset="2"/>
              <a:buChar char="§"/>
            </a:pPr>
            <a:r>
              <a:rPr lang="en-GB" sz="1600" b="0" i="0" u="none" strike="noStrike" dirty="0">
                <a:effectLst/>
                <a:latin typeface="TheSans UHH" panose="020B0604020202020204" charset="0"/>
              </a:rPr>
              <a:t>The two fully connected and </a:t>
            </a:r>
            <a:r>
              <a:rPr lang="en-GB" sz="1600" b="0" i="0" u="none" strike="noStrike" dirty="0" err="1">
                <a:effectLst/>
                <a:latin typeface="TheSans UHH" panose="020B0604020202020204" charset="0"/>
              </a:rPr>
              <a:t>softmax</a:t>
            </a:r>
            <a:r>
              <a:rPr lang="en-GB" sz="1600" b="0" i="0" u="none" strike="noStrike" dirty="0">
                <a:effectLst/>
                <a:latin typeface="TheSans UHH" panose="020B0604020202020204" charset="0"/>
              </a:rPr>
              <a:t> layers are similar to a multi layer perception and could actually be replaced by other kinds of classifiers such as Random Forests or SVMs. However they are really important for the training phase of the neural net.</a:t>
            </a:r>
            <a:endParaRPr lang="en-DE" sz="1600" dirty="0">
              <a:latin typeface="TheSans UHH" panose="020B0604020202020204" charset="0"/>
            </a:endParaRPr>
          </a:p>
        </p:txBody>
      </p:sp>
    </p:spTree>
    <p:extLst>
      <p:ext uri="{BB962C8B-B14F-4D97-AF65-F5344CB8AC3E}">
        <p14:creationId xmlns:p14="http://schemas.microsoft.com/office/powerpoint/2010/main" val="30709512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202F6-F04E-1B24-7AA6-ECEC2FCCA718}"/>
              </a:ext>
            </a:extLst>
          </p:cNvPr>
          <p:cNvSpPr>
            <a:spLocks noGrp="1"/>
          </p:cNvSpPr>
          <p:nvPr>
            <p:ph type="title"/>
          </p:nvPr>
        </p:nvSpPr>
        <p:spPr/>
        <p:txBody>
          <a:bodyPr/>
          <a:lstStyle/>
          <a:p>
            <a:r>
              <a:rPr lang="en-DE" dirty="0">
                <a:latin typeface="TheSans UHH" panose="020B0604020202020204" charset="0"/>
              </a:rPr>
              <a:t>Revolution of depth</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D26E02FF-7CAA-7432-9710-9175255D794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2C39057F-1E40-B20B-4B7E-A72149F10AAA}"/>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41</a:t>
            </a:fld>
            <a:endParaRPr lang="de-DE" dirty="0">
              <a:latin typeface="TheSans UHH" panose="020B0604020202020204" charset="0"/>
            </a:endParaRPr>
          </a:p>
        </p:txBody>
      </p:sp>
      <p:pic>
        <p:nvPicPr>
          <p:cNvPr id="7" name="Picture 2">
            <a:extLst>
              <a:ext uri="{FF2B5EF4-FFF2-40B4-BE49-F238E27FC236}">
                <a16:creationId xmlns:a16="http://schemas.microsoft.com/office/drawing/2014/main" id="{9480513F-F332-F7D0-ED25-DFC339D7C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2406" y="1563464"/>
            <a:ext cx="6679188" cy="311598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63DFF26-52A1-2617-2BAD-45CCF3B19948}"/>
              </a:ext>
            </a:extLst>
          </p:cNvPr>
          <p:cNvSpPr txBox="1"/>
          <p:nvPr/>
        </p:nvSpPr>
        <p:spPr>
          <a:xfrm>
            <a:off x="1943875" y="4823405"/>
            <a:ext cx="5175490" cy="276999"/>
          </a:xfrm>
          <a:prstGeom prst="rect">
            <a:avLst/>
          </a:prstGeom>
          <a:noFill/>
        </p:spPr>
        <p:txBody>
          <a:bodyPr wrap="square">
            <a:spAutoFit/>
          </a:bodyPr>
          <a:lstStyle/>
          <a:p>
            <a:pPr algn="ctr"/>
            <a:r>
              <a:rPr lang="en-GB" sz="1200" b="0" i="0" strike="noStrike" dirty="0">
                <a:solidFill>
                  <a:schemeClr val="tx2"/>
                </a:solidFill>
                <a:effectLst/>
                <a:latin typeface="TheSans UHH" panose="020B0604020202020204" charset="0"/>
                <a:hlinkClick r:id="rId3">
                  <a:extLst>
                    <a:ext uri="{A12FA001-AC4F-418D-AE19-62706E023703}">
                      <ahyp:hlinkClr xmlns:ahyp="http://schemas.microsoft.com/office/drawing/2018/hyperlinkcolor" val="tx"/>
                    </a:ext>
                  </a:extLst>
                </a:hlinkClick>
              </a:rPr>
              <a:t>He et al.(2015), Deep Residual Learning for Image Recognition</a:t>
            </a:r>
            <a:endParaRPr lang="en-DE" sz="1200" dirty="0">
              <a:solidFill>
                <a:schemeClr val="tx2"/>
              </a:solidFill>
              <a:latin typeface="TheSans UHH" panose="020B0604020202020204" charset="0"/>
            </a:endParaRPr>
          </a:p>
        </p:txBody>
      </p:sp>
    </p:spTree>
    <p:extLst>
      <p:ext uri="{BB962C8B-B14F-4D97-AF65-F5344CB8AC3E}">
        <p14:creationId xmlns:p14="http://schemas.microsoft.com/office/powerpoint/2010/main" val="2190100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298CE-89FC-004C-2DCE-C508A4E24E6A}"/>
              </a:ext>
            </a:extLst>
          </p:cNvPr>
          <p:cNvSpPr>
            <a:spLocks noGrp="1"/>
          </p:cNvSpPr>
          <p:nvPr>
            <p:ph type="title"/>
          </p:nvPr>
        </p:nvSpPr>
        <p:spPr/>
        <p:txBody>
          <a:bodyPr/>
          <a:lstStyle/>
          <a:p>
            <a:r>
              <a:rPr lang="en-DE" dirty="0">
                <a:latin typeface="TheSans UHH" panose="020B0604020202020204" charset="0"/>
              </a:rPr>
              <a:t>Inception</a:t>
            </a:r>
            <a:endParaRPr lang="en-IN" dirty="0">
              <a:latin typeface="TheSans UHH" panose="020B0604020202020204" charset="0"/>
            </a:endParaRPr>
          </a:p>
        </p:txBody>
      </p:sp>
      <p:sp>
        <p:nvSpPr>
          <p:cNvPr id="3" name="Text Placeholder 2">
            <a:extLst>
              <a:ext uri="{FF2B5EF4-FFF2-40B4-BE49-F238E27FC236}">
                <a16:creationId xmlns:a16="http://schemas.microsoft.com/office/drawing/2014/main" id="{1D4EA4CB-957B-7382-F1BB-C27CA6DAD1CB}"/>
              </a:ext>
            </a:extLst>
          </p:cNvPr>
          <p:cNvSpPr>
            <a:spLocks noGrp="1"/>
          </p:cNvSpPr>
          <p:nvPr>
            <p:ph type="body" sz="quarter" idx="16"/>
          </p:nvPr>
        </p:nvSpPr>
        <p:spPr>
          <a:xfrm>
            <a:off x="214311" y="1779662"/>
            <a:ext cx="5149777" cy="2879651"/>
          </a:xfrm>
        </p:spPr>
        <p:txBody>
          <a:bodyPr>
            <a:noAutofit/>
          </a:bodyPr>
          <a:lstStyle/>
          <a:p>
            <a:pPr algn="just">
              <a:spcBef>
                <a:spcPts val="600"/>
              </a:spcBef>
              <a:buFont typeface="Wingdings" panose="05000000000000000000" pitchFamily="2" charset="2"/>
              <a:buChar char="§"/>
            </a:pPr>
            <a:r>
              <a:rPr lang="en-GB" sz="1400" b="0" i="0" u="none" strike="noStrike" dirty="0">
                <a:solidFill>
                  <a:srgbClr val="13343B"/>
                </a:solidFill>
                <a:effectLst/>
                <a:latin typeface="TheSans UHH" panose="020B0604020202020204" charset="0"/>
              </a:rPr>
              <a:t>The inception module is a building block for convolutional neural networks (CNNs) introduced by Google researchers.</a:t>
            </a:r>
          </a:p>
          <a:p>
            <a:pPr algn="just">
              <a:spcBef>
                <a:spcPts val="600"/>
              </a:spcBef>
              <a:buFont typeface="Wingdings" panose="05000000000000000000" pitchFamily="2" charset="2"/>
              <a:buChar char="§"/>
            </a:pPr>
            <a:r>
              <a:rPr lang="en-GB" sz="1400" b="0" i="0" u="none" strike="noStrike" dirty="0">
                <a:solidFill>
                  <a:srgbClr val="13343B"/>
                </a:solidFill>
                <a:effectLst/>
                <a:latin typeface="TheSans UHH" panose="020B0604020202020204" charset="0"/>
              </a:rPr>
              <a:t>It applies several convolutional filters of different sizes simultaneously, allowing the network to capture information at various scales and complexities.</a:t>
            </a:r>
          </a:p>
          <a:p>
            <a:pPr algn="just">
              <a:spcBef>
                <a:spcPts val="600"/>
              </a:spcBef>
              <a:buFont typeface="Wingdings" panose="05000000000000000000" pitchFamily="2" charset="2"/>
              <a:buChar char="§"/>
            </a:pPr>
            <a:r>
              <a:rPr lang="en-GB" sz="1400" b="0" i="0" u="none" strike="noStrike" dirty="0">
                <a:solidFill>
                  <a:srgbClr val="13343B"/>
                </a:solidFill>
                <a:effectLst/>
                <a:latin typeface="TheSans UHH" panose="020B0604020202020204" charset="0"/>
              </a:rPr>
              <a:t>The use of 1x1 convolutions serves as a method for dimensionality reduction, reducing computational complexity and the number of parameters without losing depth in the network.</a:t>
            </a:r>
          </a:p>
          <a:p>
            <a:pPr algn="just">
              <a:spcBef>
                <a:spcPts val="600"/>
              </a:spcBef>
              <a:buFont typeface="Wingdings" panose="05000000000000000000" pitchFamily="2" charset="2"/>
              <a:buChar char="§"/>
            </a:pPr>
            <a:r>
              <a:rPr lang="en-GB" sz="1400" b="0" i="0" u="none" strike="noStrike" dirty="0">
                <a:solidFill>
                  <a:srgbClr val="13343B"/>
                </a:solidFill>
                <a:effectLst/>
                <a:latin typeface="TheSans UHH" panose="020B0604020202020204" charset="0"/>
              </a:rPr>
              <a:t>It has been successfully applied to various tasks such as image classification, object detection, face recognition, and image segmentation</a:t>
            </a:r>
          </a:p>
          <a:p>
            <a:pPr algn="just">
              <a:spcBef>
                <a:spcPts val="600"/>
              </a:spcBef>
              <a:buFont typeface="Wingdings" panose="05000000000000000000" pitchFamily="2" charset="2"/>
              <a:buChar char="§"/>
            </a:pPr>
            <a:endParaRPr lang="en-IN" sz="1400" dirty="0">
              <a:latin typeface="TheSans UHH" panose="020B0604020202020204" charset="0"/>
            </a:endParaRPr>
          </a:p>
        </p:txBody>
      </p:sp>
      <p:sp>
        <p:nvSpPr>
          <p:cNvPr id="4" name="Date Placeholder 3">
            <a:extLst>
              <a:ext uri="{FF2B5EF4-FFF2-40B4-BE49-F238E27FC236}">
                <a16:creationId xmlns:a16="http://schemas.microsoft.com/office/drawing/2014/main" id="{9A004CCE-3FE0-FCC7-1F12-A655A51A737E}"/>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A2CA0A33-200B-DFB8-2F3E-775961EBDCF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AB0DD2FD-6BB8-876B-42BA-A0294E519F9C}"/>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42</a:t>
            </a:fld>
            <a:endParaRPr lang="de-DE" dirty="0">
              <a:latin typeface="TheSans UHH" panose="020B0604020202020204" charset="0"/>
            </a:endParaRPr>
          </a:p>
        </p:txBody>
      </p:sp>
      <p:pic>
        <p:nvPicPr>
          <p:cNvPr id="8" name="Grafik 7">
            <a:extLst>
              <a:ext uri="{FF2B5EF4-FFF2-40B4-BE49-F238E27FC236}">
                <a16:creationId xmlns:a16="http://schemas.microsoft.com/office/drawing/2014/main" id="{79C2CFC6-DE8F-4CDB-9488-3F52854975E1}"/>
              </a:ext>
            </a:extLst>
          </p:cNvPr>
          <p:cNvPicPr>
            <a:picLocks noChangeAspect="1"/>
          </p:cNvPicPr>
          <p:nvPr/>
        </p:nvPicPr>
        <p:blipFill>
          <a:blip r:embed="rId2"/>
          <a:stretch>
            <a:fillRect/>
          </a:stretch>
        </p:blipFill>
        <p:spPr>
          <a:xfrm>
            <a:off x="5323344" y="1530151"/>
            <a:ext cx="3778746" cy="3130432"/>
          </a:xfrm>
          <a:prstGeom prst="rect">
            <a:avLst/>
          </a:prstGeom>
        </p:spPr>
      </p:pic>
      <p:sp>
        <p:nvSpPr>
          <p:cNvPr id="9" name="Rechteck 8">
            <a:extLst>
              <a:ext uri="{FF2B5EF4-FFF2-40B4-BE49-F238E27FC236}">
                <a16:creationId xmlns:a16="http://schemas.microsoft.com/office/drawing/2014/main" id="{5DFE0AF0-8F93-4372-9B2C-694BA61B5EFA}"/>
              </a:ext>
            </a:extLst>
          </p:cNvPr>
          <p:cNvSpPr/>
          <p:nvPr/>
        </p:nvSpPr>
        <p:spPr>
          <a:xfrm>
            <a:off x="4283968" y="4515966"/>
            <a:ext cx="4572000" cy="307777"/>
          </a:xfrm>
          <a:prstGeom prst="rect">
            <a:avLst/>
          </a:prstGeom>
        </p:spPr>
        <p:txBody>
          <a:bodyPr>
            <a:spAutoFit/>
          </a:bodyPr>
          <a:lstStyle/>
          <a:p>
            <a:pPr algn="r"/>
            <a:r>
              <a:rPr lang="en-US" sz="1400" dirty="0">
                <a:latin typeface="TheSans UHH" panose="020B0502050302020203" pitchFamily="34" charset="0"/>
                <a:hlinkClick r:id="rId3"/>
              </a:rPr>
              <a:t>https://www.scaler.com/topics/inception-network/</a:t>
            </a:r>
            <a:r>
              <a:rPr lang="en-US" sz="1400" dirty="0">
                <a:latin typeface="TheSans UHH" panose="020B0502050302020203" pitchFamily="34" charset="0"/>
              </a:rPr>
              <a:t> </a:t>
            </a:r>
          </a:p>
        </p:txBody>
      </p:sp>
    </p:spTree>
    <p:extLst>
      <p:ext uri="{BB962C8B-B14F-4D97-AF65-F5344CB8AC3E}">
        <p14:creationId xmlns:p14="http://schemas.microsoft.com/office/powerpoint/2010/main" val="3643302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78D4C-5C25-C920-AE99-9A354DD1E85D}"/>
              </a:ext>
            </a:extLst>
          </p:cNvPr>
          <p:cNvSpPr>
            <a:spLocks noGrp="1"/>
          </p:cNvSpPr>
          <p:nvPr>
            <p:ph type="title"/>
          </p:nvPr>
        </p:nvSpPr>
        <p:spPr/>
        <p:txBody>
          <a:bodyPr/>
          <a:lstStyle/>
          <a:p>
            <a:r>
              <a:rPr lang="en-IN" sz="2800" spc="32" dirty="0" err="1">
                <a:latin typeface="TheSans UHH" panose="020B0604020202020204" charset="0"/>
                <a:cs typeface="Arial"/>
              </a:rPr>
              <a:t>lmageNet</a:t>
            </a:r>
            <a:r>
              <a:rPr lang="en-IN" sz="2800" spc="32" dirty="0">
                <a:latin typeface="TheSans UHH" panose="020B0604020202020204" charset="0"/>
                <a:cs typeface="Arial"/>
              </a:rPr>
              <a:t> </a:t>
            </a:r>
            <a:r>
              <a:rPr lang="en-IN" sz="2800" spc="4" dirty="0">
                <a:latin typeface="TheSans UHH" panose="020B0604020202020204" charset="0"/>
                <a:cs typeface="Arial"/>
              </a:rPr>
              <a:t>pretraining </a:t>
            </a:r>
            <a:r>
              <a:rPr lang="en-IN" sz="2800" spc="7" dirty="0">
                <a:latin typeface="TheSans UHH" panose="020B0604020202020204" charset="0"/>
                <a:cs typeface="Arial"/>
              </a:rPr>
              <a:t>-&gt; </a:t>
            </a:r>
            <a:r>
              <a:rPr lang="en-IN" sz="2800" spc="25" dirty="0" err="1">
                <a:latin typeface="TheSans UHH" panose="020B0604020202020204" charset="0"/>
                <a:cs typeface="Arial"/>
              </a:rPr>
              <a:t>lnstagram</a:t>
            </a:r>
            <a:r>
              <a:rPr lang="en-IN" sz="2800" spc="-42" dirty="0">
                <a:latin typeface="TheSans UHH" panose="020B0604020202020204" charset="0"/>
                <a:cs typeface="Arial"/>
              </a:rPr>
              <a:t> </a:t>
            </a:r>
            <a:r>
              <a:rPr lang="en-IN" sz="2800" spc="4" dirty="0">
                <a:latin typeface="TheSans UHH" panose="020B0604020202020204" charset="0"/>
                <a:cs typeface="Arial"/>
              </a:rPr>
              <a:t>pretraining</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3919CEEE-EDC1-915C-8D4F-D567CA183F3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58BC282-5755-A559-592C-915DDF4B135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B1551895-F9F8-96AF-67C4-43EF496A672D}"/>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43</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8E9F0F8D-BD37-F016-7D26-E23CC65154EE}"/>
              </a:ext>
            </a:extLst>
          </p:cNvPr>
          <p:cNvSpPr/>
          <p:nvPr/>
        </p:nvSpPr>
        <p:spPr>
          <a:xfrm>
            <a:off x="1637664" y="2139702"/>
            <a:ext cx="2790320" cy="223622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A2ADADD5-D1EB-803C-4340-90A58AB9C88F}"/>
              </a:ext>
            </a:extLst>
          </p:cNvPr>
          <p:cNvSpPr txBox="1"/>
          <p:nvPr/>
        </p:nvSpPr>
        <p:spPr>
          <a:xfrm>
            <a:off x="5277844" y="2591787"/>
            <a:ext cx="2942779" cy="926782"/>
          </a:xfrm>
          <a:prstGeom prst="rect">
            <a:avLst/>
          </a:prstGeom>
        </p:spPr>
        <p:txBody>
          <a:bodyPr vert="horz" wrap="square" lIns="0" tIns="12055" rIns="0" bIns="0" rtlCol="0">
            <a:spAutoFit/>
          </a:bodyPr>
          <a:lstStyle/>
          <a:p>
            <a:pPr marL="8929" marR="3572">
              <a:spcBef>
                <a:spcPts val="95"/>
              </a:spcBef>
            </a:pPr>
            <a:r>
              <a:rPr sz="1477" spc="7" dirty="0">
                <a:latin typeface="TheSans UHH" panose="020B0604020202020204" charset="0"/>
                <a:cs typeface="Arial"/>
              </a:rPr>
              <a:t>Biggest network </a:t>
            </a:r>
            <a:r>
              <a:rPr sz="1477" spc="11" dirty="0">
                <a:latin typeface="TheSans UHH" panose="020B0604020202020204" charset="0"/>
                <a:cs typeface="Arial"/>
              </a:rPr>
              <a:t>was </a:t>
            </a:r>
            <a:r>
              <a:rPr sz="1477" spc="7" dirty="0">
                <a:latin typeface="TheSans UHH" panose="020B0604020202020204" charset="0"/>
                <a:cs typeface="Arial"/>
              </a:rPr>
              <a:t>pretrained </a:t>
            </a:r>
            <a:r>
              <a:rPr sz="1477" spc="11" dirty="0">
                <a:latin typeface="TheSans UHH" panose="020B0604020202020204" charset="0"/>
                <a:cs typeface="Arial"/>
              </a:rPr>
              <a:t>on  3.5B </a:t>
            </a:r>
            <a:r>
              <a:rPr sz="1477" spc="18" dirty="0">
                <a:latin typeface="TheSans UHH" panose="020B0604020202020204" charset="0"/>
                <a:cs typeface="Arial"/>
              </a:rPr>
              <a:t>lnstagram</a:t>
            </a:r>
            <a:r>
              <a:rPr sz="1477" spc="-11" dirty="0">
                <a:latin typeface="TheSans UHH" panose="020B0604020202020204" charset="0"/>
                <a:cs typeface="Arial"/>
              </a:rPr>
              <a:t> </a:t>
            </a:r>
            <a:r>
              <a:rPr sz="1477" spc="7" dirty="0">
                <a:latin typeface="TheSans UHH" panose="020B0604020202020204" charset="0"/>
                <a:cs typeface="Arial"/>
              </a:rPr>
              <a:t>images</a:t>
            </a:r>
            <a:endParaRPr sz="1477" dirty="0">
              <a:latin typeface="TheSans UHH" panose="020B0604020202020204" charset="0"/>
              <a:cs typeface="Arial"/>
            </a:endParaRPr>
          </a:p>
          <a:p>
            <a:pPr>
              <a:spcBef>
                <a:spcPts val="28"/>
              </a:spcBef>
            </a:pPr>
            <a:endParaRPr sz="1512" dirty="0">
              <a:latin typeface="TheSans UHH" panose="020B0604020202020204" charset="0"/>
              <a:cs typeface="Arial"/>
            </a:endParaRPr>
          </a:p>
          <a:p>
            <a:pPr marL="8929"/>
            <a:r>
              <a:rPr sz="1477" spc="11" dirty="0">
                <a:latin typeface="TheSans UHH" panose="020B0604020202020204" charset="0"/>
                <a:cs typeface="Arial"/>
              </a:rPr>
              <a:t>Trained on 336 </a:t>
            </a:r>
            <a:r>
              <a:rPr sz="1477" spc="14" dirty="0">
                <a:latin typeface="TheSans UHH" panose="020B0604020202020204" charset="0"/>
                <a:cs typeface="Arial"/>
              </a:rPr>
              <a:t>GPUs </a:t>
            </a:r>
            <a:r>
              <a:rPr sz="1477" spc="7" dirty="0">
                <a:latin typeface="TheSans UHH" panose="020B0604020202020204" charset="0"/>
                <a:cs typeface="Arial"/>
              </a:rPr>
              <a:t>for </a:t>
            </a:r>
            <a:r>
              <a:rPr sz="1477" spc="11" dirty="0">
                <a:latin typeface="TheSans UHH" panose="020B0604020202020204" charset="0"/>
                <a:cs typeface="Arial"/>
              </a:rPr>
              <a:t>22</a:t>
            </a:r>
            <a:r>
              <a:rPr sz="1477" spc="-60" dirty="0">
                <a:latin typeface="TheSans UHH" panose="020B0604020202020204" charset="0"/>
                <a:cs typeface="Arial"/>
              </a:rPr>
              <a:t> </a:t>
            </a:r>
            <a:r>
              <a:rPr sz="1477" spc="7" dirty="0">
                <a:latin typeface="TheSans UHH" panose="020B0604020202020204" charset="0"/>
                <a:cs typeface="Arial"/>
              </a:rPr>
              <a:t>days</a:t>
            </a:r>
            <a:endParaRPr sz="1477" dirty="0">
              <a:latin typeface="TheSans UHH" panose="020B0604020202020204" charset="0"/>
              <a:cs typeface="Arial"/>
            </a:endParaRPr>
          </a:p>
        </p:txBody>
      </p:sp>
      <p:sp>
        <p:nvSpPr>
          <p:cNvPr id="9" name="object 6">
            <a:extLst>
              <a:ext uri="{FF2B5EF4-FFF2-40B4-BE49-F238E27FC236}">
                <a16:creationId xmlns:a16="http://schemas.microsoft.com/office/drawing/2014/main" id="{BDC08D86-D3B0-F173-F7F1-FFF34004E8B5}"/>
              </a:ext>
            </a:extLst>
          </p:cNvPr>
          <p:cNvSpPr txBox="1"/>
          <p:nvPr/>
        </p:nvSpPr>
        <p:spPr>
          <a:xfrm>
            <a:off x="612080" y="4486359"/>
            <a:ext cx="4968032" cy="173623"/>
          </a:xfrm>
          <a:prstGeom prst="rect">
            <a:avLst/>
          </a:prstGeom>
        </p:spPr>
        <p:txBody>
          <a:bodyPr vert="horz" wrap="square" lIns="0" tIns="11162" rIns="0" bIns="0" rtlCol="0">
            <a:spAutoFit/>
          </a:bodyPr>
          <a:lstStyle/>
          <a:p>
            <a:pPr marL="8929">
              <a:spcBef>
                <a:spcPts val="88"/>
              </a:spcBef>
            </a:pPr>
            <a:r>
              <a:rPr sz="1055" spc="7" dirty="0">
                <a:latin typeface="TheSans UHH" panose="020B0604020202020204" charset="0"/>
                <a:cs typeface="Arial"/>
              </a:rPr>
              <a:t>Mahajan </a:t>
            </a:r>
            <a:r>
              <a:rPr sz="1055" spc="4" dirty="0">
                <a:latin typeface="TheSans UHH" panose="020B0604020202020204" charset="0"/>
                <a:cs typeface="Arial"/>
              </a:rPr>
              <a:t>et al, "Exploring the Limits of </a:t>
            </a:r>
            <a:r>
              <a:rPr sz="1055" spc="7" dirty="0">
                <a:latin typeface="TheSans UHH" panose="020B0604020202020204" charset="0"/>
                <a:cs typeface="Arial"/>
              </a:rPr>
              <a:t>Weakly </a:t>
            </a:r>
            <a:r>
              <a:rPr sz="1055" spc="4" dirty="0">
                <a:latin typeface="TheSans UHH" panose="020B0604020202020204" charset="0"/>
                <a:cs typeface="Arial"/>
              </a:rPr>
              <a:t>Supervised Pretraining", arXiv</a:t>
            </a:r>
            <a:r>
              <a:rPr sz="1055" spc="49" dirty="0">
                <a:latin typeface="TheSans UHH" panose="020B0604020202020204" charset="0"/>
                <a:cs typeface="Arial"/>
              </a:rPr>
              <a:t> </a:t>
            </a:r>
            <a:r>
              <a:rPr sz="1055" spc="4" dirty="0">
                <a:latin typeface="TheSans UHH" panose="020B0604020202020204" charset="0"/>
                <a:cs typeface="Arial"/>
              </a:rPr>
              <a:t>2018</a:t>
            </a:r>
            <a:endParaRPr sz="1055" dirty="0">
              <a:latin typeface="TheSans UHH" panose="020B0604020202020204" charset="0"/>
              <a:cs typeface="Arial"/>
            </a:endParaRPr>
          </a:p>
        </p:txBody>
      </p:sp>
      <p:sp>
        <p:nvSpPr>
          <p:cNvPr id="10" name="object 5">
            <a:extLst>
              <a:ext uri="{FF2B5EF4-FFF2-40B4-BE49-F238E27FC236}">
                <a16:creationId xmlns:a16="http://schemas.microsoft.com/office/drawing/2014/main" id="{9FE9D573-349D-8465-465D-BEB59CCEF5FD}"/>
              </a:ext>
            </a:extLst>
          </p:cNvPr>
          <p:cNvSpPr txBox="1"/>
          <p:nvPr/>
        </p:nvSpPr>
        <p:spPr>
          <a:xfrm>
            <a:off x="1627761" y="1697768"/>
            <a:ext cx="3376287" cy="402592"/>
          </a:xfrm>
          <a:prstGeom prst="rect">
            <a:avLst/>
          </a:prstGeom>
        </p:spPr>
        <p:txBody>
          <a:bodyPr vert="horz" wrap="square" lIns="0" tIns="10268" rIns="0" bIns="0" rtlCol="0">
            <a:spAutoFit/>
          </a:bodyPr>
          <a:lstStyle/>
          <a:p>
            <a:pPr marL="8929" marR="3572" algn="just">
              <a:lnSpc>
                <a:spcPct val="100699"/>
              </a:lnSpc>
              <a:spcBef>
                <a:spcPts val="80"/>
              </a:spcBef>
            </a:pPr>
            <a:r>
              <a:rPr sz="1266" spc="7" dirty="0">
                <a:latin typeface="TheSans UHH" panose="020B0604020202020204" charset="0"/>
                <a:cs typeface="Arial"/>
              </a:rPr>
              <a:t>Bigger </a:t>
            </a:r>
            <a:r>
              <a:rPr sz="1266" spc="11" dirty="0">
                <a:latin typeface="TheSans UHH" panose="020B0604020202020204" charset="0"/>
                <a:cs typeface="Arial"/>
              </a:rPr>
              <a:t>models </a:t>
            </a:r>
            <a:r>
              <a:rPr sz="1266" spc="7" dirty="0">
                <a:latin typeface="TheSans UHH" panose="020B0604020202020204" charset="0"/>
                <a:cs typeface="Arial"/>
              </a:rPr>
              <a:t>are saturated on </a:t>
            </a:r>
            <a:r>
              <a:rPr sz="1266" spc="18" dirty="0" err="1">
                <a:latin typeface="TheSans UHH" panose="020B0604020202020204" charset="0"/>
                <a:cs typeface="Arial"/>
              </a:rPr>
              <a:t>lmageNet</a:t>
            </a:r>
            <a:r>
              <a:rPr sz="1266" spc="18" dirty="0">
                <a:latin typeface="TheSans UHH" panose="020B0604020202020204" charset="0"/>
                <a:cs typeface="Arial"/>
              </a:rPr>
              <a:t>,</a:t>
            </a:r>
            <a:r>
              <a:rPr lang="de-DE" sz="1266" spc="18" dirty="0">
                <a:latin typeface="TheSans UHH" panose="020B0604020202020204" charset="0"/>
                <a:cs typeface="Arial"/>
              </a:rPr>
              <a:t> </a:t>
            </a:r>
            <a:r>
              <a:rPr sz="1266" spc="7" dirty="0">
                <a:latin typeface="TheSans UHH" panose="020B0604020202020204" charset="0"/>
                <a:cs typeface="Arial"/>
              </a:rPr>
              <a:t>but with </a:t>
            </a:r>
            <a:r>
              <a:rPr sz="1266" spc="11" dirty="0">
                <a:latin typeface="TheSans UHH" panose="020B0604020202020204" charset="0"/>
                <a:cs typeface="Arial"/>
              </a:rPr>
              <a:t>more  </a:t>
            </a:r>
            <a:r>
              <a:rPr sz="1266" spc="7" dirty="0">
                <a:latin typeface="TheSans UHH" panose="020B0604020202020204" charset="0"/>
                <a:cs typeface="Arial"/>
              </a:rPr>
              <a:t>data bigger </a:t>
            </a:r>
            <a:r>
              <a:rPr sz="1266" spc="11" dirty="0">
                <a:latin typeface="TheSans UHH" panose="020B0604020202020204" charset="0"/>
                <a:cs typeface="Arial"/>
              </a:rPr>
              <a:t>models </a:t>
            </a:r>
            <a:r>
              <a:rPr sz="1266" spc="7" dirty="0">
                <a:latin typeface="TheSans UHH" panose="020B0604020202020204" charset="0"/>
                <a:cs typeface="Arial"/>
              </a:rPr>
              <a:t>do</a:t>
            </a:r>
            <a:r>
              <a:rPr sz="1266" spc="-46" dirty="0">
                <a:latin typeface="TheSans UHH" panose="020B0604020202020204" charset="0"/>
                <a:cs typeface="Arial"/>
              </a:rPr>
              <a:t> </a:t>
            </a:r>
            <a:r>
              <a:rPr sz="1266" spc="4" dirty="0">
                <a:latin typeface="TheSans UHH" panose="020B0604020202020204" charset="0"/>
                <a:cs typeface="Arial"/>
              </a:rPr>
              <a:t>better</a:t>
            </a:r>
            <a:endParaRPr sz="1266" dirty="0">
              <a:latin typeface="TheSans UHH" panose="020B0604020202020204" charset="0"/>
              <a:cs typeface="Arial"/>
            </a:endParaRPr>
          </a:p>
        </p:txBody>
      </p:sp>
      <p:sp>
        <p:nvSpPr>
          <p:cNvPr id="11" name="TextBox 6">
            <a:extLst>
              <a:ext uri="{FF2B5EF4-FFF2-40B4-BE49-F238E27FC236}">
                <a16:creationId xmlns:a16="http://schemas.microsoft.com/office/drawing/2014/main" id="{6E6B9CA6-D19E-47BA-B77D-8815C1C3CE68}"/>
              </a:ext>
            </a:extLst>
          </p:cNvPr>
          <p:cNvSpPr txBox="1"/>
          <p:nvPr/>
        </p:nvSpPr>
        <p:spPr>
          <a:xfrm>
            <a:off x="5931444" y="4515714"/>
            <a:ext cx="2942780" cy="246221"/>
          </a:xfrm>
          <a:prstGeom prst="rect">
            <a:avLst/>
          </a:prstGeom>
          <a:noFill/>
        </p:spPr>
        <p:txBody>
          <a:bodyPr wrap="square">
            <a:spAutoFit/>
          </a:bodyPr>
          <a:lstStyle/>
          <a:p>
            <a:pPr algn="r"/>
            <a:r>
              <a:rPr lang="en-GB" sz="1000" dirty="0">
                <a:uFill>
                  <a:solidFill>
                    <a:srgbClr val="000000"/>
                  </a:solidFill>
                </a:uFill>
                <a:latin typeface="TheSans UHH" panose="020B0502050302020203" pitchFamily="3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000" dirty="0">
              <a:latin typeface="TheSans UHH" panose="020B0502050302020203" pitchFamily="34" charset="0"/>
            </a:endParaRPr>
          </a:p>
        </p:txBody>
      </p:sp>
    </p:spTree>
    <p:extLst>
      <p:ext uri="{BB962C8B-B14F-4D97-AF65-F5344CB8AC3E}">
        <p14:creationId xmlns:p14="http://schemas.microsoft.com/office/powerpoint/2010/main" val="39244436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6EA8ED-B196-4532-8372-D723F2AB6C57}"/>
              </a:ext>
            </a:extLst>
          </p:cNvPr>
          <p:cNvSpPr>
            <a:spLocks noGrp="1"/>
          </p:cNvSpPr>
          <p:nvPr>
            <p:ph type="title"/>
          </p:nvPr>
        </p:nvSpPr>
        <p:spPr/>
        <p:txBody>
          <a:bodyPr/>
          <a:lstStyle/>
          <a:p>
            <a:r>
              <a:rPr lang="en-US" sz="2800" dirty="0">
                <a:latin typeface="TheSans UHH" panose="020B0604020202020204" charset="0"/>
                <a:cs typeface="HelveticaNeue-Light"/>
              </a:rPr>
              <a:t>At the end of the da</a:t>
            </a:r>
            <a:r>
              <a:rPr lang="en-US" sz="2800" spc="-390" dirty="0">
                <a:latin typeface="TheSans UHH" panose="020B0604020202020204" charset="0"/>
                <a:cs typeface="HelveticaNeue-Light"/>
              </a:rPr>
              <a:t>y</a:t>
            </a:r>
            <a:r>
              <a:rPr lang="en-US" sz="2800" dirty="0">
                <a:latin typeface="TheSans UHH" panose="020B0604020202020204" charset="0"/>
                <a:cs typeface="HelveticaNeue-Light"/>
              </a:rPr>
              <a:t>, …</a:t>
            </a:r>
            <a:br>
              <a:rPr lang="en-US" sz="2800" dirty="0">
                <a:latin typeface="TheSans UHH" panose="020B0604020202020204" charset="0"/>
                <a:cs typeface="HelveticaNeue-Light"/>
              </a:rPr>
            </a:br>
            <a:endParaRPr lang="en-US" dirty="0"/>
          </a:p>
        </p:txBody>
      </p:sp>
      <p:sp>
        <p:nvSpPr>
          <p:cNvPr id="3" name="Textplatzhalter 2">
            <a:extLst>
              <a:ext uri="{FF2B5EF4-FFF2-40B4-BE49-F238E27FC236}">
                <a16:creationId xmlns:a16="http://schemas.microsoft.com/office/drawing/2014/main" id="{D50C94C8-ABE9-4F7D-885B-08ED825355DC}"/>
              </a:ext>
            </a:extLst>
          </p:cNvPr>
          <p:cNvSpPr>
            <a:spLocks noGrp="1"/>
          </p:cNvSpPr>
          <p:nvPr>
            <p:ph type="body" sz="quarter" idx="16"/>
          </p:nvPr>
        </p:nvSpPr>
        <p:spPr/>
        <p:txBody>
          <a:bodyPr/>
          <a:lstStyle/>
          <a:p>
            <a:pPr marL="0" indent="0">
              <a:buNone/>
            </a:pPr>
            <a:r>
              <a:rPr lang="en-US" dirty="0">
                <a:latin typeface="TheSans UHH" panose="020B0604020202020204" charset="0"/>
                <a:cs typeface="HelveticaNeue-Light"/>
              </a:rPr>
              <a:t>… we generate a fixed size vector </a:t>
            </a:r>
            <a:r>
              <a:rPr lang="en-US" spc="-21" dirty="0">
                <a:latin typeface="TheSans UHH" panose="020B0604020202020204" charset="0"/>
                <a:cs typeface="HelveticaNeue-Light"/>
              </a:rPr>
              <a:t>from </a:t>
            </a:r>
            <a:r>
              <a:rPr lang="en-US" dirty="0">
                <a:latin typeface="TheSans UHH" panose="020B0604020202020204" charset="0"/>
                <a:cs typeface="HelveticaNeue-Light"/>
              </a:rPr>
              <a:t>an image and run a classifier over it</a:t>
            </a:r>
          </a:p>
          <a:p>
            <a:pPr marL="0" indent="0">
              <a:buNone/>
            </a:pPr>
            <a:endParaRPr lang="en-US" dirty="0"/>
          </a:p>
        </p:txBody>
      </p:sp>
      <p:sp>
        <p:nvSpPr>
          <p:cNvPr id="4" name="Date Placeholder 3">
            <a:extLst>
              <a:ext uri="{FF2B5EF4-FFF2-40B4-BE49-F238E27FC236}">
                <a16:creationId xmlns:a16="http://schemas.microsoft.com/office/drawing/2014/main" id="{CD1B1CEC-1B30-0A16-05D1-22B5F73403F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5DD26ED-8C98-43A9-3785-6031877171A9}"/>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40D24965-2EBF-9B7E-8488-629BB489EFC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44</a:t>
            </a:fld>
            <a:endParaRPr lang="de-DE" dirty="0">
              <a:latin typeface="TheSans UHH" panose="020B0604020202020204" charset="0"/>
            </a:endParaRPr>
          </a:p>
        </p:txBody>
      </p:sp>
      <p:sp>
        <p:nvSpPr>
          <p:cNvPr id="8" name="object 2">
            <a:extLst>
              <a:ext uri="{FF2B5EF4-FFF2-40B4-BE49-F238E27FC236}">
                <a16:creationId xmlns:a16="http://schemas.microsoft.com/office/drawing/2014/main" id="{3E7EF6A7-F2D4-A57B-D338-848DB85AE509}"/>
              </a:ext>
            </a:extLst>
          </p:cNvPr>
          <p:cNvSpPr/>
          <p:nvPr/>
        </p:nvSpPr>
        <p:spPr>
          <a:xfrm>
            <a:off x="1390650" y="2203891"/>
            <a:ext cx="2219615" cy="245609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4">
            <a:extLst>
              <a:ext uri="{FF2B5EF4-FFF2-40B4-BE49-F238E27FC236}">
                <a16:creationId xmlns:a16="http://schemas.microsoft.com/office/drawing/2014/main" id="{6CA28B37-514D-FD8E-4011-A2D8813F871D}"/>
              </a:ext>
            </a:extLst>
          </p:cNvPr>
          <p:cNvSpPr txBox="1"/>
          <p:nvPr/>
        </p:nvSpPr>
        <p:spPr>
          <a:xfrm>
            <a:off x="3776630" y="2782661"/>
            <a:ext cx="819529" cy="993582"/>
          </a:xfrm>
          <a:prstGeom prst="rect">
            <a:avLst/>
          </a:prstGeom>
        </p:spPr>
        <p:txBody>
          <a:bodyPr vert="horz" wrap="square" lIns="0" tIns="8930" rIns="0" bIns="0" rtlCol="0">
            <a:spAutoFit/>
          </a:bodyPr>
          <a:lstStyle/>
          <a:p>
            <a:pPr marL="26788">
              <a:spcBef>
                <a:spcPts val="70"/>
              </a:spcBef>
            </a:pPr>
            <a:r>
              <a:rPr lang="en-IN" sz="9597" spc="806" baseline="-5799" dirty="0">
                <a:latin typeface="TheSans UHH" panose="020B0604020202020204" charset="0"/>
                <a:cs typeface="Helvetica-Light"/>
              </a:rPr>
              <a:t>)</a:t>
            </a:r>
            <a:r>
              <a:rPr lang="en-IN" sz="2531" dirty="0">
                <a:latin typeface="TheSans UHH" panose="020B0604020202020204" charset="0"/>
                <a:cs typeface="Helvetica-Light"/>
              </a:rPr>
              <a:t>=</a:t>
            </a:r>
            <a:endParaRPr sz="2531" dirty="0">
              <a:latin typeface="TheSans UHH" panose="020B0604020202020204" charset="0"/>
              <a:cs typeface="Helvetica-Light"/>
            </a:endParaRPr>
          </a:p>
        </p:txBody>
      </p:sp>
      <p:sp>
        <p:nvSpPr>
          <p:cNvPr id="10" name="object 5">
            <a:extLst>
              <a:ext uri="{FF2B5EF4-FFF2-40B4-BE49-F238E27FC236}">
                <a16:creationId xmlns:a16="http://schemas.microsoft.com/office/drawing/2014/main" id="{C3AF0FC4-AF2F-4BAD-A189-B11249A534B5}"/>
              </a:ext>
            </a:extLst>
          </p:cNvPr>
          <p:cNvSpPr/>
          <p:nvPr/>
        </p:nvSpPr>
        <p:spPr>
          <a:xfrm>
            <a:off x="4495975" y="3192833"/>
            <a:ext cx="187117" cy="501465"/>
          </a:xfrm>
          <a:custGeom>
            <a:avLst/>
            <a:gdLst/>
            <a:ahLst/>
            <a:cxnLst/>
            <a:rect l="l" t="t" r="r" b="b"/>
            <a:pathLst>
              <a:path w="292734" h="862965">
                <a:moveTo>
                  <a:pt x="0" y="862771"/>
                </a:moveTo>
                <a:lnTo>
                  <a:pt x="292541" y="862771"/>
                </a:lnTo>
                <a:lnTo>
                  <a:pt x="292541" y="0"/>
                </a:lnTo>
                <a:lnTo>
                  <a:pt x="0" y="0"/>
                </a:lnTo>
                <a:lnTo>
                  <a:pt x="0" y="862771"/>
                </a:lnTo>
                <a:close/>
              </a:path>
            </a:pathLst>
          </a:custGeom>
          <a:solidFill>
            <a:srgbClr val="51A7F9"/>
          </a:solidFill>
        </p:spPr>
        <p:txBody>
          <a:bodyPr wrap="square" lIns="0" tIns="0" rIns="0" bIns="0" rtlCol="0"/>
          <a:lstStyle/>
          <a:p>
            <a:endParaRPr>
              <a:latin typeface="TheSans UHH" panose="020B0604020202020204" charset="0"/>
            </a:endParaRPr>
          </a:p>
        </p:txBody>
      </p:sp>
      <p:sp>
        <p:nvSpPr>
          <p:cNvPr id="11" name="object 6">
            <a:extLst>
              <a:ext uri="{FF2B5EF4-FFF2-40B4-BE49-F238E27FC236}">
                <a16:creationId xmlns:a16="http://schemas.microsoft.com/office/drawing/2014/main" id="{17874D85-DEE4-36A2-E01B-1D3F89EAD2D9}"/>
              </a:ext>
            </a:extLst>
          </p:cNvPr>
          <p:cNvSpPr/>
          <p:nvPr/>
        </p:nvSpPr>
        <p:spPr>
          <a:xfrm>
            <a:off x="4701668" y="3192833"/>
            <a:ext cx="187117" cy="501465"/>
          </a:xfrm>
          <a:custGeom>
            <a:avLst/>
            <a:gdLst/>
            <a:ahLst/>
            <a:cxnLst/>
            <a:rect l="l" t="t" r="r" b="b"/>
            <a:pathLst>
              <a:path w="292734" h="862965">
                <a:moveTo>
                  <a:pt x="0" y="862771"/>
                </a:moveTo>
                <a:lnTo>
                  <a:pt x="292541" y="862771"/>
                </a:lnTo>
                <a:lnTo>
                  <a:pt x="292541" y="0"/>
                </a:lnTo>
                <a:lnTo>
                  <a:pt x="0" y="0"/>
                </a:lnTo>
                <a:lnTo>
                  <a:pt x="0" y="862771"/>
                </a:lnTo>
                <a:close/>
              </a:path>
            </a:pathLst>
          </a:custGeom>
          <a:solidFill>
            <a:srgbClr val="53585F"/>
          </a:solidFill>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EA47F702-1707-0265-6083-10DA7886B980}"/>
              </a:ext>
            </a:extLst>
          </p:cNvPr>
          <p:cNvSpPr/>
          <p:nvPr/>
        </p:nvSpPr>
        <p:spPr>
          <a:xfrm>
            <a:off x="4905514" y="3192833"/>
            <a:ext cx="150181" cy="501465"/>
          </a:xfrm>
          <a:custGeom>
            <a:avLst/>
            <a:gdLst/>
            <a:ahLst/>
            <a:cxnLst/>
            <a:rect l="l" t="t" r="r" b="b"/>
            <a:pathLst>
              <a:path w="234950" h="862965">
                <a:moveTo>
                  <a:pt x="0" y="862771"/>
                </a:moveTo>
                <a:lnTo>
                  <a:pt x="234379" y="862771"/>
                </a:lnTo>
                <a:lnTo>
                  <a:pt x="234379" y="0"/>
                </a:lnTo>
                <a:lnTo>
                  <a:pt x="0" y="0"/>
                </a:lnTo>
                <a:lnTo>
                  <a:pt x="0" y="862771"/>
                </a:lnTo>
                <a:close/>
              </a:path>
            </a:pathLst>
          </a:custGeom>
          <a:solidFill>
            <a:srgbClr val="F5D328"/>
          </a:solidFill>
        </p:spPr>
        <p:txBody>
          <a:bodyPr wrap="square" lIns="0" tIns="0" rIns="0" bIns="0" rtlCol="0"/>
          <a:lstStyle/>
          <a:p>
            <a:endParaRPr>
              <a:latin typeface="TheSans UHH" panose="020B0604020202020204" charset="0"/>
            </a:endParaRPr>
          </a:p>
        </p:txBody>
      </p:sp>
      <p:sp>
        <p:nvSpPr>
          <p:cNvPr id="13" name="object 8">
            <a:extLst>
              <a:ext uri="{FF2B5EF4-FFF2-40B4-BE49-F238E27FC236}">
                <a16:creationId xmlns:a16="http://schemas.microsoft.com/office/drawing/2014/main" id="{464B1C54-8964-2403-A199-4ADBD6DC5119}"/>
              </a:ext>
            </a:extLst>
          </p:cNvPr>
          <p:cNvSpPr/>
          <p:nvPr/>
        </p:nvSpPr>
        <p:spPr>
          <a:xfrm>
            <a:off x="5072647" y="3192833"/>
            <a:ext cx="196859" cy="501465"/>
          </a:xfrm>
          <a:custGeom>
            <a:avLst/>
            <a:gdLst/>
            <a:ahLst/>
            <a:cxnLst/>
            <a:rect l="l" t="t" r="r" b="b"/>
            <a:pathLst>
              <a:path w="307975" h="862965">
                <a:moveTo>
                  <a:pt x="0" y="862771"/>
                </a:moveTo>
                <a:lnTo>
                  <a:pt x="307397" y="862771"/>
                </a:lnTo>
                <a:lnTo>
                  <a:pt x="307397" y="0"/>
                </a:lnTo>
                <a:lnTo>
                  <a:pt x="0" y="0"/>
                </a:lnTo>
                <a:lnTo>
                  <a:pt x="0" y="862771"/>
                </a:lnTo>
                <a:close/>
              </a:path>
            </a:pathLst>
          </a:custGeom>
          <a:solidFill>
            <a:srgbClr val="70BF41"/>
          </a:solidFill>
        </p:spPr>
        <p:txBody>
          <a:bodyPr wrap="square" lIns="0" tIns="0" rIns="0" bIns="0" rtlCol="0"/>
          <a:lstStyle/>
          <a:p>
            <a:endParaRPr>
              <a:latin typeface="TheSans UHH" panose="020B0604020202020204" charset="0"/>
            </a:endParaRPr>
          </a:p>
        </p:txBody>
      </p:sp>
      <p:sp>
        <p:nvSpPr>
          <p:cNvPr id="14" name="object 9">
            <a:extLst>
              <a:ext uri="{FF2B5EF4-FFF2-40B4-BE49-F238E27FC236}">
                <a16:creationId xmlns:a16="http://schemas.microsoft.com/office/drawing/2014/main" id="{221B321B-1D04-87E6-5B4E-F790B5F06343}"/>
              </a:ext>
            </a:extLst>
          </p:cNvPr>
          <p:cNvSpPr/>
          <p:nvPr/>
        </p:nvSpPr>
        <p:spPr>
          <a:xfrm>
            <a:off x="5292484" y="3192833"/>
            <a:ext cx="196859" cy="501465"/>
          </a:xfrm>
          <a:custGeom>
            <a:avLst/>
            <a:gdLst/>
            <a:ahLst/>
            <a:cxnLst/>
            <a:rect l="l" t="t" r="r" b="b"/>
            <a:pathLst>
              <a:path w="307975" h="862965">
                <a:moveTo>
                  <a:pt x="0" y="862771"/>
                </a:moveTo>
                <a:lnTo>
                  <a:pt x="307397" y="862771"/>
                </a:lnTo>
                <a:lnTo>
                  <a:pt x="307397" y="0"/>
                </a:lnTo>
                <a:lnTo>
                  <a:pt x="0" y="0"/>
                </a:lnTo>
                <a:lnTo>
                  <a:pt x="0" y="862771"/>
                </a:lnTo>
                <a:close/>
              </a:path>
            </a:pathLst>
          </a:custGeom>
          <a:solidFill>
            <a:srgbClr val="EC5D57"/>
          </a:solidFill>
        </p:spPr>
        <p:txBody>
          <a:bodyPr wrap="square" lIns="0" tIns="0" rIns="0" bIns="0" rtlCol="0"/>
          <a:lstStyle/>
          <a:p>
            <a:endParaRPr>
              <a:latin typeface="TheSans UHH" panose="020B0604020202020204" charset="0"/>
            </a:endParaRPr>
          </a:p>
        </p:txBody>
      </p:sp>
      <p:sp>
        <p:nvSpPr>
          <p:cNvPr id="15" name="object 3">
            <a:extLst>
              <a:ext uri="{FF2B5EF4-FFF2-40B4-BE49-F238E27FC236}">
                <a16:creationId xmlns:a16="http://schemas.microsoft.com/office/drawing/2014/main" id="{B3A87428-992B-1073-B1A6-8E5A36227189}"/>
              </a:ext>
            </a:extLst>
          </p:cNvPr>
          <p:cNvSpPr txBox="1"/>
          <p:nvPr/>
        </p:nvSpPr>
        <p:spPr>
          <a:xfrm>
            <a:off x="203534" y="2790985"/>
            <a:ext cx="1089422" cy="982810"/>
          </a:xfrm>
          <a:prstGeom prst="rect">
            <a:avLst/>
          </a:prstGeom>
        </p:spPr>
        <p:txBody>
          <a:bodyPr vert="horz" wrap="square" lIns="0" tIns="8930" rIns="0" bIns="0" rtlCol="0">
            <a:spAutoFit/>
          </a:bodyPr>
          <a:lstStyle/>
          <a:p>
            <a:pPr marL="26788" algn="ctr">
              <a:spcBef>
                <a:spcPts val="70"/>
              </a:spcBef>
            </a:pPr>
            <a:r>
              <a:rPr sz="2531" i="1" dirty="0">
                <a:latin typeface="TheSans UHH" panose="020B0604020202020204" charset="0"/>
                <a:cs typeface="Helvetica-LightOblique"/>
              </a:rPr>
              <a:t>CNN</a:t>
            </a:r>
            <a:r>
              <a:rPr sz="2531" i="1" spc="-193" dirty="0">
                <a:latin typeface="TheSans UHH" panose="020B0604020202020204" charset="0"/>
                <a:cs typeface="Helvetica-LightOblique"/>
              </a:rPr>
              <a:t> </a:t>
            </a:r>
            <a:r>
              <a:rPr sz="9492" baseline="-5864" dirty="0">
                <a:latin typeface="TheSans UHH" panose="020B0604020202020204" charset="0"/>
                <a:cs typeface="Helvetica-Light"/>
              </a:rPr>
              <a:t>(</a:t>
            </a:r>
          </a:p>
        </p:txBody>
      </p:sp>
      <p:sp>
        <p:nvSpPr>
          <p:cNvPr id="16" name="object 10">
            <a:extLst>
              <a:ext uri="{FF2B5EF4-FFF2-40B4-BE49-F238E27FC236}">
                <a16:creationId xmlns:a16="http://schemas.microsoft.com/office/drawing/2014/main" id="{869ED3AE-FEC4-73A9-C784-F095B5F3F7C7}"/>
              </a:ext>
            </a:extLst>
          </p:cNvPr>
          <p:cNvSpPr txBox="1"/>
          <p:nvPr/>
        </p:nvSpPr>
        <p:spPr>
          <a:xfrm>
            <a:off x="5165601" y="4337161"/>
            <a:ext cx="2646759" cy="322821"/>
          </a:xfrm>
          <a:prstGeom prst="rect">
            <a:avLst/>
          </a:prstGeom>
        </p:spPr>
        <p:txBody>
          <a:bodyPr vert="horz" wrap="square" lIns="0" tIns="8930" rIns="0" bIns="0" rtlCol="0">
            <a:spAutoFit/>
          </a:bodyPr>
          <a:lstStyle/>
          <a:p>
            <a:pPr marL="8929">
              <a:spcBef>
                <a:spcPts val="70"/>
              </a:spcBef>
            </a:pPr>
            <a:r>
              <a:rPr sz="2039" dirty="0">
                <a:solidFill>
                  <a:srgbClr val="164F86"/>
                </a:solidFill>
                <a:latin typeface="TheSans UHH" panose="020B0604020202020204" charset="0"/>
                <a:cs typeface="Helvetica-Light"/>
              </a:rPr>
              <a:t>softmax: </a:t>
            </a:r>
            <a:r>
              <a:rPr sz="2039" spc="-7" dirty="0">
                <a:solidFill>
                  <a:srgbClr val="164F86"/>
                </a:solidFill>
                <a:latin typeface="TheSans UHH" panose="020B0604020202020204" charset="0"/>
                <a:cs typeface="Helvetica-Light"/>
              </a:rPr>
              <a:t>predict</a:t>
            </a:r>
            <a:r>
              <a:rPr sz="2039" spc="-56" dirty="0">
                <a:solidFill>
                  <a:srgbClr val="164F86"/>
                </a:solidFill>
                <a:latin typeface="TheSans UHH" panose="020B0604020202020204" charset="0"/>
                <a:cs typeface="Helvetica-Light"/>
              </a:rPr>
              <a:t> </a:t>
            </a:r>
            <a:r>
              <a:rPr sz="2039" dirty="0">
                <a:solidFill>
                  <a:srgbClr val="164F86"/>
                </a:solidFill>
                <a:latin typeface="TheSans UHH" panose="020B0604020202020204" charset="0"/>
                <a:cs typeface="Helvetica-Light"/>
              </a:rPr>
              <a:t>‘truck’</a:t>
            </a:r>
            <a:endParaRPr sz="2039">
              <a:latin typeface="TheSans UHH" panose="020B0604020202020204" charset="0"/>
              <a:cs typeface="Helvetica-Light"/>
            </a:endParaRPr>
          </a:p>
        </p:txBody>
      </p:sp>
      <p:sp>
        <p:nvSpPr>
          <p:cNvPr id="17" name="object 11">
            <a:extLst>
              <a:ext uri="{FF2B5EF4-FFF2-40B4-BE49-F238E27FC236}">
                <a16:creationId xmlns:a16="http://schemas.microsoft.com/office/drawing/2014/main" id="{13B08415-6442-E1FF-FC87-C78B4356B343}"/>
              </a:ext>
            </a:extLst>
          </p:cNvPr>
          <p:cNvSpPr/>
          <p:nvPr/>
        </p:nvSpPr>
        <p:spPr>
          <a:xfrm>
            <a:off x="5148064" y="3758945"/>
            <a:ext cx="730307" cy="540997"/>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36338577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F2659-58A2-A268-D6A5-A0DF00ABE9A1}"/>
              </a:ext>
            </a:extLst>
          </p:cNvPr>
          <p:cNvSpPr>
            <a:spLocks noGrp="1"/>
          </p:cNvSpPr>
          <p:nvPr>
            <p:ph type="title"/>
          </p:nvPr>
        </p:nvSpPr>
        <p:spPr/>
        <p:txBody>
          <a:bodyPr/>
          <a:lstStyle/>
          <a:p>
            <a:r>
              <a:rPr lang="de-DE" sz="2800" dirty="0">
                <a:latin typeface="TheSans UHH" panose="020B0604020202020204" charset="0"/>
                <a:cs typeface="HelveticaNeue-Light"/>
              </a:rPr>
              <a:t>Key insight	</a:t>
            </a:r>
            <a:br>
              <a:rPr lang="de-DE" sz="2800" dirty="0">
                <a:latin typeface="TheSans UHH" panose="020B0604020202020204" charset="0"/>
                <a:cs typeface="HelveticaNeue-Light"/>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E2018182-26DE-4B8E-B39D-14B7A7D68E5B}"/>
              </a:ext>
            </a:extLst>
          </p:cNvPr>
          <p:cNvSpPr>
            <a:spLocks noGrp="1"/>
          </p:cNvSpPr>
          <p:nvPr>
            <p:ph type="body" sz="quarter" idx="16"/>
          </p:nvPr>
        </p:nvSpPr>
        <p:spPr/>
        <p:txBody>
          <a:bodyPr/>
          <a:lstStyle/>
          <a:p>
            <a:pPr marL="0" indent="0">
              <a:buNone/>
            </a:pPr>
            <a:r>
              <a:rPr lang="de-DE" dirty="0">
                <a:latin typeface="TheSans UHH" panose="020B0604020202020204" charset="0"/>
                <a:cs typeface="HelveticaNeue-Light"/>
              </a:rPr>
              <a:t>This </a:t>
            </a:r>
            <a:r>
              <a:rPr lang="de-DE" dirty="0" err="1">
                <a:latin typeface="TheSans UHH" panose="020B0604020202020204" charset="0"/>
                <a:cs typeface="HelveticaNeue-Light"/>
              </a:rPr>
              <a:t>vector</a:t>
            </a:r>
            <a:r>
              <a:rPr lang="de-DE" dirty="0">
                <a:latin typeface="TheSans UHH" panose="020B0604020202020204" charset="0"/>
                <a:cs typeface="HelveticaNeue-Light"/>
              </a:rPr>
              <a:t> </a:t>
            </a:r>
            <a:r>
              <a:rPr lang="de-DE" dirty="0" err="1">
                <a:latin typeface="TheSans UHH" panose="020B0604020202020204" charset="0"/>
                <a:cs typeface="HelveticaNeue-Light"/>
              </a:rPr>
              <a:t>is</a:t>
            </a:r>
            <a:r>
              <a:rPr lang="de-DE" dirty="0">
                <a:latin typeface="TheSans UHH" panose="020B0604020202020204" charset="0"/>
                <a:cs typeface="HelveticaNeue-Light"/>
              </a:rPr>
              <a:t> </a:t>
            </a:r>
            <a:r>
              <a:rPr lang="de-DE" dirty="0" err="1">
                <a:latin typeface="TheSans UHH" panose="020B0604020202020204" charset="0"/>
                <a:cs typeface="HelveticaNeue-Light"/>
              </a:rPr>
              <a:t>useful</a:t>
            </a:r>
            <a:r>
              <a:rPr lang="de-DE" dirty="0">
                <a:latin typeface="TheSans UHH" panose="020B0604020202020204" charset="0"/>
                <a:cs typeface="HelveticaNeue-Light"/>
              </a:rPr>
              <a:t> for </a:t>
            </a:r>
            <a:r>
              <a:rPr lang="de-DE" dirty="0" err="1">
                <a:latin typeface="TheSans UHH" panose="020B0604020202020204" charset="0"/>
                <a:cs typeface="HelveticaNeue-Light"/>
              </a:rPr>
              <a:t>many</a:t>
            </a:r>
            <a:r>
              <a:rPr lang="de-DE" dirty="0">
                <a:latin typeface="TheSans UHH" panose="020B0604020202020204" charset="0"/>
                <a:cs typeface="HelveticaNeue-Light"/>
              </a:rPr>
              <a:t> </a:t>
            </a:r>
            <a:r>
              <a:rPr lang="de-DE" dirty="0" err="1">
                <a:latin typeface="TheSans UHH" panose="020B0604020202020204" charset="0"/>
                <a:cs typeface="HelveticaNeue-Light"/>
              </a:rPr>
              <a:t>mo</a:t>
            </a:r>
            <a:r>
              <a:rPr lang="de-DE" spc="-74" dirty="0" err="1">
                <a:latin typeface="TheSans UHH" panose="020B0604020202020204" charset="0"/>
                <a:cs typeface="HelveticaNeue-Light"/>
              </a:rPr>
              <a:t>r</a:t>
            </a:r>
            <a:r>
              <a:rPr lang="de-DE" dirty="0" err="1">
                <a:latin typeface="TheSans UHH" panose="020B0604020202020204" charset="0"/>
                <a:cs typeface="HelveticaNeue-Light"/>
              </a:rPr>
              <a:t>e</a:t>
            </a:r>
            <a:r>
              <a:rPr lang="de-DE" dirty="0">
                <a:latin typeface="TheSans UHH" panose="020B0604020202020204" charset="0"/>
                <a:cs typeface="HelveticaNeue-Light"/>
              </a:rPr>
              <a:t> </a:t>
            </a:r>
            <a:r>
              <a:rPr lang="de-DE" dirty="0" err="1">
                <a:latin typeface="TheSans UHH" panose="020B0604020202020204" charset="0"/>
                <a:cs typeface="HelveticaNeue-Light"/>
              </a:rPr>
              <a:t>tasks</a:t>
            </a:r>
            <a:r>
              <a:rPr lang="de-DE" dirty="0">
                <a:latin typeface="TheSans UHH" panose="020B0604020202020204" charset="0"/>
                <a:cs typeface="HelveticaNeue-Light"/>
              </a:rPr>
              <a:t> </a:t>
            </a:r>
            <a:r>
              <a:rPr lang="de-DE" dirty="0" err="1">
                <a:latin typeface="TheSans UHH" panose="020B0604020202020204" charset="0"/>
                <a:cs typeface="HelveticaNeue-Light"/>
              </a:rPr>
              <a:t>than</a:t>
            </a:r>
            <a:r>
              <a:rPr lang="de-DE" dirty="0">
                <a:latin typeface="TheSans UHH" panose="020B0604020202020204" charset="0"/>
                <a:cs typeface="HelveticaNeue-Light"/>
              </a:rPr>
              <a:t> just </a:t>
            </a:r>
            <a:r>
              <a:rPr lang="de-DE" dirty="0" err="1">
                <a:latin typeface="TheSans UHH" panose="020B0604020202020204" charset="0"/>
                <a:cs typeface="HelveticaNeue-Light"/>
              </a:rPr>
              <a:t>image</a:t>
            </a:r>
            <a:r>
              <a:rPr lang="de-DE" dirty="0">
                <a:latin typeface="TheSans UHH" panose="020B0604020202020204" charset="0"/>
                <a:cs typeface="HelveticaNeue-Light"/>
              </a:rPr>
              <a:t> </a:t>
            </a:r>
            <a:r>
              <a:rPr lang="de-DE" dirty="0" err="1">
                <a:latin typeface="TheSans UHH" panose="020B0604020202020204" charset="0"/>
                <a:cs typeface="HelveticaNeue-Light"/>
              </a:rPr>
              <a:t>classification</a:t>
            </a:r>
            <a:r>
              <a:rPr lang="de-DE" dirty="0">
                <a:latin typeface="TheSans UHH" panose="020B0604020202020204" charset="0"/>
                <a:cs typeface="HelveticaNeue-Light"/>
              </a:rPr>
              <a:t>!  </a:t>
            </a:r>
            <a:r>
              <a:rPr lang="de-DE" dirty="0" err="1">
                <a:latin typeface="TheSans UHH" panose="020B0604020202020204" charset="0"/>
                <a:cs typeface="HelveticaNeue-Light"/>
              </a:rPr>
              <a:t>We</a:t>
            </a:r>
            <a:r>
              <a:rPr lang="de-DE" dirty="0">
                <a:latin typeface="TheSans UHH" panose="020B0604020202020204" charset="0"/>
                <a:cs typeface="HelveticaNeue-Light"/>
              </a:rPr>
              <a:t> </a:t>
            </a:r>
            <a:r>
              <a:rPr lang="de-DE" dirty="0" err="1">
                <a:latin typeface="TheSans UHH" panose="020B0604020202020204" charset="0"/>
                <a:cs typeface="HelveticaNeue-Light"/>
              </a:rPr>
              <a:t>can</a:t>
            </a:r>
            <a:r>
              <a:rPr lang="de-DE" dirty="0">
                <a:latin typeface="TheSans UHH" panose="020B0604020202020204" charset="0"/>
                <a:cs typeface="HelveticaNeue-Light"/>
              </a:rPr>
              <a:t> </a:t>
            </a:r>
            <a:r>
              <a:rPr lang="de-DE" dirty="0" err="1">
                <a:latin typeface="TheSans UHH" panose="020B0604020202020204" charset="0"/>
                <a:cs typeface="HelveticaNeue-Light"/>
              </a:rPr>
              <a:t>use</a:t>
            </a:r>
            <a:r>
              <a:rPr lang="de-DE" dirty="0">
                <a:latin typeface="TheSans UHH" panose="020B0604020202020204" charset="0"/>
                <a:cs typeface="HelveticaNeue-Light"/>
              </a:rPr>
              <a:t> </a:t>
            </a:r>
            <a:r>
              <a:rPr lang="de-DE" dirty="0" err="1">
                <a:latin typeface="TheSans UHH" panose="020B0604020202020204" charset="0"/>
                <a:cs typeface="HelveticaNeue-Light"/>
              </a:rPr>
              <a:t>it</a:t>
            </a:r>
            <a:r>
              <a:rPr lang="de-DE" dirty="0">
                <a:latin typeface="TheSans UHH" panose="020B0604020202020204" charset="0"/>
                <a:cs typeface="HelveticaNeue-Light"/>
              </a:rPr>
              <a:t> for </a:t>
            </a:r>
            <a:r>
              <a:rPr lang="de-DE" i="1" dirty="0" err="1">
                <a:latin typeface="TheSans UHH" panose="020B0604020202020204" charset="0"/>
                <a:cs typeface="HelveticaNeue-LightItalic"/>
              </a:rPr>
              <a:t>transfer</a:t>
            </a:r>
            <a:r>
              <a:rPr lang="de-DE" i="1" dirty="0">
                <a:latin typeface="TheSans UHH" panose="020B0604020202020204" charset="0"/>
                <a:cs typeface="HelveticaNeue-LightItalic"/>
              </a:rPr>
              <a:t> </a:t>
            </a:r>
            <a:r>
              <a:rPr lang="de-DE" i="1" spc="7" dirty="0" err="1">
                <a:latin typeface="TheSans UHH" panose="020B0604020202020204" charset="0"/>
                <a:cs typeface="HelveticaNeue-LightItalic"/>
              </a:rPr>
              <a:t>learning</a:t>
            </a:r>
            <a:endParaRPr lang="de-DE" dirty="0">
              <a:latin typeface="TheSans UHH" panose="020B0604020202020204" charset="0"/>
              <a:cs typeface="HelveticaNeue-LightItalic"/>
            </a:endParaRPr>
          </a:p>
          <a:p>
            <a:pPr marL="0" indent="0">
              <a:buNone/>
            </a:pPr>
            <a:endParaRPr lang="en-US" dirty="0"/>
          </a:p>
        </p:txBody>
      </p:sp>
      <p:sp>
        <p:nvSpPr>
          <p:cNvPr id="4" name="Date Placeholder 3">
            <a:extLst>
              <a:ext uri="{FF2B5EF4-FFF2-40B4-BE49-F238E27FC236}">
                <a16:creationId xmlns:a16="http://schemas.microsoft.com/office/drawing/2014/main" id="{A8B5FCCB-5192-8491-819E-BFEEFB32503E}"/>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D29649BF-ED38-2461-C84E-0644FA62AE1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45</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F1995A4E-B38D-3DD9-6F6B-C916805FDE42}"/>
              </a:ext>
            </a:extLst>
          </p:cNvPr>
          <p:cNvSpPr/>
          <p:nvPr/>
        </p:nvSpPr>
        <p:spPr>
          <a:xfrm>
            <a:off x="4298304" y="2203891"/>
            <a:ext cx="2219615" cy="245609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4">
            <a:extLst>
              <a:ext uri="{FF2B5EF4-FFF2-40B4-BE49-F238E27FC236}">
                <a16:creationId xmlns:a16="http://schemas.microsoft.com/office/drawing/2014/main" id="{D88E7145-7160-596B-864C-D20A1E6267BE}"/>
              </a:ext>
            </a:extLst>
          </p:cNvPr>
          <p:cNvSpPr txBox="1"/>
          <p:nvPr/>
        </p:nvSpPr>
        <p:spPr>
          <a:xfrm>
            <a:off x="6747719" y="2770017"/>
            <a:ext cx="819529" cy="993582"/>
          </a:xfrm>
          <a:prstGeom prst="rect">
            <a:avLst/>
          </a:prstGeom>
        </p:spPr>
        <p:txBody>
          <a:bodyPr vert="horz" wrap="square" lIns="0" tIns="8930" rIns="0" bIns="0" rtlCol="0">
            <a:spAutoFit/>
          </a:bodyPr>
          <a:lstStyle/>
          <a:p>
            <a:pPr marL="26788">
              <a:spcBef>
                <a:spcPts val="70"/>
              </a:spcBef>
            </a:pPr>
            <a:r>
              <a:rPr lang="en-IN" sz="9597" spc="806" baseline="-5799" dirty="0">
                <a:latin typeface="TheSans UHH" panose="020B0604020202020204" charset="0"/>
                <a:cs typeface="Helvetica-Light"/>
              </a:rPr>
              <a:t>)</a:t>
            </a:r>
            <a:r>
              <a:rPr lang="en-IN" sz="2531" dirty="0">
                <a:latin typeface="TheSans UHH" panose="020B0604020202020204" charset="0"/>
                <a:cs typeface="Helvetica-Light"/>
              </a:rPr>
              <a:t>=</a:t>
            </a:r>
            <a:endParaRPr sz="2531" dirty="0">
              <a:latin typeface="TheSans UHH" panose="020B0604020202020204" charset="0"/>
              <a:cs typeface="Helvetica-Light"/>
            </a:endParaRPr>
          </a:p>
        </p:txBody>
      </p:sp>
      <p:sp>
        <p:nvSpPr>
          <p:cNvPr id="10" name="object 5">
            <a:extLst>
              <a:ext uri="{FF2B5EF4-FFF2-40B4-BE49-F238E27FC236}">
                <a16:creationId xmlns:a16="http://schemas.microsoft.com/office/drawing/2014/main" id="{33AFF85D-9688-AE33-2388-9E454862D49B}"/>
              </a:ext>
            </a:extLst>
          </p:cNvPr>
          <p:cNvSpPr/>
          <p:nvPr/>
        </p:nvSpPr>
        <p:spPr>
          <a:xfrm>
            <a:off x="7467064" y="3180189"/>
            <a:ext cx="187117" cy="501465"/>
          </a:xfrm>
          <a:custGeom>
            <a:avLst/>
            <a:gdLst/>
            <a:ahLst/>
            <a:cxnLst/>
            <a:rect l="l" t="t" r="r" b="b"/>
            <a:pathLst>
              <a:path w="292734" h="862965">
                <a:moveTo>
                  <a:pt x="0" y="862771"/>
                </a:moveTo>
                <a:lnTo>
                  <a:pt x="292541" y="862771"/>
                </a:lnTo>
                <a:lnTo>
                  <a:pt x="292541" y="0"/>
                </a:lnTo>
                <a:lnTo>
                  <a:pt x="0" y="0"/>
                </a:lnTo>
                <a:lnTo>
                  <a:pt x="0" y="862771"/>
                </a:lnTo>
                <a:close/>
              </a:path>
            </a:pathLst>
          </a:custGeom>
          <a:solidFill>
            <a:srgbClr val="51A7F9"/>
          </a:solidFill>
        </p:spPr>
        <p:txBody>
          <a:bodyPr wrap="square" lIns="0" tIns="0" rIns="0" bIns="0" rtlCol="0"/>
          <a:lstStyle/>
          <a:p>
            <a:endParaRPr>
              <a:latin typeface="TheSans UHH" panose="020B0604020202020204" charset="0"/>
            </a:endParaRPr>
          </a:p>
        </p:txBody>
      </p:sp>
      <p:sp>
        <p:nvSpPr>
          <p:cNvPr id="11" name="object 6">
            <a:extLst>
              <a:ext uri="{FF2B5EF4-FFF2-40B4-BE49-F238E27FC236}">
                <a16:creationId xmlns:a16="http://schemas.microsoft.com/office/drawing/2014/main" id="{941B3198-79EA-508D-A7FD-F1AA2B01A8AB}"/>
              </a:ext>
            </a:extLst>
          </p:cNvPr>
          <p:cNvSpPr/>
          <p:nvPr/>
        </p:nvSpPr>
        <p:spPr>
          <a:xfrm>
            <a:off x="7672757" y="3180189"/>
            <a:ext cx="187117" cy="501465"/>
          </a:xfrm>
          <a:custGeom>
            <a:avLst/>
            <a:gdLst/>
            <a:ahLst/>
            <a:cxnLst/>
            <a:rect l="l" t="t" r="r" b="b"/>
            <a:pathLst>
              <a:path w="292734" h="862965">
                <a:moveTo>
                  <a:pt x="0" y="862771"/>
                </a:moveTo>
                <a:lnTo>
                  <a:pt x="292541" y="862771"/>
                </a:lnTo>
                <a:lnTo>
                  <a:pt x="292541" y="0"/>
                </a:lnTo>
                <a:lnTo>
                  <a:pt x="0" y="0"/>
                </a:lnTo>
                <a:lnTo>
                  <a:pt x="0" y="862771"/>
                </a:lnTo>
                <a:close/>
              </a:path>
            </a:pathLst>
          </a:custGeom>
          <a:solidFill>
            <a:srgbClr val="53585F"/>
          </a:solidFill>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41C1295F-5E16-4382-01DC-751313731749}"/>
              </a:ext>
            </a:extLst>
          </p:cNvPr>
          <p:cNvSpPr/>
          <p:nvPr/>
        </p:nvSpPr>
        <p:spPr>
          <a:xfrm>
            <a:off x="7876603" y="3180189"/>
            <a:ext cx="150181" cy="501465"/>
          </a:xfrm>
          <a:custGeom>
            <a:avLst/>
            <a:gdLst/>
            <a:ahLst/>
            <a:cxnLst/>
            <a:rect l="l" t="t" r="r" b="b"/>
            <a:pathLst>
              <a:path w="234950" h="862965">
                <a:moveTo>
                  <a:pt x="0" y="862771"/>
                </a:moveTo>
                <a:lnTo>
                  <a:pt x="234379" y="862771"/>
                </a:lnTo>
                <a:lnTo>
                  <a:pt x="234379" y="0"/>
                </a:lnTo>
                <a:lnTo>
                  <a:pt x="0" y="0"/>
                </a:lnTo>
                <a:lnTo>
                  <a:pt x="0" y="862771"/>
                </a:lnTo>
                <a:close/>
              </a:path>
            </a:pathLst>
          </a:custGeom>
          <a:solidFill>
            <a:srgbClr val="F5D328"/>
          </a:solidFill>
        </p:spPr>
        <p:txBody>
          <a:bodyPr wrap="square" lIns="0" tIns="0" rIns="0" bIns="0" rtlCol="0"/>
          <a:lstStyle/>
          <a:p>
            <a:endParaRPr>
              <a:latin typeface="TheSans UHH" panose="020B0604020202020204" charset="0"/>
            </a:endParaRPr>
          </a:p>
        </p:txBody>
      </p:sp>
      <p:sp>
        <p:nvSpPr>
          <p:cNvPr id="13" name="object 8">
            <a:extLst>
              <a:ext uri="{FF2B5EF4-FFF2-40B4-BE49-F238E27FC236}">
                <a16:creationId xmlns:a16="http://schemas.microsoft.com/office/drawing/2014/main" id="{BED1B170-BE87-44B6-6962-454A6ED8802C}"/>
              </a:ext>
            </a:extLst>
          </p:cNvPr>
          <p:cNvSpPr/>
          <p:nvPr/>
        </p:nvSpPr>
        <p:spPr>
          <a:xfrm>
            <a:off x="8043736" y="3180189"/>
            <a:ext cx="196859" cy="501465"/>
          </a:xfrm>
          <a:custGeom>
            <a:avLst/>
            <a:gdLst/>
            <a:ahLst/>
            <a:cxnLst/>
            <a:rect l="l" t="t" r="r" b="b"/>
            <a:pathLst>
              <a:path w="307975" h="862965">
                <a:moveTo>
                  <a:pt x="0" y="862771"/>
                </a:moveTo>
                <a:lnTo>
                  <a:pt x="307397" y="862771"/>
                </a:lnTo>
                <a:lnTo>
                  <a:pt x="307397" y="0"/>
                </a:lnTo>
                <a:lnTo>
                  <a:pt x="0" y="0"/>
                </a:lnTo>
                <a:lnTo>
                  <a:pt x="0" y="862771"/>
                </a:lnTo>
                <a:close/>
              </a:path>
            </a:pathLst>
          </a:custGeom>
          <a:solidFill>
            <a:srgbClr val="70BF41"/>
          </a:solidFill>
        </p:spPr>
        <p:txBody>
          <a:bodyPr wrap="square" lIns="0" tIns="0" rIns="0" bIns="0" rtlCol="0"/>
          <a:lstStyle/>
          <a:p>
            <a:endParaRPr>
              <a:latin typeface="TheSans UHH" panose="020B0604020202020204" charset="0"/>
            </a:endParaRPr>
          </a:p>
        </p:txBody>
      </p:sp>
      <p:sp>
        <p:nvSpPr>
          <p:cNvPr id="14" name="object 9">
            <a:extLst>
              <a:ext uri="{FF2B5EF4-FFF2-40B4-BE49-F238E27FC236}">
                <a16:creationId xmlns:a16="http://schemas.microsoft.com/office/drawing/2014/main" id="{5B07CD25-040B-F09A-BA76-5AE274DD649B}"/>
              </a:ext>
            </a:extLst>
          </p:cNvPr>
          <p:cNvSpPr/>
          <p:nvPr/>
        </p:nvSpPr>
        <p:spPr>
          <a:xfrm>
            <a:off x="8263573" y="3180189"/>
            <a:ext cx="196859" cy="501465"/>
          </a:xfrm>
          <a:custGeom>
            <a:avLst/>
            <a:gdLst/>
            <a:ahLst/>
            <a:cxnLst/>
            <a:rect l="l" t="t" r="r" b="b"/>
            <a:pathLst>
              <a:path w="307975" h="862965">
                <a:moveTo>
                  <a:pt x="0" y="862771"/>
                </a:moveTo>
                <a:lnTo>
                  <a:pt x="307397" y="862771"/>
                </a:lnTo>
                <a:lnTo>
                  <a:pt x="307397" y="0"/>
                </a:lnTo>
                <a:lnTo>
                  <a:pt x="0" y="0"/>
                </a:lnTo>
                <a:lnTo>
                  <a:pt x="0" y="862771"/>
                </a:lnTo>
                <a:close/>
              </a:path>
            </a:pathLst>
          </a:custGeom>
          <a:solidFill>
            <a:srgbClr val="EC5D57"/>
          </a:solidFill>
        </p:spPr>
        <p:txBody>
          <a:bodyPr wrap="square" lIns="0" tIns="0" rIns="0" bIns="0" rtlCol="0"/>
          <a:lstStyle/>
          <a:p>
            <a:endParaRPr>
              <a:latin typeface="TheSans UHH" panose="020B0604020202020204" charset="0"/>
            </a:endParaRPr>
          </a:p>
        </p:txBody>
      </p:sp>
      <p:sp>
        <p:nvSpPr>
          <p:cNvPr id="15" name="TextBox 14">
            <a:extLst>
              <a:ext uri="{FF2B5EF4-FFF2-40B4-BE49-F238E27FC236}">
                <a16:creationId xmlns:a16="http://schemas.microsoft.com/office/drawing/2014/main" id="{176C7020-3263-E3A2-7C09-037F3F6D9165}"/>
              </a:ext>
            </a:extLst>
          </p:cNvPr>
          <p:cNvSpPr txBox="1"/>
          <p:nvPr/>
        </p:nvSpPr>
        <p:spPr>
          <a:xfrm>
            <a:off x="2042132" y="4769710"/>
            <a:ext cx="4762116"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20" name="object 3">
            <a:extLst>
              <a:ext uri="{FF2B5EF4-FFF2-40B4-BE49-F238E27FC236}">
                <a16:creationId xmlns:a16="http://schemas.microsoft.com/office/drawing/2014/main" id="{6A662037-F27C-9D05-0F44-BC014197AE43}"/>
              </a:ext>
            </a:extLst>
          </p:cNvPr>
          <p:cNvSpPr txBox="1"/>
          <p:nvPr/>
        </p:nvSpPr>
        <p:spPr>
          <a:xfrm>
            <a:off x="3174623" y="2778341"/>
            <a:ext cx="1089422" cy="982810"/>
          </a:xfrm>
          <a:prstGeom prst="rect">
            <a:avLst/>
          </a:prstGeom>
        </p:spPr>
        <p:txBody>
          <a:bodyPr vert="horz" wrap="square" lIns="0" tIns="8930" rIns="0" bIns="0" rtlCol="0">
            <a:spAutoFit/>
          </a:bodyPr>
          <a:lstStyle/>
          <a:p>
            <a:pPr marL="26788" algn="ctr">
              <a:spcBef>
                <a:spcPts val="70"/>
              </a:spcBef>
            </a:pPr>
            <a:r>
              <a:rPr sz="2531" i="1" dirty="0">
                <a:latin typeface="TheSans UHH" panose="020B0604020202020204" charset="0"/>
                <a:cs typeface="Helvetica-LightOblique"/>
              </a:rPr>
              <a:t>CNN</a:t>
            </a:r>
            <a:r>
              <a:rPr sz="2531" i="1" spc="-193" dirty="0">
                <a:latin typeface="TheSans UHH" panose="020B0604020202020204" charset="0"/>
                <a:cs typeface="Helvetica-LightOblique"/>
              </a:rPr>
              <a:t> </a:t>
            </a:r>
            <a:r>
              <a:rPr sz="9492" baseline="-5864" dirty="0">
                <a:latin typeface="TheSans UHH" panose="020B0604020202020204" charset="0"/>
                <a:cs typeface="Helvetica-Light"/>
              </a:rPr>
              <a:t>(</a:t>
            </a:r>
          </a:p>
        </p:txBody>
      </p:sp>
    </p:spTree>
    <p:extLst>
      <p:ext uri="{BB962C8B-B14F-4D97-AF65-F5344CB8AC3E}">
        <p14:creationId xmlns:p14="http://schemas.microsoft.com/office/powerpoint/2010/main" val="42633200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61990-0A47-C5C5-8415-4C18C0E41FA1}"/>
              </a:ext>
            </a:extLst>
          </p:cNvPr>
          <p:cNvSpPr>
            <a:spLocks noGrp="1"/>
          </p:cNvSpPr>
          <p:nvPr>
            <p:ph type="title"/>
          </p:nvPr>
        </p:nvSpPr>
        <p:spPr/>
        <p:txBody>
          <a:bodyPr/>
          <a:lstStyle/>
          <a:p>
            <a:r>
              <a:rPr lang="de-DE" dirty="0">
                <a:latin typeface="TheSans UHH" panose="020B0604020202020204" charset="0"/>
                <a:cs typeface="Helvetica-Light"/>
              </a:rPr>
              <a:t>Simple visual QA</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ED2C4B59-B768-40BB-A48D-A3AF1D1EEC42}"/>
              </a:ext>
            </a:extLst>
          </p:cNvPr>
          <p:cNvSpPr>
            <a:spLocks noGrp="1"/>
          </p:cNvSpPr>
          <p:nvPr>
            <p:ph type="body" sz="quarter" idx="16"/>
          </p:nvPr>
        </p:nvSpPr>
        <p:spPr/>
        <p:txBody>
          <a:bodyPr/>
          <a:lstStyle/>
          <a:p>
            <a:pPr marL="360759" marR="12501" indent="-342900">
              <a:spcBef>
                <a:spcPts val="225"/>
              </a:spcBef>
              <a:buClr>
                <a:srgbClr val="000000"/>
              </a:buClr>
              <a:buSzPct val="74468"/>
              <a:buFont typeface="Wingdings" panose="05000000000000000000" pitchFamily="2" charset="2"/>
              <a:buChar char="§"/>
              <a:tabLst>
                <a:tab pos="329940" algn="l"/>
                <a:tab pos="330387" algn="l"/>
                <a:tab pos="524600" algn="l"/>
                <a:tab pos="892937" algn="l"/>
                <a:tab pos="1130905" algn="l"/>
                <a:tab pos="1900616" algn="l"/>
                <a:tab pos="2328780" algn="l"/>
                <a:tab pos="3194482" algn="l"/>
                <a:tab pos="3253416" algn="l"/>
                <a:tab pos="3562819" algn="l"/>
                <a:tab pos="3844094" algn="l"/>
                <a:tab pos="4324494" algn="l"/>
                <a:tab pos="4884365" algn="l"/>
                <a:tab pos="5057149" algn="l"/>
              </a:tabLst>
            </a:pPr>
            <a:r>
              <a:rPr lang="en-US" dirty="0" err="1">
                <a:solidFill>
                  <a:srgbClr val="00882B"/>
                </a:solidFill>
                <a:latin typeface="TheSans UHH" panose="020B0604020202020204" charset="0"/>
                <a:cs typeface="HelveticaNeue-Light"/>
              </a:rPr>
              <a:t>i</a:t>
            </a:r>
            <a:r>
              <a:rPr lang="en-US" dirty="0">
                <a:solidFill>
                  <a:srgbClr val="00882B"/>
                </a:solidFill>
                <a:latin typeface="TheSans UHH" panose="020B0604020202020204" charset="0"/>
                <a:cs typeface="HelveticaNeue-Light"/>
              </a:rPr>
              <a:t> </a:t>
            </a:r>
            <a:r>
              <a:rPr lang="en-US" dirty="0">
                <a:latin typeface="TheSans UHH" panose="020B0604020202020204" charset="0"/>
                <a:cs typeface="HelveticaNeue-Light"/>
              </a:rPr>
              <a:t>:= </a:t>
            </a:r>
            <a:r>
              <a:rPr lang="en-US" i="1" dirty="0">
                <a:solidFill>
                  <a:srgbClr val="00882B"/>
                </a:solidFill>
                <a:latin typeface="TheSans UHH" panose="020B0604020202020204" charset="0"/>
                <a:cs typeface="HelveticaNeue-LightItalic"/>
              </a:rPr>
              <a:t>CNN</a:t>
            </a:r>
            <a:r>
              <a:rPr lang="en-US" dirty="0">
                <a:latin typeface="TheSans UHH" panose="020B0604020202020204" charset="0"/>
                <a:cs typeface="HelveticaNeue-Light"/>
              </a:rPr>
              <a:t>(image) </a:t>
            </a:r>
            <a:r>
              <a:rPr lang="en-US" dirty="0">
                <a:latin typeface="TheSans UHH" panose="020B0604020202020204" charset="0"/>
                <a:cs typeface="HelveticaNeue-Light"/>
                <a:sym typeface="Wingdings" pitchFamily="2" charset="2"/>
              </a:rPr>
              <a:t></a:t>
            </a:r>
            <a:r>
              <a:rPr lang="en-US" dirty="0">
                <a:latin typeface="TheSans UHH" panose="020B0604020202020204" charset="0"/>
                <a:cs typeface="HelveticaNeue-Light"/>
              </a:rPr>
              <a:t> use an existing network trained for image	 classification and </a:t>
            </a:r>
            <a:r>
              <a:rPr lang="en-US" spc="-11" dirty="0">
                <a:latin typeface="TheSans UHH" panose="020B0604020202020204" charset="0"/>
                <a:cs typeface="HelveticaNeue-Light"/>
              </a:rPr>
              <a:t>freeze </a:t>
            </a:r>
            <a:r>
              <a:rPr lang="en-US" dirty="0">
                <a:latin typeface="TheSans UHH" panose="020B0604020202020204" charset="0"/>
                <a:cs typeface="HelveticaNeue-Light"/>
              </a:rPr>
              <a:t>weights</a:t>
            </a:r>
          </a:p>
          <a:p>
            <a:pPr marL="360759" indent="-342900">
              <a:spcBef>
                <a:spcPts val="2801"/>
              </a:spcBef>
              <a:buClr>
                <a:srgbClr val="000000"/>
              </a:buClr>
              <a:buSzPct val="74468"/>
              <a:buFont typeface="Wingdings" panose="05000000000000000000" pitchFamily="2" charset="2"/>
              <a:buChar char="§"/>
              <a:tabLst>
                <a:tab pos="329940" algn="l"/>
                <a:tab pos="330387" algn="l"/>
                <a:tab pos="687561" algn="l"/>
                <a:tab pos="1056344" algn="l"/>
                <a:tab pos="3784713" algn="l"/>
                <a:tab pos="4153050" algn="l"/>
                <a:tab pos="5148228" algn="l"/>
              </a:tabLst>
            </a:pPr>
            <a:r>
              <a:rPr lang="en-US" dirty="0">
                <a:solidFill>
                  <a:srgbClr val="C82506"/>
                </a:solidFill>
                <a:latin typeface="TheSans UHH" panose="020B0604020202020204" charset="0"/>
                <a:cs typeface="HelveticaNeue-Light"/>
              </a:rPr>
              <a:t>q </a:t>
            </a:r>
            <a:r>
              <a:rPr lang="en-US" dirty="0">
                <a:latin typeface="TheSans UHH" panose="020B0604020202020204" charset="0"/>
                <a:cs typeface="HelveticaNeue-Light"/>
              </a:rPr>
              <a:t>:= </a:t>
            </a:r>
            <a:r>
              <a:rPr lang="en-US" i="1" dirty="0">
                <a:solidFill>
                  <a:srgbClr val="C82506"/>
                </a:solidFill>
                <a:latin typeface="TheSans UHH" panose="020B0604020202020204" charset="0"/>
                <a:cs typeface="HelveticaNeue-LightItalic"/>
              </a:rPr>
              <a:t>BERT</a:t>
            </a:r>
            <a:r>
              <a:rPr lang="en-US" dirty="0">
                <a:latin typeface="TheSans UHH" panose="020B0604020202020204" charset="0"/>
                <a:cs typeface="HelveticaNeue-Light"/>
              </a:rPr>
              <a:t>(question) </a:t>
            </a:r>
            <a:r>
              <a:rPr lang="en-US" dirty="0">
                <a:latin typeface="TheSans UHH" panose="020B0604020202020204" charset="0"/>
                <a:cs typeface="HelveticaNeue-Light"/>
                <a:sym typeface="Wingdings" pitchFamily="2" charset="2"/>
              </a:rPr>
              <a:t> </a:t>
            </a:r>
            <a:r>
              <a:rPr lang="en-US" spc="11" dirty="0">
                <a:latin typeface="TheSans UHH" panose="020B0604020202020204" charset="0"/>
                <a:cs typeface="HelveticaNeue-Light"/>
              </a:rPr>
              <a:t>learn </a:t>
            </a:r>
            <a:r>
              <a:rPr lang="en-US" dirty="0">
                <a:latin typeface="TheSans UHH" panose="020B0604020202020204" charset="0"/>
                <a:cs typeface="HelveticaNeue-Light"/>
              </a:rPr>
              <a:t>weights</a:t>
            </a:r>
          </a:p>
          <a:p>
            <a:pPr marL="360759" indent="-342900">
              <a:spcBef>
                <a:spcPts val="2924"/>
              </a:spcBef>
              <a:buSzPct val="74468"/>
              <a:buFont typeface="Wingdings" panose="05000000000000000000" pitchFamily="2" charset="2"/>
              <a:buChar char="§"/>
              <a:tabLst>
                <a:tab pos="329940" algn="l"/>
                <a:tab pos="330387" algn="l"/>
                <a:tab pos="1752835" algn="l"/>
                <a:tab pos="2121172" algn="l"/>
              </a:tabLst>
            </a:pPr>
            <a:r>
              <a:rPr lang="en-US" dirty="0">
                <a:latin typeface="TheSans UHH" panose="020B0604020202020204" charset="0"/>
                <a:cs typeface="HelveticaNeue-Light"/>
              </a:rPr>
              <a:t>Answer = </a:t>
            </a:r>
            <a:r>
              <a:rPr lang="en-US" dirty="0" err="1">
                <a:solidFill>
                  <a:srgbClr val="0365C0"/>
                </a:solidFill>
                <a:latin typeface="TheSans UHH" panose="020B0604020202020204" charset="0"/>
                <a:cs typeface="HelveticaNeue-Light"/>
              </a:rPr>
              <a:t>softmax</a:t>
            </a:r>
            <a:r>
              <a:rPr lang="en-US" dirty="0">
                <a:latin typeface="TheSans UHH" panose="020B0604020202020204" charset="0"/>
                <a:cs typeface="HelveticaNeue-Light"/>
              </a:rPr>
              <a:t>(linear([</a:t>
            </a:r>
            <a:r>
              <a:rPr lang="en-US" dirty="0" err="1">
                <a:solidFill>
                  <a:srgbClr val="00882B"/>
                </a:solidFill>
                <a:latin typeface="TheSans UHH" panose="020B0604020202020204" charset="0"/>
                <a:cs typeface="HelveticaNeue-Light"/>
              </a:rPr>
              <a:t>i</a:t>
            </a:r>
            <a:r>
              <a:rPr lang="en-US" dirty="0" err="1">
                <a:latin typeface="TheSans UHH" panose="020B0604020202020204" charset="0"/>
                <a:cs typeface="HelveticaNeue-Light"/>
              </a:rPr>
              <a:t>;</a:t>
            </a:r>
            <a:r>
              <a:rPr lang="en-US" dirty="0" err="1">
                <a:solidFill>
                  <a:srgbClr val="C82506"/>
                </a:solidFill>
                <a:latin typeface="TheSans UHH" panose="020B0604020202020204" charset="0"/>
                <a:cs typeface="HelveticaNeue-Light"/>
              </a:rPr>
              <a:t>q</a:t>
            </a:r>
            <a:r>
              <a:rPr lang="en-US" dirty="0">
                <a:latin typeface="TheSans UHH" panose="020B0604020202020204" charset="0"/>
                <a:cs typeface="HelveticaNeue-Light"/>
              </a:rPr>
              <a:t>]))</a:t>
            </a:r>
          </a:p>
          <a:p>
            <a:pPr marL="0" indent="0">
              <a:buNone/>
            </a:pPr>
            <a:endParaRPr lang="en-US" dirty="0"/>
          </a:p>
        </p:txBody>
      </p:sp>
      <p:sp>
        <p:nvSpPr>
          <p:cNvPr id="4" name="Date Placeholder 3">
            <a:extLst>
              <a:ext uri="{FF2B5EF4-FFF2-40B4-BE49-F238E27FC236}">
                <a16:creationId xmlns:a16="http://schemas.microsoft.com/office/drawing/2014/main" id="{1AC98F5A-860A-9F23-1238-1AED938C87D8}"/>
              </a:ext>
            </a:extLst>
          </p:cNvPr>
          <p:cNvSpPr>
            <a:spLocks noGrp="1"/>
          </p:cNvSpPr>
          <p:nvPr>
            <p:ph type="dt" sz="half" idx="17"/>
          </p:nvPr>
        </p:nvSpPr>
        <p:spPr/>
        <p:txBody>
          <a:bodyPr/>
          <a:lstStyle/>
          <a:p>
            <a:r>
              <a:rPr lang="en-DE">
                <a:latin typeface="TheSans UHH" panose="020B0604020202020204" charset="0"/>
              </a:rPr>
              <a:t>SoSe2024</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B3499312-89BF-4CA9-BF64-D79847CFDA95}"/>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46</a:t>
            </a:fld>
            <a:endParaRPr lang="de-DE" dirty="0">
              <a:latin typeface="TheSans UHH" panose="020B0604020202020204" charset="0"/>
            </a:endParaRPr>
          </a:p>
        </p:txBody>
      </p:sp>
      <p:sp>
        <p:nvSpPr>
          <p:cNvPr id="8" name="TextBox 7">
            <a:extLst>
              <a:ext uri="{FF2B5EF4-FFF2-40B4-BE49-F238E27FC236}">
                <a16:creationId xmlns:a16="http://schemas.microsoft.com/office/drawing/2014/main" id="{84AC9B58-69ED-5DA0-78F8-D0D04E888AD1}"/>
              </a:ext>
            </a:extLst>
          </p:cNvPr>
          <p:cNvSpPr txBox="1"/>
          <p:nvPr/>
        </p:nvSpPr>
        <p:spPr>
          <a:xfrm>
            <a:off x="1924436" y="4835723"/>
            <a:ext cx="4762116"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2">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5257512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4CC63-D57E-54F1-5FD2-4AF1D252F299}"/>
              </a:ext>
            </a:extLst>
          </p:cNvPr>
          <p:cNvSpPr>
            <a:spLocks noGrp="1"/>
          </p:cNvSpPr>
          <p:nvPr>
            <p:ph type="title"/>
          </p:nvPr>
        </p:nvSpPr>
        <p:spPr/>
        <p:txBody>
          <a:bodyPr/>
          <a:lstStyle/>
          <a:p>
            <a:r>
              <a:rPr lang="de-DE" dirty="0">
                <a:latin typeface="TheSans UHH" panose="020B0604020202020204" charset="0"/>
                <a:cs typeface="HelveticaNeue-Light"/>
              </a:rPr>
              <a:t>Visual attention</a:t>
            </a:r>
            <a:endParaRPr lang="en-IN" dirty="0">
              <a:latin typeface="TheSans UHH" panose="020B0604020202020204" charset="0"/>
            </a:endParaRPr>
          </a:p>
        </p:txBody>
      </p:sp>
      <p:sp>
        <p:nvSpPr>
          <p:cNvPr id="5" name="Textplatzhalter 4">
            <a:extLst>
              <a:ext uri="{FF2B5EF4-FFF2-40B4-BE49-F238E27FC236}">
                <a16:creationId xmlns:a16="http://schemas.microsoft.com/office/drawing/2014/main" id="{73644B84-AADC-47E6-9A8C-86212618E405}"/>
              </a:ext>
            </a:extLst>
          </p:cNvPr>
          <p:cNvSpPr>
            <a:spLocks noGrp="1"/>
          </p:cNvSpPr>
          <p:nvPr>
            <p:ph type="body" sz="quarter" idx="16"/>
          </p:nvPr>
        </p:nvSpPr>
        <p:spPr/>
        <p:txBody>
          <a:bodyPr/>
          <a:lstStyle/>
          <a:p>
            <a:pPr marL="0" indent="0">
              <a:buNone/>
            </a:pPr>
            <a:r>
              <a:rPr lang="en-US" dirty="0">
                <a:latin typeface="TheSans UHH" panose="020B0604020202020204" charset="0"/>
                <a:cs typeface="HelveticaNeue-Light"/>
              </a:rPr>
              <a:t>Use the question </a:t>
            </a:r>
            <a:r>
              <a:rPr lang="en-US" spc="-46" dirty="0">
                <a:latin typeface="TheSans UHH" panose="020B0604020202020204" charset="0"/>
                <a:cs typeface="HelveticaNeue-Light"/>
              </a:rPr>
              <a:t>r</a:t>
            </a:r>
            <a:r>
              <a:rPr lang="en-US" dirty="0">
                <a:latin typeface="TheSans UHH" panose="020B0604020202020204" charset="0"/>
                <a:cs typeface="HelveticaNeue-Light"/>
              </a:rPr>
              <a:t>ep</a:t>
            </a:r>
            <a:r>
              <a:rPr lang="en-US" spc="-46" dirty="0">
                <a:latin typeface="TheSans UHH" panose="020B0604020202020204" charset="0"/>
                <a:cs typeface="HelveticaNeue-Light"/>
              </a:rPr>
              <a:t>r</a:t>
            </a:r>
            <a:r>
              <a:rPr lang="en-US" dirty="0">
                <a:latin typeface="TheSans UHH" panose="020B0604020202020204" charset="0"/>
                <a:cs typeface="HelveticaNeue-Light"/>
              </a:rPr>
              <a:t>esentation </a:t>
            </a:r>
            <a:r>
              <a:rPr lang="en-US" i="1" dirty="0">
                <a:solidFill>
                  <a:srgbClr val="861001"/>
                </a:solidFill>
                <a:latin typeface="TheSans UHH" panose="020B0604020202020204" charset="0"/>
                <a:cs typeface="HelveticaNeue-LightItalic"/>
              </a:rPr>
              <a:t>q </a:t>
            </a:r>
            <a:r>
              <a:rPr lang="en-US" dirty="0">
                <a:latin typeface="TheSans UHH" panose="020B0604020202020204" charset="0"/>
                <a:cs typeface="HelveticaNeue-Light"/>
              </a:rPr>
              <a:t>to determine </a:t>
            </a:r>
            <a:r>
              <a:rPr lang="en-US" spc="-11" dirty="0">
                <a:latin typeface="TheSans UHH" panose="020B0604020202020204" charset="0"/>
                <a:cs typeface="HelveticaNeue-Light"/>
              </a:rPr>
              <a:t>where </a:t>
            </a:r>
            <a:r>
              <a:rPr lang="en-US" dirty="0">
                <a:latin typeface="TheSans UHH" panose="020B0604020202020204" charset="0"/>
                <a:cs typeface="HelveticaNeue-Light"/>
              </a:rPr>
              <a:t>in the image to look</a:t>
            </a:r>
          </a:p>
          <a:p>
            <a:pPr marL="0" indent="0">
              <a:buNone/>
            </a:pPr>
            <a:endParaRPr lang="en-US" dirty="0"/>
          </a:p>
        </p:txBody>
      </p:sp>
      <p:sp>
        <p:nvSpPr>
          <p:cNvPr id="4" name="Date Placeholder 3">
            <a:extLst>
              <a:ext uri="{FF2B5EF4-FFF2-40B4-BE49-F238E27FC236}">
                <a16:creationId xmlns:a16="http://schemas.microsoft.com/office/drawing/2014/main" id="{64382FF4-E901-B868-CB28-DFC2D6923D4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268CF5DF-D2ED-298E-E1A7-16693C8BA515}"/>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47</a:t>
            </a:fld>
            <a:endParaRPr lang="de-DE" dirty="0">
              <a:latin typeface="TheSans UHH" panose="020B0604020202020204" charset="0"/>
            </a:endParaRPr>
          </a:p>
        </p:txBody>
      </p:sp>
      <p:sp>
        <p:nvSpPr>
          <p:cNvPr id="8" name="object 5">
            <a:extLst>
              <a:ext uri="{FF2B5EF4-FFF2-40B4-BE49-F238E27FC236}">
                <a16:creationId xmlns:a16="http://schemas.microsoft.com/office/drawing/2014/main" id="{BCC405CA-E006-B2DC-D3B9-E710F46D61BD}"/>
              </a:ext>
            </a:extLst>
          </p:cNvPr>
          <p:cNvSpPr/>
          <p:nvPr/>
        </p:nvSpPr>
        <p:spPr>
          <a:xfrm>
            <a:off x="891948" y="2282656"/>
            <a:ext cx="3320012" cy="195239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6">
            <a:extLst>
              <a:ext uri="{FF2B5EF4-FFF2-40B4-BE49-F238E27FC236}">
                <a16:creationId xmlns:a16="http://schemas.microsoft.com/office/drawing/2014/main" id="{E42BC9F5-5861-F278-5EFD-D1099FB1AF49}"/>
              </a:ext>
            </a:extLst>
          </p:cNvPr>
          <p:cNvSpPr/>
          <p:nvPr/>
        </p:nvSpPr>
        <p:spPr>
          <a:xfrm>
            <a:off x="991686" y="4399821"/>
            <a:ext cx="4618177" cy="40205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object 7">
            <a:extLst>
              <a:ext uri="{FF2B5EF4-FFF2-40B4-BE49-F238E27FC236}">
                <a16:creationId xmlns:a16="http://schemas.microsoft.com/office/drawing/2014/main" id="{7BFDD69C-4B3B-BA61-9F46-EE1940EB6484}"/>
              </a:ext>
            </a:extLst>
          </p:cNvPr>
          <p:cNvSpPr txBox="1"/>
          <p:nvPr/>
        </p:nvSpPr>
        <p:spPr>
          <a:xfrm>
            <a:off x="827584" y="4407555"/>
            <a:ext cx="4904422" cy="396443"/>
          </a:xfrm>
          <a:prstGeom prst="rect">
            <a:avLst/>
          </a:prstGeom>
        </p:spPr>
        <p:txBody>
          <a:bodyPr vert="horz" wrap="square" lIns="0" tIns="8930" rIns="0" bIns="0" rtlCol="0">
            <a:spAutoFit/>
          </a:bodyPr>
          <a:lstStyle/>
          <a:p>
            <a:pPr marL="8929" algn="ctr">
              <a:spcBef>
                <a:spcPts val="70"/>
              </a:spcBef>
              <a:tabLst>
                <a:tab pos="741138" algn="l"/>
                <a:tab pos="1616216" algn="l"/>
                <a:tab pos="2956514" algn="l"/>
                <a:tab pos="3504331" algn="l"/>
              </a:tabLst>
            </a:pPr>
            <a:r>
              <a:rPr sz="2531" dirty="0">
                <a:latin typeface="TheSans UHH" panose="020B0604020202020204" charset="0"/>
                <a:cs typeface="Helvetica-Light"/>
              </a:rPr>
              <a:t>How</a:t>
            </a:r>
            <a:r>
              <a:rPr lang="de-DE" sz="2531" dirty="0">
                <a:latin typeface="TheSans UHH" panose="020B0604020202020204" charset="0"/>
                <a:cs typeface="Helvetica-Light"/>
              </a:rPr>
              <a:t> </a:t>
            </a:r>
            <a:r>
              <a:rPr sz="2531" dirty="0">
                <a:latin typeface="TheSans UHH" panose="020B0604020202020204" charset="0"/>
                <a:cs typeface="Helvetica-Light"/>
              </a:rPr>
              <a:t>many</a:t>
            </a:r>
            <a:r>
              <a:rPr lang="de-DE" sz="2531" dirty="0">
                <a:latin typeface="TheSans UHH" panose="020B0604020202020204" charset="0"/>
                <a:cs typeface="Helvetica-Light"/>
              </a:rPr>
              <a:t> </a:t>
            </a:r>
            <a:r>
              <a:rPr sz="2531" dirty="0">
                <a:latin typeface="TheSans UHH" panose="020B0604020202020204" charset="0"/>
                <a:cs typeface="Helvetica-Light"/>
              </a:rPr>
              <a:t>benches</a:t>
            </a:r>
            <a:r>
              <a:rPr lang="de-DE" sz="2531" dirty="0">
                <a:latin typeface="TheSans UHH" panose="020B0604020202020204" charset="0"/>
                <a:cs typeface="Helvetica-Light"/>
              </a:rPr>
              <a:t> </a:t>
            </a:r>
            <a:r>
              <a:rPr sz="2531" dirty="0">
                <a:latin typeface="TheSans UHH" panose="020B0604020202020204" charset="0"/>
                <a:cs typeface="Helvetica-Light"/>
              </a:rPr>
              <a:t>a</a:t>
            </a:r>
            <a:r>
              <a:rPr sz="2531" spc="-46" dirty="0">
                <a:latin typeface="TheSans UHH" panose="020B0604020202020204" charset="0"/>
                <a:cs typeface="Helvetica-Light"/>
              </a:rPr>
              <a:t>r</a:t>
            </a:r>
            <a:r>
              <a:rPr sz="2531" dirty="0">
                <a:latin typeface="TheSans UHH" panose="020B0604020202020204" charset="0"/>
                <a:cs typeface="Helvetica-Light"/>
              </a:rPr>
              <a:t>e</a:t>
            </a:r>
            <a:r>
              <a:rPr lang="de-DE" sz="2531" dirty="0">
                <a:latin typeface="TheSans UHH" panose="020B0604020202020204" charset="0"/>
                <a:cs typeface="Helvetica-Light"/>
              </a:rPr>
              <a:t> </a:t>
            </a:r>
            <a:r>
              <a:rPr sz="2531" dirty="0">
                <a:latin typeface="TheSans UHH" panose="020B0604020202020204" charset="0"/>
                <a:cs typeface="Helvetica-Light"/>
              </a:rPr>
              <a:t>shown?</a:t>
            </a:r>
          </a:p>
        </p:txBody>
      </p:sp>
      <p:sp>
        <p:nvSpPr>
          <p:cNvPr id="11" name="object 8">
            <a:extLst>
              <a:ext uri="{FF2B5EF4-FFF2-40B4-BE49-F238E27FC236}">
                <a16:creationId xmlns:a16="http://schemas.microsoft.com/office/drawing/2014/main" id="{A17EC44C-BC5C-FEF0-56EE-F6F0CCB8633D}"/>
              </a:ext>
            </a:extLst>
          </p:cNvPr>
          <p:cNvSpPr/>
          <p:nvPr/>
        </p:nvSpPr>
        <p:spPr>
          <a:xfrm>
            <a:off x="4492348" y="2290833"/>
            <a:ext cx="3320012" cy="195239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2" name="object 9">
            <a:extLst>
              <a:ext uri="{FF2B5EF4-FFF2-40B4-BE49-F238E27FC236}">
                <a16:creationId xmlns:a16="http://schemas.microsoft.com/office/drawing/2014/main" id="{5436669F-E83E-5951-E13C-0245EB205C0A}"/>
              </a:ext>
            </a:extLst>
          </p:cNvPr>
          <p:cNvSpPr/>
          <p:nvPr/>
        </p:nvSpPr>
        <p:spPr>
          <a:xfrm>
            <a:off x="5576520" y="4307229"/>
            <a:ext cx="715731" cy="399015"/>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3" name="object 10">
            <a:extLst>
              <a:ext uri="{FF2B5EF4-FFF2-40B4-BE49-F238E27FC236}">
                <a16:creationId xmlns:a16="http://schemas.microsoft.com/office/drawing/2014/main" id="{4ECC9C77-8DD1-6532-78A6-243E04C20BF5}"/>
              </a:ext>
            </a:extLst>
          </p:cNvPr>
          <p:cNvSpPr/>
          <p:nvPr/>
        </p:nvSpPr>
        <p:spPr>
          <a:xfrm>
            <a:off x="4500039" y="2211710"/>
            <a:ext cx="3320286" cy="1234152"/>
          </a:xfrm>
          <a:custGeom>
            <a:avLst/>
            <a:gdLst/>
            <a:ahLst/>
            <a:cxnLst/>
            <a:rect l="l" t="t" r="r" b="b"/>
            <a:pathLst>
              <a:path w="6285230" h="2569845">
                <a:moveTo>
                  <a:pt x="0" y="2569634"/>
                </a:moveTo>
                <a:lnTo>
                  <a:pt x="6284708" y="2569634"/>
                </a:lnTo>
                <a:lnTo>
                  <a:pt x="6284708" y="0"/>
                </a:lnTo>
                <a:lnTo>
                  <a:pt x="0" y="0"/>
                </a:lnTo>
                <a:lnTo>
                  <a:pt x="0" y="2569634"/>
                </a:lnTo>
                <a:close/>
              </a:path>
            </a:pathLst>
          </a:custGeom>
          <a:solidFill>
            <a:srgbClr val="000000">
              <a:alpha val="64259"/>
            </a:srgbClr>
          </a:solidFill>
        </p:spPr>
        <p:txBody>
          <a:bodyPr wrap="square" lIns="0" tIns="0" rIns="0" bIns="0" rtlCol="0"/>
          <a:lstStyle/>
          <a:p>
            <a:endParaRPr>
              <a:latin typeface="TheSans UHH" panose="020B0604020202020204" charset="0"/>
            </a:endParaRPr>
          </a:p>
        </p:txBody>
      </p:sp>
      <p:sp>
        <p:nvSpPr>
          <p:cNvPr id="14" name="object 11">
            <a:extLst>
              <a:ext uri="{FF2B5EF4-FFF2-40B4-BE49-F238E27FC236}">
                <a16:creationId xmlns:a16="http://schemas.microsoft.com/office/drawing/2014/main" id="{B9FEF3B2-D37D-88C3-C828-953D7FAE46B7}"/>
              </a:ext>
            </a:extLst>
          </p:cNvPr>
          <p:cNvSpPr/>
          <p:nvPr/>
        </p:nvSpPr>
        <p:spPr>
          <a:xfrm>
            <a:off x="5547735" y="3514969"/>
            <a:ext cx="2264625" cy="770621"/>
          </a:xfrm>
          <a:custGeom>
            <a:avLst/>
            <a:gdLst/>
            <a:ahLst/>
            <a:cxnLst/>
            <a:rect l="l" t="t" r="r" b="b"/>
            <a:pathLst>
              <a:path w="4286884" h="1604645">
                <a:moveTo>
                  <a:pt x="0" y="1604432"/>
                </a:moveTo>
                <a:lnTo>
                  <a:pt x="4286575" y="1604432"/>
                </a:lnTo>
                <a:lnTo>
                  <a:pt x="4286575" y="0"/>
                </a:lnTo>
                <a:lnTo>
                  <a:pt x="0" y="0"/>
                </a:lnTo>
                <a:lnTo>
                  <a:pt x="0" y="1604432"/>
                </a:lnTo>
                <a:close/>
              </a:path>
            </a:pathLst>
          </a:custGeom>
          <a:solidFill>
            <a:srgbClr val="000000">
              <a:alpha val="63578"/>
            </a:srgbClr>
          </a:solidFill>
        </p:spPr>
        <p:txBody>
          <a:bodyPr wrap="square" lIns="0" tIns="0" rIns="0" bIns="0" rtlCol="0"/>
          <a:lstStyle/>
          <a:p>
            <a:endParaRPr>
              <a:latin typeface="TheSans UHH" panose="020B0604020202020204" charset="0"/>
            </a:endParaRPr>
          </a:p>
        </p:txBody>
      </p:sp>
      <p:sp>
        <p:nvSpPr>
          <p:cNvPr id="15" name="object 12">
            <a:extLst>
              <a:ext uri="{FF2B5EF4-FFF2-40B4-BE49-F238E27FC236}">
                <a16:creationId xmlns:a16="http://schemas.microsoft.com/office/drawing/2014/main" id="{EE375D47-D8C7-038E-8F3B-2406E076183B}"/>
              </a:ext>
            </a:extLst>
          </p:cNvPr>
          <p:cNvSpPr/>
          <p:nvPr/>
        </p:nvSpPr>
        <p:spPr>
          <a:xfrm>
            <a:off x="4461037" y="4124085"/>
            <a:ext cx="1172364" cy="182972"/>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6" name="object 13">
            <a:extLst>
              <a:ext uri="{FF2B5EF4-FFF2-40B4-BE49-F238E27FC236}">
                <a16:creationId xmlns:a16="http://schemas.microsoft.com/office/drawing/2014/main" id="{4752F8C0-A792-35FF-4D94-DBAF84B4EF71}"/>
              </a:ext>
            </a:extLst>
          </p:cNvPr>
          <p:cNvSpPr/>
          <p:nvPr/>
        </p:nvSpPr>
        <p:spPr>
          <a:xfrm>
            <a:off x="4461419" y="3640825"/>
            <a:ext cx="1066061" cy="536721"/>
          </a:xfrm>
          <a:custGeom>
            <a:avLst/>
            <a:gdLst/>
            <a:ahLst/>
            <a:cxnLst/>
            <a:rect l="l" t="t" r="r" b="b"/>
            <a:pathLst>
              <a:path w="2018029" h="1117600">
                <a:moveTo>
                  <a:pt x="0" y="1117600"/>
                </a:moveTo>
                <a:lnTo>
                  <a:pt x="2017508" y="1117600"/>
                </a:lnTo>
                <a:lnTo>
                  <a:pt x="2017508" y="0"/>
                </a:lnTo>
                <a:lnTo>
                  <a:pt x="0" y="0"/>
                </a:lnTo>
                <a:lnTo>
                  <a:pt x="0" y="1117600"/>
                </a:lnTo>
                <a:close/>
              </a:path>
            </a:pathLst>
          </a:custGeom>
          <a:solidFill>
            <a:srgbClr val="000000">
              <a:alpha val="10429"/>
            </a:srgbClr>
          </a:solidFill>
        </p:spPr>
        <p:txBody>
          <a:bodyPr wrap="square" lIns="0" tIns="0" rIns="0" bIns="0" rtlCol="0"/>
          <a:lstStyle/>
          <a:p>
            <a:endParaRPr>
              <a:latin typeface="TheSans UHH" panose="020B0604020202020204" charset="0"/>
            </a:endParaRPr>
          </a:p>
        </p:txBody>
      </p:sp>
      <p:sp>
        <p:nvSpPr>
          <p:cNvPr id="17" name="TextBox 16">
            <a:extLst>
              <a:ext uri="{FF2B5EF4-FFF2-40B4-BE49-F238E27FC236}">
                <a16:creationId xmlns:a16="http://schemas.microsoft.com/office/drawing/2014/main" id="{ADAFDBEF-B577-7AC8-CFB7-B426955E4795}"/>
              </a:ext>
            </a:extLst>
          </p:cNvPr>
          <p:cNvSpPr txBox="1"/>
          <p:nvPr/>
        </p:nvSpPr>
        <p:spPr>
          <a:xfrm>
            <a:off x="2878703" y="4819460"/>
            <a:ext cx="3935633"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6">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1359151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60AB301-9263-89F6-28BF-DE05365456BA}"/>
              </a:ext>
            </a:extLst>
          </p:cNvPr>
          <p:cNvSpPr>
            <a:spLocks noGrp="1"/>
          </p:cNvSpPr>
          <p:nvPr>
            <p:ph type="dt" sz="half" idx="17"/>
          </p:nvPr>
        </p:nvSpPr>
        <p:spPr/>
        <p:txBody>
          <a:bodyPr/>
          <a:lstStyle/>
          <a:p>
            <a:r>
              <a:rPr lang="en-DE"/>
              <a:t>SoSe2024</a:t>
            </a:r>
            <a:endParaRPr lang="de-DE"/>
          </a:p>
        </p:txBody>
      </p:sp>
      <p:sp>
        <p:nvSpPr>
          <p:cNvPr id="6" name="Slide Number Placeholder 5">
            <a:extLst>
              <a:ext uri="{FF2B5EF4-FFF2-40B4-BE49-F238E27FC236}">
                <a16:creationId xmlns:a16="http://schemas.microsoft.com/office/drawing/2014/main" id="{525A62EC-74DF-64C5-B03E-3F8E3EEAFEDC}"/>
              </a:ext>
            </a:extLst>
          </p:cNvPr>
          <p:cNvSpPr>
            <a:spLocks noGrp="1"/>
          </p:cNvSpPr>
          <p:nvPr>
            <p:ph type="sldNum" sz="quarter" idx="19"/>
          </p:nvPr>
        </p:nvSpPr>
        <p:spPr/>
        <p:txBody>
          <a:bodyPr/>
          <a:lstStyle/>
          <a:p>
            <a:fld id="{3E01A2B2-10AD-754B-9B4C-E5B6FED423D0}" type="slidenum">
              <a:rPr lang="de-DE" smtClean="0"/>
              <a:pPr/>
              <a:t>48</a:t>
            </a:fld>
            <a:endParaRPr lang="de-DE" dirty="0"/>
          </a:p>
        </p:txBody>
      </p:sp>
      <p:sp>
        <p:nvSpPr>
          <p:cNvPr id="8" name="object 2">
            <a:extLst>
              <a:ext uri="{FF2B5EF4-FFF2-40B4-BE49-F238E27FC236}">
                <a16:creationId xmlns:a16="http://schemas.microsoft.com/office/drawing/2014/main" id="{B0409257-6E36-F2D3-9604-1E49B3485C7D}"/>
              </a:ext>
            </a:extLst>
          </p:cNvPr>
          <p:cNvSpPr/>
          <p:nvPr/>
        </p:nvSpPr>
        <p:spPr>
          <a:xfrm>
            <a:off x="1618515" y="2000249"/>
            <a:ext cx="3652013" cy="1952393"/>
          </a:xfrm>
          <a:prstGeom prst="rect">
            <a:avLst/>
          </a:prstGeom>
          <a:blipFill>
            <a:blip r:embed="rId2" cstate="print"/>
            <a:stretch>
              <a:fillRect/>
            </a:stretch>
          </a:blipFill>
        </p:spPr>
        <p:txBody>
          <a:bodyPr wrap="square" lIns="0" tIns="0" rIns="0" bIns="0" rtlCol="0"/>
          <a:lstStyle/>
          <a:p>
            <a:endParaRPr sz="1600">
              <a:latin typeface="TheSans UHH" panose="020B0604020202020204" charset="0"/>
            </a:endParaRPr>
          </a:p>
        </p:txBody>
      </p:sp>
      <p:sp>
        <p:nvSpPr>
          <p:cNvPr id="9" name="object 3">
            <a:extLst>
              <a:ext uri="{FF2B5EF4-FFF2-40B4-BE49-F238E27FC236}">
                <a16:creationId xmlns:a16="http://schemas.microsoft.com/office/drawing/2014/main" id="{2B48C341-1CCF-3444-64B3-276EA07B519A}"/>
              </a:ext>
            </a:extLst>
          </p:cNvPr>
          <p:cNvSpPr/>
          <p:nvPr/>
        </p:nvSpPr>
        <p:spPr>
          <a:xfrm>
            <a:off x="5004048" y="4549017"/>
            <a:ext cx="75275"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70BF41"/>
          </a:solidFill>
        </p:spPr>
        <p:txBody>
          <a:bodyPr wrap="square" lIns="0" tIns="0" rIns="0" bIns="0" rtlCol="0"/>
          <a:lstStyle/>
          <a:p>
            <a:endParaRPr sz="1600">
              <a:latin typeface="TheSans UHH" panose="020B0604020202020204" charset="0"/>
            </a:endParaRPr>
          </a:p>
        </p:txBody>
      </p:sp>
      <p:sp>
        <p:nvSpPr>
          <p:cNvPr id="10" name="object 4">
            <a:extLst>
              <a:ext uri="{FF2B5EF4-FFF2-40B4-BE49-F238E27FC236}">
                <a16:creationId xmlns:a16="http://schemas.microsoft.com/office/drawing/2014/main" id="{D3EEEC29-5E55-07C9-5AD8-128431B914DD}"/>
              </a:ext>
            </a:extLst>
          </p:cNvPr>
          <p:cNvSpPr/>
          <p:nvPr/>
        </p:nvSpPr>
        <p:spPr>
          <a:xfrm>
            <a:off x="5094883" y="4549017"/>
            <a:ext cx="75275"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0365C0"/>
          </a:solidFill>
        </p:spPr>
        <p:txBody>
          <a:bodyPr wrap="square" lIns="0" tIns="0" rIns="0" bIns="0" rtlCol="0"/>
          <a:lstStyle/>
          <a:p>
            <a:endParaRPr sz="1600">
              <a:latin typeface="TheSans UHH" panose="020B0604020202020204" charset="0"/>
            </a:endParaRPr>
          </a:p>
        </p:txBody>
      </p:sp>
      <p:sp>
        <p:nvSpPr>
          <p:cNvPr id="11" name="object 5">
            <a:extLst>
              <a:ext uri="{FF2B5EF4-FFF2-40B4-BE49-F238E27FC236}">
                <a16:creationId xmlns:a16="http://schemas.microsoft.com/office/drawing/2014/main" id="{357B02E9-1B34-D594-F42E-289EA00D87DE}"/>
              </a:ext>
            </a:extLst>
          </p:cNvPr>
          <p:cNvSpPr/>
          <p:nvPr/>
        </p:nvSpPr>
        <p:spPr>
          <a:xfrm>
            <a:off x="5186105" y="4549017"/>
            <a:ext cx="78965" cy="182973"/>
          </a:xfrm>
          <a:custGeom>
            <a:avLst/>
            <a:gdLst/>
            <a:ahLst/>
            <a:cxnLst/>
            <a:rect l="l" t="t" r="r" b="b"/>
            <a:pathLst>
              <a:path w="135890" h="381000">
                <a:moveTo>
                  <a:pt x="0" y="380999"/>
                </a:moveTo>
                <a:lnTo>
                  <a:pt x="135746" y="380999"/>
                </a:lnTo>
                <a:lnTo>
                  <a:pt x="135746" y="0"/>
                </a:lnTo>
                <a:lnTo>
                  <a:pt x="0" y="0"/>
                </a:lnTo>
                <a:lnTo>
                  <a:pt x="0" y="380999"/>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12" name="object 6">
            <a:extLst>
              <a:ext uri="{FF2B5EF4-FFF2-40B4-BE49-F238E27FC236}">
                <a16:creationId xmlns:a16="http://schemas.microsoft.com/office/drawing/2014/main" id="{F4D85029-19BD-107F-5EFE-4AFCF8F88662}"/>
              </a:ext>
            </a:extLst>
          </p:cNvPr>
          <p:cNvSpPr/>
          <p:nvPr/>
        </p:nvSpPr>
        <p:spPr>
          <a:xfrm>
            <a:off x="5004048" y="4091732"/>
            <a:ext cx="237606" cy="424234"/>
          </a:xfrm>
          <a:prstGeom prst="rect">
            <a:avLst/>
          </a:prstGeom>
          <a:blipFill>
            <a:blip r:embed="rId3" cstate="print"/>
            <a:stretch>
              <a:fillRect/>
            </a:stretch>
          </a:blipFill>
        </p:spPr>
        <p:txBody>
          <a:bodyPr wrap="square" lIns="0" tIns="0" rIns="0" bIns="0" rtlCol="0"/>
          <a:lstStyle/>
          <a:p>
            <a:endParaRPr sz="1600">
              <a:latin typeface="TheSans UHH" panose="020B0604020202020204" charset="0"/>
            </a:endParaRPr>
          </a:p>
        </p:txBody>
      </p:sp>
      <p:sp>
        <p:nvSpPr>
          <p:cNvPr id="13" name="object 7">
            <a:extLst>
              <a:ext uri="{FF2B5EF4-FFF2-40B4-BE49-F238E27FC236}">
                <a16:creationId xmlns:a16="http://schemas.microsoft.com/office/drawing/2014/main" id="{E57CF54B-D9C8-3AF5-E6FB-7A8680E16495}"/>
              </a:ext>
            </a:extLst>
          </p:cNvPr>
          <p:cNvSpPr/>
          <p:nvPr/>
        </p:nvSpPr>
        <p:spPr>
          <a:xfrm>
            <a:off x="1595375" y="1995686"/>
            <a:ext cx="3696705" cy="1963909"/>
          </a:xfrm>
          <a:prstGeom prst="rect">
            <a:avLst/>
          </a:prstGeom>
          <a:blipFill>
            <a:blip r:embed="rId4" cstate="print"/>
            <a:stretch>
              <a:fillRect/>
            </a:stretch>
          </a:blipFill>
        </p:spPr>
        <p:txBody>
          <a:bodyPr wrap="square" lIns="0" tIns="0" rIns="0" bIns="0" rtlCol="0"/>
          <a:lstStyle/>
          <a:p>
            <a:endParaRPr sz="1600">
              <a:latin typeface="TheSans UHH" panose="020B0604020202020204" charset="0"/>
            </a:endParaRPr>
          </a:p>
        </p:txBody>
      </p:sp>
      <p:graphicFrame>
        <p:nvGraphicFramePr>
          <p:cNvPr id="14" name="object 8">
            <a:extLst>
              <a:ext uri="{FF2B5EF4-FFF2-40B4-BE49-F238E27FC236}">
                <a16:creationId xmlns:a16="http://schemas.microsoft.com/office/drawing/2014/main" id="{0ADD1D02-F25D-12C9-7326-264A3A28A658}"/>
              </a:ext>
            </a:extLst>
          </p:cNvPr>
          <p:cNvGraphicFramePr>
            <a:graphicFrameLocks noGrp="1"/>
          </p:cNvGraphicFramePr>
          <p:nvPr>
            <p:extLst/>
          </p:nvPr>
        </p:nvGraphicFramePr>
        <p:xfrm>
          <a:off x="1675722" y="2099778"/>
          <a:ext cx="3455640" cy="1808039"/>
        </p:xfrm>
        <a:graphic>
          <a:graphicData uri="http://schemas.openxmlformats.org/drawingml/2006/table">
            <a:tbl>
              <a:tblPr firstRow="1" bandRow="1">
                <a:tableStyleId>{2D5ABB26-0587-4C30-8999-92F81FD0307C}</a:tableStyleId>
              </a:tblPr>
              <a:tblGrid>
                <a:gridCol w="522128">
                  <a:extLst>
                    <a:ext uri="{9D8B030D-6E8A-4147-A177-3AD203B41FA5}">
                      <a16:colId xmlns:a16="http://schemas.microsoft.com/office/drawing/2014/main" val="20000"/>
                    </a:ext>
                  </a:extLst>
                </a:gridCol>
                <a:gridCol w="619543">
                  <a:extLst>
                    <a:ext uri="{9D8B030D-6E8A-4147-A177-3AD203B41FA5}">
                      <a16:colId xmlns:a16="http://schemas.microsoft.com/office/drawing/2014/main" val="20001"/>
                    </a:ext>
                  </a:extLst>
                </a:gridCol>
                <a:gridCol w="639100">
                  <a:extLst>
                    <a:ext uri="{9D8B030D-6E8A-4147-A177-3AD203B41FA5}">
                      <a16:colId xmlns:a16="http://schemas.microsoft.com/office/drawing/2014/main" val="20002"/>
                    </a:ext>
                  </a:extLst>
                </a:gridCol>
                <a:gridCol w="600725">
                  <a:extLst>
                    <a:ext uri="{9D8B030D-6E8A-4147-A177-3AD203B41FA5}">
                      <a16:colId xmlns:a16="http://schemas.microsoft.com/office/drawing/2014/main" val="20003"/>
                    </a:ext>
                  </a:extLst>
                </a:gridCol>
                <a:gridCol w="621387">
                  <a:extLst>
                    <a:ext uri="{9D8B030D-6E8A-4147-A177-3AD203B41FA5}">
                      <a16:colId xmlns:a16="http://schemas.microsoft.com/office/drawing/2014/main" val="20004"/>
                    </a:ext>
                  </a:extLst>
                </a:gridCol>
                <a:gridCol w="452757">
                  <a:extLst>
                    <a:ext uri="{9D8B030D-6E8A-4147-A177-3AD203B41FA5}">
                      <a16:colId xmlns:a16="http://schemas.microsoft.com/office/drawing/2014/main" val="20005"/>
                    </a:ext>
                  </a:extLst>
                </a:gridCol>
              </a:tblGrid>
              <a:tr h="330675">
                <a:tc>
                  <a:txBody>
                    <a:bodyPr/>
                    <a:lstStyle/>
                    <a:p>
                      <a:pPr marR="121285" algn="ctr">
                        <a:lnSpc>
                          <a:spcPts val="286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47625"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81915"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L="232410">
                        <a:lnSpc>
                          <a:spcPts val="2620"/>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24130" algn="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extLst>
                  <a:ext uri="{0D108BD9-81ED-4DB2-BD59-A6C34878D82A}">
                    <a16:rowId xmlns:a16="http://schemas.microsoft.com/office/drawing/2014/main" val="10000"/>
                  </a:ext>
                </a:extLst>
              </a:tr>
              <a:tr h="513565">
                <a:tc>
                  <a:txBody>
                    <a:bodyPr/>
                    <a:lstStyle/>
                    <a:p>
                      <a:pPr marR="160020" algn="ctr">
                        <a:lnSpc>
                          <a:spcPct val="100000"/>
                        </a:lnSpc>
                        <a:spcBef>
                          <a:spcPts val="1935"/>
                        </a:spcBef>
                      </a:pPr>
                      <a:r>
                        <a:rPr sz="1300" b="1" dirty="0">
                          <a:solidFill>
                            <a:srgbClr val="F5E500"/>
                          </a:solidFill>
                          <a:latin typeface="Helvetica"/>
                          <a:cs typeface="Helvetica"/>
                        </a:rPr>
                        <a:t>0.05</a:t>
                      </a:r>
                      <a:endParaRPr sz="1300">
                        <a:latin typeface="Helvetica"/>
                        <a:cs typeface="Helvetica"/>
                      </a:endParaRPr>
                    </a:p>
                  </a:txBody>
                  <a:tcPr marL="0" marR="0" marT="118017" marB="0"/>
                </a:tc>
                <a:tc>
                  <a:txBody>
                    <a:bodyPr/>
                    <a:lstStyle/>
                    <a:p>
                      <a:pPr algn="ctr">
                        <a:lnSpc>
                          <a:spcPct val="100000"/>
                        </a:lnSpc>
                        <a:spcBef>
                          <a:spcPts val="1935"/>
                        </a:spcBef>
                      </a:pPr>
                      <a:r>
                        <a:rPr sz="1300" b="1" dirty="0">
                          <a:solidFill>
                            <a:srgbClr val="F5E500"/>
                          </a:solidFill>
                          <a:latin typeface="Helvetica"/>
                          <a:cs typeface="Helvetica"/>
                        </a:rPr>
                        <a:t>0.05</a:t>
                      </a:r>
                      <a:endParaRPr sz="1300">
                        <a:latin typeface="Helvetica"/>
                        <a:cs typeface="Helvetica"/>
                      </a:endParaRPr>
                    </a:p>
                  </a:txBody>
                  <a:tcPr marL="0" marR="0" marT="118017" marB="0"/>
                </a:tc>
                <a:tc>
                  <a:txBody>
                    <a:bodyPr/>
                    <a:lstStyle/>
                    <a:p>
                      <a:pPr marR="72390" algn="ct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241935">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50165" algn="ctr">
                        <a:lnSpc>
                          <a:spcPct val="100000"/>
                        </a:lnSpc>
                        <a:spcBef>
                          <a:spcPts val="1850"/>
                        </a:spcBef>
                      </a:pPr>
                      <a:r>
                        <a:rPr sz="1300" b="1" dirty="0">
                          <a:solidFill>
                            <a:srgbClr val="F5E500"/>
                          </a:solidFill>
                          <a:latin typeface="Helvetica"/>
                          <a:cs typeface="Helvetica"/>
                        </a:rPr>
                        <a:t>0.0</a:t>
                      </a:r>
                      <a:endParaRPr sz="1300">
                        <a:latin typeface="Helvetica"/>
                        <a:cs typeface="Helvetica"/>
                      </a:endParaRPr>
                    </a:p>
                  </a:txBody>
                  <a:tcPr marL="0" marR="0" marT="112833" marB="0"/>
                </a:tc>
                <a:tc>
                  <a:txBody>
                    <a:bodyPr/>
                    <a:lstStyle/>
                    <a:p>
                      <a:pPr marR="24130" algn="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extLst>
                  <a:ext uri="{0D108BD9-81ED-4DB2-BD59-A6C34878D82A}">
                    <a16:rowId xmlns:a16="http://schemas.microsoft.com/office/drawing/2014/main" val="10001"/>
                  </a:ext>
                </a:extLst>
              </a:tr>
              <a:tr h="487532">
                <a:tc>
                  <a:txBody>
                    <a:bodyPr/>
                    <a:lstStyle/>
                    <a:p>
                      <a:pPr marR="121285" algn="ctr">
                        <a:lnSpc>
                          <a:spcPct val="100000"/>
                        </a:lnSpc>
                        <a:spcBef>
                          <a:spcPts val="1839"/>
                        </a:spcBef>
                      </a:pPr>
                      <a:r>
                        <a:rPr sz="1300" b="1" dirty="0">
                          <a:solidFill>
                            <a:srgbClr val="F5E500"/>
                          </a:solidFill>
                          <a:latin typeface="Helvetica"/>
                          <a:cs typeface="Helvetica"/>
                        </a:rPr>
                        <a:t>0.2</a:t>
                      </a:r>
                      <a:endParaRPr sz="1300">
                        <a:latin typeface="Helvetica"/>
                        <a:cs typeface="Helvetica"/>
                      </a:endParaRPr>
                    </a:p>
                  </a:txBody>
                  <a:tcPr marL="0" marR="0" marT="112223" marB="0"/>
                </a:tc>
                <a:tc>
                  <a:txBody>
                    <a:bodyPr/>
                    <a:lstStyle/>
                    <a:p>
                      <a:pPr algn="ctr">
                        <a:lnSpc>
                          <a:spcPct val="100000"/>
                        </a:lnSpc>
                        <a:spcBef>
                          <a:spcPts val="1855"/>
                        </a:spcBef>
                      </a:pPr>
                      <a:r>
                        <a:rPr sz="1300" b="1" dirty="0">
                          <a:solidFill>
                            <a:srgbClr val="F5E500"/>
                          </a:solidFill>
                          <a:latin typeface="Helvetica"/>
                          <a:cs typeface="Helvetica"/>
                        </a:rPr>
                        <a:t>0.1</a:t>
                      </a:r>
                      <a:endParaRPr sz="1300">
                        <a:latin typeface="Helvetica"/>
                        <a:cs typeface="Helvetica"/>
                      </a:endParaRPr>
                    </a:p>
                  </a:txBody>
                  <a:tcPr marL="0" marR="0" marT="113138" marB="0"/>
                </a:tc>
                <a:tc>
                  <a:txBody>
                    <a:bodyPr/>
                    <a:lstStyle/>
                    <a:p>
                      <a:pPr marR="25400" algn="ctr">
                        <a:lnSpc>
                          <a:spcPct val="100000"/>
                        </a:lnSpc>
                        <a:spcBef>
                          <a:spcPts val="1855"/>
                        </a:spcBef>
                      </a:pPr>
                      <a:r>
                        <a:rPr sz="1300" b="1" dirty="0">
                          <a:solidFill>
                            <a:srgbClr val="F5E500"/>
                          </a:solidFill>
                          <a:latin typeface="Helvetica"/>
                          <a:cs typeface="Helvetica"/>
                        </a:rPr>
                        <a:t>0.05</a:t>
                      </a:r>
                      <a:endParaRPr sz="1300">
                        <a:latin typeface="Helvetica"/>
                        <a:cs typeface="Helvetica"/>
                      </a:endParaRPr>
                    </a:p>
                  </a:txBody>
                  <a:tcPr marL="0" marR="0" marT="113138" marB="0"/>
                </a:tc>
                <a:tc>
                  <a:txBody>
                    <a:bodyPr/>
                    <a:lstStyle/>
                    <a:p>
                      <a:pPr marL="263525">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algn="ct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marR="24130" algn="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extLst>
                  <a:ext uri="{0D108BD9-81ED-4DB2-BD59-A6C34878D82A}">
                    <a16:rowId xmlns:a16="http://schemas.microsoft.com/office/drawing/2014/main" val="10002"/>
                  </a:ext>
                </a:extLst>
              </a:tr>
              <a:tr h="447739">
                <a:tc>
                  <a:txBody>
                    <a:bodyPr/>
                    <a:lstStyle/>
                    <a:p>
                      <a:pPr marR="160020" algn="ctr">
                        <a:lnSpc>
                          <a:spcPts val="3220"/>
                        </a:lnSpc>
                        <a:spcBef>
                          <a:spcPts val="2195"/>
                        </a:spcBef>
                      </a:pPr>
                      <a:r>
                        <a:rPr sz="1300" b="1" dirty="0">
                          <a:solidFill>
                            <a:srgbClr val="F5E500"/>
                          </a:solidFill>
                          <a:latin typeface="Helvetica"/>
                          <a:cs typeface="Helvetica"/>
                        </a:rPr>
                        <a:t>0.3</a:t>
                      </a:r>
                      <a:endParaRPr sz="1300">
                        <a:latin typeface="Helvetica"/>
                        <a:cs typeface="Helvetica"/>
                      </a:endParaRPr>
                    </a:p>
                  </a:txBody>
                  <a:tcPr marL="0" marR="0" marT="133875" marB="0"/>
                </a:tc>
                <a:tc>
                  <a:txBody>
                    <a:bodyPr/>
                    <a:lstStyle/>
                    <a:p>
                      <a:pPr algn="ctr">
                        <a:lnSpc>
                          <a:spcPts val="3220"/>
                        </a:lnSpc>
                        <a:spcBef>
                          <a:spcPts val="2195"/>
                        </a:spcBef>
                      </a:pPr>
                      <a:r>
                        <a:rPr sz="1300" b="1" dirty="0">
                          <a:solidFill>
                            <a:srgbClr val="F5E500"/>
                          </a:solidFill>
                          <a:latin typeface="Helvetica"/>
                          <a:cs typeface="Helvetica"/>
                        </a:rPr>
                        <a:t>0.2</a:t>
                      </a:r>
                      <a:endParaRPr sz="1300" dirty="0">
                        <a:latin typeface="Helvetica"/>
                        <a:cs typeface="Helvetica"/>
                      </a:endParaRPr>
                    </a:p>
                  </a:txBody>
                  <a:tcPr marL="0" marR="0" marT="133875" marB="0"/>
                </a:tc>
                <a:tc>
                  <a:txBody>
                    <a:bodyPr/>
                    <a:lstStyle/>
                    <a:p>
                      <a:pPr marR="26034" algn="ctr">
                        <a:lnSpc>
                          <a:spcPts val="3220"/>
                        </a:lnSpc>
                        <a:spcBef>
                          <a:spcPts val="2195"/>
                        </a:spcBef>
                      </a:pPr>
                      <a:r>
                        <a:rPr sz="1300" b="1" dirty="0">
                          <a:solidFill>
                            <a:srgbClr val="F5E500"/>
                          </a:solidFill>
                          <a:latin typeface="Helvetica"/>
                          <a:cs typeface="Helvetica"/>
                        </a:rPr>
                        <a:t>0.05</a:t>
                      </a:r>
                      <a:endParaRPr sz="1300">
                        <a:latin typeface="Helvetica"/>
                        <a:cs typeface="Helvetica"/>
                      </a:endParaRPr>
                    </a:p>
                  </a:txBody>
                  <a:tcPr marL="0" marR="0" marT="133875" marB="0"/>
                </a:tc>
                <a:tc>
                  <a:txBody>
                    <a:bodyPr/>
                    <a:lstStyle/>
                    <a:p>
                      <a:pPr marL="263525">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5" marB="0"/>
                </a:tc>
                <a:tc>
                  <a:txBody>
                    <a:bodyPr/>
                    <a:lstStyle/>
                    <a:p>
                      <a:pPr algn="ctr">
                        <a:lnSpc>
                          <a:spcPts val="3220"/>
                        </a:lnSpc>
                        <a:spcBef>
                          <a:spcPts val="2195"/>
                        </a:spcBef>
                      </a:pPr>
                      <a:r>
                        <a:rPr sz="1300" b="1" dirty="0">
                          <a:solidFill>
                            <a:srgbClr val="F5E500"/>
                          </a:solidFill>
                          <a:latin typeface="Helvetica"/>
                          <a:cs typeface="Helvetica"/>
                        </a:rPr>
                        <a:t>0.0</a:t>
                      </a:r>
                      <a:endParaRPr sz="1300">
                        <a:latin typeface="Helvetica"/>
                        <a:cs typeface="Helvetica"/>
                      </a:endParaRPr>
                    </a:p>
                  </a:txBody>
                  <a:tcPr marL="0" marR="0" marT="133875" marB="0"/>
                </a:tc>
                <a:tc>
                  <a:txBody>
                    <a:bodyPr/>
                    <a:lstStyle/>
                    <a:p>
                      <a:pPr marR="24130" algn="r">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5" marB="0"/>
                </a:tc>
                <a:extLst>
                  <a:ext uri="{0D108BD9-81ED-4DB2-BD59-A6C34878D82A}">
                    <a16:rowId xmlns:a16="http://schemas.microsoft.com/office/drawing/2014/main" val="10003"/>
                  </a:ext>
                </a:extLst>
              </a:tr>
            </a:tbl>
          </a:graphicData>
        </a:graphic>
      </p:graphicFrame>
      <p:sp>
        <p:nvSpPr>
          <p:cNvPr id="15" name="object 9">
            <a:extLst>
              <a:ext uri="{FF2B5EF4-FFF2-40B4-BE49-F238E27FC236}">
                <a16:creationId xmlns:a16="http://schemas.microsoft.com/office/drawing/2014/main" id="{65C8587F-3F20-7681-D7D0-6C508CAC2429}"/>
              </a:ext>
            </a:extLst>
          </p:cNvPr>
          <p:cNvSpPr/>
          <p:nvPr/>
        </p:nvSpPr>
        <p:spPr>
          <a:xfrm>
            <a:off x="5364088" y="2672408"/>
            <a:ext cx="1274234" cy="547414"/>
          </a:xfrm>
          <a:prstGeom prst="rect">
            <a:avLst/>
          </a:prstGeom>
          <a:blipFill>
            <a:blip r:embed="rId5" cstate="print"/>
            <a:stretch>
              <a:fillRect/>
            </a:stretch>
          </a:blipFill>
        </p:spPr>
        <p:txBody>
          <a:bodyPr wrap="square" lIns="0" tIns="0" rIns="0" bIns="0" rtlCol="0"/>
          <a:lstStyle/>
          <a:p>
            <a:endParaRPr sz="1600">
              <a:latin typeface="TheSans UHH" panose="020B0604020202020204" charset="0"/>
            </a:endParaRPr>
          </a:p>
        </p:txBody>
      </p:sp>
      <p:sp>
        <p:nvSpPr>
          <p:cNvPr id="16" name="object 10">
            <a:extLst>
              <a:ext uri="{FF2B5EF4-FFF2-40B4-BE49-F238E27FC236}">
                <a16:creationId xmlns:a16="http://schemas.microsoft.com/office/drawing/2014/main" id="{D8ABF054-2664-BE81-B4AD-895B66C81198}"/>
              </a:ext>
            </a:extLst>
          </p:cNvPr>
          <p:cNvSpPr txBox="1"/>
          <p:nvPr/>
        </p:nvSpPr>
        <p:spPr>
          <a:xfrm>
            <a:off x="6400059" y="1178913"/>
            <a:ext cx="1866349" cy="626999"/>
          </a:xfrm>
          <a:prstGeom prst="rect">
            <a:avLst/>
          </a:prstGeom>
        </p:spPr>
        <p:txBody>
          <a:bodyPr vert="horz" wrap="square" lIns="0" tIns="7144" rIns="0" bIns="0" rtlCol="0">
            <a:spAutoFit/>
          </a:bodyPr>
          <a:lstStyle/>
          <a:p>
            <a:pPr marL="8929" marR="3572" indent="371462">
              <a:lnSpc>
                <a:spcPct val="100600"/>
              </a:lnSpc>
              <a:spcBef>
                <a:spcPts val="56"/>
              </a:spcBef>
            </a:pPr>
            <a:r>
              <a:rPr sz="2000" dirty="0">
                <a:solidFill>
                  <a:srgbClr val="164F86"/>
                </a:solidFill>
                <a:latin typeface="TheSans UHH" panose="020B0604020202020204" charset="0"/>
                <a:cs typeface="Helvetica-Light"/>
              </a:rPr>
              <a:t>softmax:  </a:t>
            </a:r>
            <a:r>
              <a:rPr sz="2000" spc="-7" dirty="0">
                <a:solidFill>
                  <a:srgbClr val="164F86"/>
                </a:solidFill>
                <a:latin typeface="TheSans UHH" panose="020B0604020202020204" charset="0"/>
                <a:cs typeface="Helvetica-Light"/>
              </a:rPr>
              <a:t>predict</a:t>
            </a:r>
            <a:r>
              <a:rPr sz="2000" spc="-60" dirty="0">
                <a:solidFill>
                  <a:srgbClr val="164F86"/>
                </a:solidFill>
                <a:latin typeface="TheSans UHH" panose="020B0604020202020204" charset="0"/>
                <a:cs typeface="Helvetica-Light"/>
              </a:rPr>
              <a:t> </a:t>
            </a:r>
            <a:r>
              <a:rPr sz="2000" dirty="0">
                <a:solidFill>
                  <a:srgbClr val="164F86"/>
                </a:solidFill>
                <a:latin typeface="TheSans UHH" panose="020B0604020202020204" charset="0"/>
                <a:cs typeface="Helvetica-Light"/>
              </a:rPr>
              <a:t>answer</a:t>
            </a:r>
            <a:endParaRPr sz="2000" dirty="0">
              <a:latin typeface="TheSans UHH" panose="020B0604020202020204" charset="0"/>
              <a:cs typeface="Helvetica-Light"/>
            </a:endParaRPr>
          </a:p>
        </p:txBody>
      </p:sp>
      <p:sp>
        <p:nvSpPr>
          <p:cNvPr id="17" name="object 11">
            <a:extLst>
              <a:ext uri="{FF2B5EF4-FFF2-40B4-BE49-F238E27FC236}">
                <a16:creationId xmlns:a16="http://schemas.microsoft.com/office/drawing/2014/main" id="{EB3C7892-17EB-8DB4-4930-0C175B33BA80}"/>
              </a:ext>
            </a:extLst>
          </p:cNvPr>
          <p:cNvSpPr/>
          <p:nvPr/>
        </p:nvSpPr>
        <p:spPr>
          <a:xfrm>
            <a:off x="7095627" y="1798306"/>
            <a:ext cx="237607" cy="368253"/>
          </a:xfrm>
          <a:prstGeom prst="rect">
            <a:avLst/>
          </a:prstGeom>
          <a:blipFill>
            <a:blip r:embed="rId6" cstate="print"/>
            <a:stretch>
              <a:fillRect/>
            </a:stretch>
          </a:blipFill>
        </p:spPr>
        <p:txBody>
          <a:bodyPr wrap="square" lIns="0" tIns="0" rIns="0" bIns="0" rtlCol="0"/>
          <a:lstStyle/>
          <a:p>
            <a:endParaRPr sz="1600">
              <a:latin typeface="TheSans UHH" panose="020B0604020202020204" charset="0"/>
            </a:endParaRPr>
          </a:p>
        </p:txBody>
      </p:sp>
      <p:sp>
        <p:nvSpPr>
          <p:cNvPr id="18" name="object 12">
            <a:extLst>
              <a:ext uri="{FF2B5EF4-FFF2-40B4-BE49-F238E27FC236}">
                <a16:creationId xmlns:a16="http://schemas.microsoft.com/office/drawing/2014/main" id="{1DA694C3-0FEC-D225-E148-ABB70B5E489A}"/>
              </a:ext>
            </a:extLst>
          </p:cNvPr>
          <p:cNvSpPr/>
          <p:nvPr/>
        </p:nvSpPr>
        <p:spPr>
          <a:xfrm>
            <a:off x="6948264" y="2359342"/>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19" name="object 13">
            <a:extLst>
              <a:ext uri="{FF2B5EF4-FFF2-40B4-BE49-F238E27FC236}">
                <a16:creationId xmlns:a16="http://schemas.microsoft.com/office/drawing/2014/main" id="{A316AE5C-58BC-7D08-07F0-123989C80CD9}"/>
              </a:ext>
            </a:extLst>
          </p:cNvPr>
          <p:cNvSpPr/>
          <p:nvPr/>
        </p:nvSpPr>
        <p:spPr>
          <a:xfrm>
            <a:off x="7039099" y="2359342"/>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EC5D57"/>
          </a:solidFill>
        </p:spPr>
        <p:txBody>
          <a:bodyPr wrap="square" lIns="0" tIns="0" rIns="0" bIns="0" rtlCol="0"/>
          <a:lstStyle/>
          <a:p>
            <a:endParaRPr sz="1600">
              <a:latin typeface="TheSans UHH" panose="020B0604020202020204" charset="0"/>
            </a:endParaRPr>
          </a:p>
        </p:txBody>
      </p:sp>
      <p:sp>
        <p:nvSpPr>
          <p:cNvPr id="20" name="object 14">
            <a:extLst>
              <a:ext uri="{FF2B5EF4-FFF2-40B4-BE49-F238E27FC236}">
                <a16:creationId xmlns:a16="http://schemas.microsoft.com/office/drawing/2014/main" id="{A280B103-BEF9-30F1-23E1-4B5F34C72C35}"/>
              </a:ext>
            </a:extLst>
          </p:cNvPr>
          <p:cNvSpPr/>
          <p:nvPr/>
        </p:nvSpPr>
        <p:spPr>
          <a:xfrm>
            <a:off x="7129778" y="2359342"/>
            <a:ext cx="73799" cy="182973"/>
          </a:xfrm>
          <a:custGeom>
            <a:avLst/>
            <a:gdLst/>
            <a:ahLst/>
            <a:cxnLst/>
            <a:rect l="l" t="t" r="r" b="b"/>
            <a:pathLst>
              <a:path w="127000" h="381000">
                <a:moveTo>
                  <a:pt x="0" y="381000"/>
                </a:moveTo>
                <a:lnTo>
                  <a:pt x="126860" y="381000"/>
                </a:lnTo>
                <a:lnTo>
                  <a:pt x="126860" y="0"/>
                </a:lnTo>
                <a:lnTo>
                  <a:pt x="0" y="0"/>
                </a:lnTo>
                <a:lnTo>
                  <a:pt x="0" y="381000"/>
                </a:lnTo>
                <a:close/>
              </a:path>
            </a:pathLst>
          </a:custGeom>
          <a:solidFill>
            <a:srgbClr val="0365C0"/>
          </a:solidFill>
        </p:spPr>
        <p:txBody>
          <a:bodyPr wrap="square" lIns="0" tIns="0" rIns="0" bIns="0" rtlCol="0"/>
          <a:lstStyle/>
          <a:p>
            <a:endParaRPr sz="1600">
              <a:latin typeface="TheSans UHH" panose="020B0604020202020204" charset="0"/>
            </a:endParaRPr>
          </a:p>
        </p:txBody>
      </p:sp>
      <p:sp>
        <p:nvSpPr>
          <p:cNvPr id="21" name="object 15">
            <a:extLst>
              <a:ext uri="{FF2B5EF4-FFF2-40B4-BE49-F238E27FC236}">
                <a16:creationId xmlns:a16="http://schemas.microsoft.com/office/drawing/2014/main" id="{7BD5A17D-64B6-8045-F036-B7D1FD80FC03}"/>
              </a:ext>
            </a:extLst>
          </p:cNvPr>
          <p:cNvSpPr/>
          <p:nvPr/>
        </p:nvSpPr>
        <p:spPr>
          <a:xfrm>
            <a:off x="7219132" y="2359343"/>
            <a:ext cx="75275" cy="182973"/>
          </a:xfrm>
          <a:custGeom>
            <a:avLst/>
            <a:gdLst/>
            <a:ahLst/>
            <a:cxnLst/>
            <a:rect l="l" t="t" r="r" b="b"/>
            <a:pathLst>
              <a:path w="129540" h="381000">
                <a:moveTo>
                  <a:pt x="0" y="381000"/>
                </a:moveTo>
                <a:lnTo>
                  <a:pt x="129185" y="381000"/>
                </a:lnTo>
                <a:lnTo>
                  <a:pt x="129185" y="0"/>
                </a:lnTo>
                <a:lnTo>
                  <a:pt x="0" y="0"/>
                </a:lnTo>
                <a:lnTo>
                  <a:pt x="0" y="381000"/>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22" name="object 16">
            <a:extLst>
              <a:ext uri="{FF2B5EF4-FFF2-40B4-BE49-F238E27FC236}">
                <a16:creationId xmlns:a16="http://schemas.microsoft.com/office/drawing/2014/main" id="{C0041BD9-AD0E-ED5B-9054-33953E2D8957}"/>
              </a:ext>
            </a:extLst>
          </p:cNvPr>
          <p:cNvSpPr/>
          <p:nvPr/>
        </p:nvSpPr>
        <p:spPr>
          <a:xfrm>
            <a:off x="7309966" y="2359343"/>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F327C"/>
          </a:solidFill>
        </p:spPr>
        <p:txBody>
          <a:bodyPr wrap="square" lIns="0" tIns="0" rIns="0" bIns="0" rtlCol="0"/>
          <a:lstStyle/>
          <a:p>
            <a:endParaRPr sz="1600">
              <a:latin typeface="TheSans UHH" panose="020B0604020202020204" charset="0"/>
            </a:endParaRPr>
          </a:p>
        </p:txBody>
      </p:sp>
      <p:sp>
        <p:nvSpPr>
          <p:cNvPr id="23" name="object 17">
            <a:extLst>
              <a:ext uri="{FF2B5EF4-FFF2-40B4-BE49-F238E27FC236}">
                <a16:creationId xmlns:a16="http://schemas.microsoft.com/office/drawing/2014/main" id="{223F7127-60DF-39BC-8DB0-736EF7EDAFFA}"/>
              </a:ext>
            </a:extLst>
          </p:cNvPr>
          <p:cNvSpPr/>
          <p:nvPr/>
        </p:nvSpPr>
        <p:spPr>
          <a:xfrm>
            <a:off x="7401188" y="2359343"/>
            <a:ext cx="78965" cy="182973"/>
          </a:xfrm>
          <a:custGeom>
            <a:avLst/>
            <a:gdLst/>
            <a:ahLst/>
            <a:cxnLst/>
            <a:rect l="l" t="t" r="r" b="b"/>
            <a:pathLst>
              <a:path w="135890" h="381000">
                <a:moveTo>
                  <a:pt x="0" y="381000"/>
                </a:moveTo>
                <a:lnTo>
                  <a:pt x="135746" y="381000"/>
                </a:lnTo>
                <a:lnTo>
                  <a:pt x="135746" y="0"/>
                </a:lnTo>
                <a:lnTo>
                  <a:pt x="0" y="0"/>
                </a:lnTo>
                <a:lnTo>
                  <a:pt x="0" y="381000"/>
                </a:lnTo>
                <a:close/>
              </a:path>
            </a:pathLst>
          </a:custGeom>
          <a:solidFill>
            <a:srgbClr val="70BF41"/>
          </a:solidFill>
        </p:spPr>
        <p:txBody>
          <a:bodyPr wrap="square" lIns="0" tIns="0" rIns="0" bIns="0" rtlCol="0"/>
          <a:lstStyle/>
          <a:p>
            <a:endParaRPr sz="1600">
              <a:latin typeface="TheSans UHH" panose="020B0604020202020204" charset="0"/>
            </a:endParaRPr>
          </a:p>
        </p:txBody>
      </p:sp>
      <p:sp>
        <p:nvSpPr>
          <p:cNvPr id="24" name="object 19">
            <a:extLst>
              <a:ext uri="{FF2B5EF4-FFF2-40B4-BE49-F238E27FC236}">
                <a16:creationId xmlns:a16="http://schemas.microsoft.com/office/drawing/2014/main" id="{CE7CDCA9-B04F-5819-8934-27C4B8A3D3A0}"/>
              </a:ext>
            </a:extLst>
          </p:cNvPr>
          <p:cNvSpPr/>
          <p:nvPr/>
        </p:nvSpPr>
        <p:spPr>
          <a:xfrm>
            <a:off x="4576029" y="4515966"/>
            <a:ext cx="356011" cy="195781"/>
          </a:xfrm>
          <a:prstGeom prst="rect">
            <a:avLst/>
          </a:prstGeom>
          <a:blipFill>
            <a:blip r:embed="rId7" cstate="print"/>
            <a:stretch>
              <a:fillRect/>
            </a:stretch>
          </a:blipFill>
        </p:spPr>
        <p:txBody>
          <a:bodyPr wrap="square" lIns="0" tIns="0" rIns="0" bIns="0" rtlCol="0"/>
          <a:lstStyle/>
          <a:p>
            <a:endParaRPr sz="1600">
              <a:latin typeface="TheSans UHH" panose="020B0604020202020204" charset="0"/>
            </a:endParaRPr>
          </a:p>
        </p:txBody>
      </p:sp>
      <p:sp>
        <p:nvSpPr>
          <p:cNvPr id="25" name="object 22">
            <a:extLst>
              <a:ext uri="{FF2B5EF4-FFF2-40B4-BE49-F238E27FC236}">
                <a16:creationId xmlns:a16="http://schemas.microsoft.com/office/drawing/2014/main" id="{9713922D-44CC-0CF3-641C-5565C4043CEF}"/>
              </a:ext>
            </a:extLst>
          </p:cNvPr>
          <p:cNvSpPr txBox="1"/>
          <p:nvPr/>
        </p:nvSpPr>
        <p:spPr>
          <a:xfrm>
            <a:off x="150553" y="4415750"/>
            <a:ext cx="4402802" cy="316240"/>
          </a:xfrm>
          <a:prstGeom prst="rect">
            <a:avLst/>
          </a:prstGeom>
        </p:spPr>
        <p:txBody>
          <a:bodyPr vert="horz" wrap="square" lIns="0" tIns="0" rIns="0" bIns="0" rtlCol="0">
            <a:spAutoFit/>
          </a:bodyPr>
          <a:lstStyle/>
          <a:p>
            <a:pPr marL="8929" algn="r">
              <a:lnSpc>
                <a:spcPts val="2524"/>
              </a:lnSpc>
              <a:tabLst>
                <a:tab pos="741138" algn="l"/>
                <a:tab pos="1616216" algn="l"/>
                <a:tab pos="2956514" algn="l"/>
                <a:tab pos="3504331" algn="l"/>
              </a:tabLst>
            </a:pPr>
            <a:r>
              <a:rPr sz="2000" dirty="0">
                <a:latin typeface="TheSans UHH" panose="020B0604020202020204" charset="0"/>
                <a:cs typeface="Helvetica-Light"/>
              </a:rPr>
              <a:t>How</a:t>
            </a:r>
            <a:r>
              <a:rPr lang="de-DE" sz="2000" dirty="0">
                <a:latin typeface="TheSans UHH" panose="020B0604020202020204" charset="0"/>
                <a:cs typeface="Helvetica-Light"/>
              </a:rPr>
              <a:t> </a:t>
            </a:r>
            <a:r>
              <a:rPr sz="2000" dirty="0">
                <a:latin typeface="TheSans UHH" panose="020B0604020202020204" charset="0"/>
                <a:cs typeface="Helvetica-Light"/>
              </a:rPr>
              <a:t>many</a:t>
            </a:r>
            <a:r>
              <a:rPr lang="de-DE" sz="2000" dirty="0">
                <a:latin typeface="TheSans UHH" panose="020B0604020202020204" charset="0"/>
                <a:cs typeface="Helvetica-Light"/>
              </a:rPr>
              <a:t> </a:t>
            </a:r>
            <a:r>
              <a:rPr sz="2000" dirty="0">
                <a:latin typeface="TheSans UHH" panose="020B0604020202020204" charset="0"/>
                <a:cs typeface="Helvetica-Light"/>
              </a:rPr>
              <a:t>benches</a:t>
            </a:r>
            <a:r>
              <a:rPr lang="de-DE" sz="2000" dirty="0">
                <a:latin typeface="TheSans UHH" panose="020B0604020202020204" charset="0"/>
                <a:cs typeface="Helvetica-Light"/>
              </a:rPr>
              <a:t> </a:t>
            </a:r>
            <a:r>
              <a:rPr sz="2000" dirty="0">
                <a:latin typeface="TheSans UHH" panose="020B0604020202020204" charset="0"/>
                <a:cs typeface="Helvetica-Light"/>
              </a:rPr>
              <a:t>a</a:t>
            </a:r>
            <a:r>
              <a:rPr sz="2000" spc="-46" dirty="0">
                <a:latin typeface="TheSans UHH" panose="020B0604020202020204" charset="0"/>
                <a:cs typeface="Helvetica-Light"/>
              </a:rPr>
              <a:t>r</a:t>
            </a:r>
            <a:r>
              <a:rPr sz="2000" dirty="0">
                <a:latin typeface="TheSans UHH" panose="020B0604020202020204" charset="0"/>
                <a:cs typeface="Helvetica-Light"/>
              </a:rPr>
              <a:t>e</a:t>
            </a:r>
            <a:r>
              <a:rPr lang="de-DE" sz="2000" dirty="0">
                <a:latin typeface="TheSans UHH" panose="020B0604020202020204" charset="0"/>
                <a:cs typeface="Helvetica-Light"/>
              </a:rPr>
              <a:t> </a:t>
            </a:r>
            <a:r>
              <a:rPr sz="2000" dirty="0">
                <a:latin typeface="TheSans UHH" panose="020B0604020202020204" charset="0"/>
                <a:cs typeface="Helvetica-Light"/>
              </a:rPr>
              <a:t>shown?</a:t>
            </a:r>
          </a:p>
        </p:txBody>
      </p:sp>
      <p:sp>
        <p:nvSpPr>
          <p:cNvPr id="26" name="TextBox 25">
            <a:extLst>
              <a:ext uri="{FF2B5EF4-FFF2-40B4-BE49-F238E27FC236}">
                <a16:creationId xmlns:a16="http://schemas.microsoft.com/office/drawing/2014/main" id="{E1E48F0D-E6B5-544B-4C20-0F6A9CB16B7A}"/>
              </a:ext>
            </a:extLst>
          </p:cNvPr>
          <p:cNvSpPr txBox="1"/>
          <p:nvPr/>
        </p:nvSpPr>
        <p:spPr>
          <a:xfrm>
            <a:off x="0" y="4765041"/>
            <a:ext cx="9144000" cy="286271"/>
          </a:xfrm>
          <a:prstGeom prst="rect">
            <a:avLst/>
          </a:prstGeom>
          <a:noFill/>
        </p:spPr>
        <p:txBody>
          <a:bodyPr wrap="square">
            <a:spAutoFit/>
          </a:bodyPr>
          <a:lstStyle/>
          <a:p>
            <a:pPr algn="ctr"/>
            <a:r>
              <a:rPr lang="en-GB" sz="1200" dirty="0">
                <a:solidFill>
                  <a:schemeClr val="tx2"/>
                </a:solidFill>
                <a:uFill>
                  <a:solidFill>
                    <a:srgbClr val="000000"/>
                  </a:solidFill>
                </a:uFill>
                <a:latin typeface="TheSans UHH" panose="020B0604020202020204" charset="0"/>
                <a:cs typeface="Helvetica Neue"/>
                <a:hlinkClick r:id="rId8">
                  <a:extLst>
                    <a:ext uri="{A12FA001-AC4F-418D-AE19-62706E023703}">
                      <ahyp:hlinkClr xmlns:ahyp="http://schemas.microsoft.com/office/drawing/2018/hyperlinkcolor" val="tx"/>
                    </a:ext>
                  </a:extLst>
                </a:hlinkClick>
              </a:rPr>
              <a:t>http://people.cs.umass.edu/~miyyer/cs685/</a:t>
            </a:r>
            <a:endParaRPr lang="en-DE" sz="1200" dirty="0">
              <a:solidFill>
                <a:schemeClr val="tx2"/>
              </a:solidFill>
              <a:latin typeface="TheSans UHH" panose="020B0604020202020204" charset="0"/>
            </a:endParaRPr>
          </a:p>
        </p:txBody>
      </p:sp>
      <p:sp>
        <p:nvSpPr>
          <p:cNvPr id="27" name="object 18">
            <a:extLst>
              <a:ext uri="{FF2B5EF4-FFF2-40B4-BE49-F238E27FC236}">
                <a16:creationId xmlns:a16="http://schemas.microsoft.com/office/drawing/2014/main" id="{3C738534-2FA6-63AF-C705-1180C2DAC30C}"/>
              </a:ext>
            </a:extLst>
          </p:cNvPr>
          <p:cNvSpPr txBox="1"/>
          <p:nvPr/>
        </p:nvSpPr>
        <p:spPr>
          <a:xfrm>
            <a:off x="0" y="1131590"/>
            <a:ext cx="6474870" cy="772495"/>
          </a:xfrm>
          <a:prstGeom prst="rect">
            <a:avLst/>
          </a:prstGeom>
        </p:spPr>
        <p:txBody>
          <a:bodyPr vert="horz" wrap="square" lIns="0" tIns="23217" rIns="0" bIns="0" rtlCol="0">
            <a:spAutoFit/>
          </a:bodyPr>
          <a:lstStyle/>
          <a:p>
            <a:pPr marL="8483" marR="3572" algn="ctr">
              <a:lnSpc>
                <a:spcPts val="3023"/>
              </a:lnSpc>
              <a:spcBef>
                <a:spcPts val="183"/>
              </a:spcBef>
              <a:tabLst>
                <a:tab pos="794714" algn="l"/>
                <a:tab pos="812573" algn="l"/>
                <a:tab pos="1134030" algn="l"/>
                <a:tab pos="1330923" algn="l"/>
                <a:tab pos="1455934" algn="l"/>
                <a:tab pos="2045719" algn="l"/>
                <a:tab pos="2438164" algn="l"/>
                <a:tab pos="2724797" algn="l"/>
                <a:tab pos="2920797" algn="l"/>
                <a:tab pos="3063667" algn="l"/>
                <a:tab pos="4117779" algn="l"/>
              </a:tabLst>
            </a:pPr>
            <a:r>
              <a:rPr lang="de-DE" sz="2000" dirty="0">
                <a:solidFill>
                  <a:srgbClr val="C82506"/>
                </a:solidFill>
                <a:latin typeface="TheSans UHH" panose="020B0604020202020204" charset="0"/>
                <a:cs typeface="Helvetica-Light"/>
              </a:rPr>
              <a:t>A</a:t>
            </a:r>
            <a:r>
              <a:rPr sz="2000" dirty="0" err="1">
                <a:solidFill>
                  <a:srgbClr val="C82506"/>
                </a:solidFill>
                <a:latin typeface="TheSans UHH" panose="020B0604020202020204" charset="0"/>
                <a:cs typeface="Helvetica-Light"/>
              </a:rPr>
              <a:t>ttention</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over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final</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convolutional</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layer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in</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network:</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196</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boxes,</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captu</a:t>
            </a:r>
            <a:r>
              <a:rPr sz="2000" spc="-46" dirty="0">
                <a:solidFill>
                  <a:srgbClr val="C82506"/>
                </a:solidFill>
                <a:latin typeface="TheSans UHH" panose="020B0604020202020204" charset="0"/>
                <a:cs typeface="Helvetica-Light"/>
              </a:rPr>
              <a:t>r</a:t>
            </a:r>
            <a:r>
              <a:rPr sz="2000" dirty="0">
                <a:solidFill>
                  <a:srgbClr val="C82506"/>
                </a:solidFill>
                <a:latin typeface="TheSans UHH" panose="020B0604020202020204" charset="0"/>
                <a:cs typeface="Helvetica-Light"/>
              </a:rPr>
              <a:t>es</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color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and</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positional</a:t>
            </a:r>
            <a:r>
              <a:rPr lang="de-DE" sz="2000" dirty="0">
                <a:solidFill>
                  <a:srgbClr val="C82506"/>
                </a:solidFill>
                <a:latin typeface="TheSans UHH" panose="020B0604020202020204" charset="0"/>
                <a:cs typeface="Helvetica-Light"/>
              </a:rPr>
              <a:t> </a:t>
            </a:r>
            <a:r>
              <a:rPr sz="2000" spc="4" dirty="0">
                <a:solidFill>
                  <a:srgbClr val="C82506"/>
                </a:solidFill>
                <a:latin typeface="TheSans UHH" panose="020B0604020202020204" charset="0"/>
                <a:cs typeface="Helvetica-Light"/>
              </a:rPr>
              <a:t>information</a:t>
            </a:r>
            <a:endParaRPr sz="2000" dirty="0">
              <a:latin typeface="TheSans UHH" panose="020B0604020202020204" charset="0"/>
              <a:cs typeface="Helvetica-Light"/>
            </a:endParaRPr>
          </a:p>
        </p:txBody>
      </p:sp>
    </p:spTree>
    <p:extLst>
      <p:ext uri="{BB962C8B-B14F-4D97-AF65-F5344CB8AC3E}">
        <p14:creationId xmlns:p14="http://schemas.microsoft.com/office/powerpoint/2010/main" val="26528889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B656B19-C979-EEDA-C726-113D43F69BD7}"/>
              </a:ext>
            </a:extLst>
          </p:cNvPr>
          <p:cNvSpPr>
            <a:spLocks noGrp="1"/>
          </p:cNvSpPr>
          <p:nvPr>
            <p:ph type="dt" sz="half" idx="17"/>
          </p:nvPr>
        </p:nvSpPr>
        <p:spPr/>
        <p:txBody>
          <a:bodyPr/>
          <a:lstStyle/>
          <a:p>
            <a:r>
              <a:rPr lang="en-DE" sz="1100">
                <a:latin typeface="TheSans UHH" panose="020B0604020202020204" charset="0"/>
              </a:rPr>
              <a:t>SoSe2024</a:t>
            </a:r>
            <a:endParaRPr lang="de-DE" sz="1100">
              <a:latin typeface="TheSans UHH" panose="020B0604020202020204" charset="0"/>
            </a:endParaRPr>
          </a:p>
        </p:txBody>
      </p:sp>
      <p:sp>
        <p:nvSpPr>
          <p:cNvPr id="6" name="Slide Number Placeholder 5">
            <a:extLst>
              <a:ext uri="{FF2B5EF4-FFF2-40B4-BE49-F238E27FC236}">
                <a16:creationId xmlns:a16="http://schemas.microsoft.com/office/drawing/2014/main" id="{CAED1C8A-3AF6-3E80-DA27-38D25318ACD0}"/>
              </a:ext>
            </a:extLst>
          </p:cNvPr>
          <p:cNvSpPr>
            <a:spLocks noGrp="1"/>
          </p:cNvSpPr>
          <p:nvPr>
            <p:ph type="sldNum" sz="quarter" idx="19"/>
          </p:nvPr>
        </p:nvSpPr>
        <p:spPr/>
        <p:txBody>
          <a:bodyPr/>
          <a:lstStyle/>
          <a:p>
            <a:fld id="{3E01A2B2-10AD-754B-9B4C-E5B6FED423D0}" type="slidenum">
              <a:rPr lang="de-DE" sz="1100" smtClean="0">
                <a:latin typeface="TheSans UHH" panose="020B0604020202020204" charset="0"/>
              </a:rPr>
              <a:pPr/>
              <a:t>49</a:t>
            </a:fld>
            <a:endParaRPr lang="de-DE" sz="1100" dirty="0">
              <a:latin typeface="TheSans UHH" panose="020B0604020202020204" charset="0"/>
            </a:endParaRPr>
          </a:p>
        </p:txBody>
      </p:sp>
      <p:sp>
        <p:nvSpPr>
          <p:cNvPr id="8" name="object 2">
            <a:extLst>
              <a:ext uri="{FF2B5EF4-FFF2-40B4-BE49-F238E27FC236}">
                <a16:creationId xmlns:a16="http://schemas.microsoft.com/office/drawing/2014/main" id="{0A427D1C-A032-01A9-793E-A5DC9035DDC8}"/>
              </a:ext>
            </a:extLst>
          </p:cNvPr>
          <p:cNvSpPr/>
          <p:nvPr/>
        </p:nvSpPr>
        <p:spPr>
          <a:xfrm>
            <a:off x="1618515" y="2000249"/>
            <a:ext cx="3652013" cy="1952393"/>
          </a:xfrm>
          <a:prstGeom prst="rect">
            <a:avLst/>
          </a:prstGeom>
          <a:blipFill>
            <a:blip r:embed="rId2" cstate="print"/>
            <a:stretch>
              <a:fillRect/>
            </a:stretch>
          </a:blipFill>
        </p:spPr>
        <p:txBody>
          <a:bodyPr wrap="square" lIns="0" tIns="0" rIns="0" bIns="0" rtlCol="0"/>
          <a:lstStyle/>
          <a:p>
            <a:endParaRPr sz="1600">
              <a:latin typeface="TheSans UHH" panose="020B0604020202020204" charset="0"/>
            </a:endParaRPr>
          </a:p>
        </p:txBody>
      </p:sp>
      <p:sp>
        <p:nvSpPr>
          <p:cNvPr id="9" name="object 3">
            <a:extLst>
              <a:ext uri="{FF2B5EF4-FFF2-40B4-BE49-F238E27FC236}">
                <a16:creationId xmlns:a16="http://schemas.microsoft.com/office/drawing/2014/main" id="{7C049257-171C-0745-ED8D-F24D089B73F7}"/>
              </a:ext>
            </a:extLst>
          </p:cNvPr>
          <p:cNvSpPr/>
          <p:nvPr/>
        </p:nvSpPr>
        <p:spPr>
          <a:xfrm>
            <a:off x="5004048" y="4549017"/>
            <a:ext cx="75275"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70BF41"/>
          </a:solidFill>
        </p:spPr>
        <p:txBody>
          <a:bodyPr wrap="square" lIns="0" tIns="0" rIns="0" bIns="0" rtlCol="0"/>
          <a:lstStyle/>
          <a:p>
            <a:endParaRPr sz="1600">
              <a:latin typeface="TheSans UHH" panose="020B0604020202020204" charset="0"/>
            </a:endParaRPr>
          </a:p>
        </p:txBody>
      </p:sp>
      <p:sp>
        <p:nvSpPr>
          <p:cNvPr id="10" name="object 4">
            <a:extLst>
              <a:ext uri="{FF2B5EF4-FFF2-40B4-BE49-F238E27FC236}">
                <a16:creationId xmlns:a16="http://schemas.microsoft.com/office/drawing/2014/main" id="{96617500-D881-944B-6C4C-35CC291AEB68}"/>
              </a:ext>
            </a:extLst>
          </p:cNvPr>
          <p:cNvSpPr/>
          <p:nvPr/>
        </p:nvSpPr>
        <p:spPr>
          <a:xfrm>
            <a:off x="5094883" y="4549017"/>
            <a:ext cx="75275"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0365C0"/>
          </a:solidFill>
        </p:spPr>
        <p:txBody>
          <a:bodyPr wrap="square" lIns="0" tIns="0" rIns="0" bIns="0" rtlCol="0"/>
          <a:lstStyle/>
          <a:p>
            <a:endParaRPr sz="1600">
              <a:latin typeface="TheSans UHH" panose="020B0604020202020204" charset="0"/>
            </a:endParaRPr>
          </a:p>
        </p:txBody>
      </p:sp>
      <p:sp>
        <p:nvSpPr>
          <p:cNvPr id="11" name="object 5">
            <a:extLst>
              <a:ext uri="{FF2B5EF4-FFF2-40B4-BE49-F238E27FC236}">
                <a16:creationId xmlns:a16="http://schemas.microsoft.com/office/drawing/2014/main" id="{FB143ED9-8DFC-C6D1-AFED-8364D5030666}"/>
              </a:ext>
            </a:extLst>
          </p:cNvPr>
          <p:cNvSpPr/>
          <p:nvPr/>
        </p:nvSpPr>
        <p:spPr>
          <a:xfrm>
            <a:off x="5186105" y="4549017"/>
            <a:ext cx="78965" cy="182973"/>
          </a:xfrm>
          <a:custGeom>
            <a:avLst/>
            <a:gdLst/>
            <a:ahLst/>
            <a:cxnLst/>
            <a:rect l="l" t="t" r="r" b="b"/>
            <a:pathLst>
              <a:path w="135890" h="381000">
                <a:moveTo>
                  <a:pt x="0" y="380999"/>
                </a:moveTo>
                <a:lnTo>
                  <a:pt x="135746" y="380999"/>
                </a:lnTo>
                <a:lnTo>
                  <a:pt x="135746" y="0"/>
                </a:lnTo>
                <a:lnTo>
                  <a:pt x="0" y="0"/>
                </a:lnTo>
                <a:lnTo>
                  <a:pt x="0" y="380999"/>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12" name="object 6">
            <a:extLst>
              <a:ext uri="{FF2B5EF4-FFF2-40B4-BE49-F238E27FC236}">
                <a16:creationId xmlns:a16="http://schemas.microsoft.com/office/drawing/2014/main" id="{357E6D21-34FC-ECF3-D248-296ED1A9823D}"/>
              </a:ext>
            </a:extLst>
          </p:cNvPr>
          <p:cNvSpPr/>
          <p:nvPr/>
        </p:nvSpPr>
        <p:spPr>
          <a:xfrm>
            <a:off x="5004048" y="4091732"/>
            <a:ext cx="237606" cy="424234"/>
          </a:xfrm>
          <a:prstGeom prst="rect">
            <a:avLst/>
          </a:prstGeom>
          <a:blipFill>
            <a:blip r:embed="rId3" cstate="print"/>
            <a:stretch>
              <a:fillRect/>
            </a:stretch>
          </a:blipFill>
        </p:spPr>
        <p:txBody>
          <a:bodyPr wrap="square" lIns="0" tIns="0" rIns="0" bIns="0" rtlCol="0"/>
          <a:lstStyle/>
          <a:p>
            <a:endParaRPr sz="1600">
              <a:latin typeface="TheSans UHH" panose="020B0604020202020204" charset="0"/>
            </a:endParaRPr>
          </a:p>
        </p:txBody>
      </p:sp>
      <p:sp>
        <p:nvSpPr>
          <p:cNvPr id="13" name="object 7">
            <a:extLst>
              <a:ext uri="{FF2B5EF4-FFF2-40B4-BE49-F238E27FC236}">
                <a16:creationId xmlns:a16="http://schemas.microsoft.com/office/drawing/2014/main" id="{2D4C77F8-34F9-6046-1952-CF74FEA0FDAE}"/>
              </a:ext>
            </a:extLst>
          </p:cNvPr>
          <p:cNvSpPr/>
          <p:nvPr/>
        </p:nvSpPr>
        <p:spPr>
          <a:xfrm>
            <a:off x="1595375" y="1995686"/>
            <a:ext cx="3696705" cy="1963909"/>
          </a:xfrm>
          <a:prstGeom prst="rect">
            <a:avLst/>
          </a:prstGeom>
          <a:blipFill>
            <a:blip r:embed="rId4" cstate="print"/>
            <a:stretch>
              <a:fillRect/>
            </a:stretch>
          </a:blipFill>
        </p:spPr>
        <p:txBody>
          <a:bodyPr wrap="square" lIns="0" tIns="0" rIns="0" bIns="0" rtlCol="0"/>
          <a:lstStyle/>
          <a:p>
            <a:endParaRPr sz="1600">
              <a:latin typeface="TheSans UHH" panose="020B0604020202020204" charset="0"/>
            </a:endParaRPr>
          </a:p>
        </p:txBody>
      </p:sp>
      <p:graphicFrame>
        <p:nvGraphicFramePr>
          <p:cNvPr id="14" name="object 8">
            <a:extLst>
              <a:ext uri="{FF2B5EF4-FFF2-40B4-BE49-F238E27FC236}">
                <a16:creationId xmlns:a16="http://schemas.microsoft.com/office/drawing/2014/main" id="{00CCA99F-F49E-1E34-689D-57F19F23BA5B}"/>
              </a:ext>
            </a:extLst>
          </p:cNvPr>
          <p:cNvGraphicFramePr>
            <a:graphicFrameLocks noGrp="1"/>
          </p:cNvGraphicFramePr>
          <p:nvPr>
            <p:extLst/>
          </p:nvPr>
        </p:nvGraphicFramePr>
        <p:xfrm>
          <a:off x="1675722" y="2099778"/>
          <a:ext cx="3455640" cy="1808039"/>
        </p:xfrm>
        <a:graphic>
          <a:graphicData uri="http://schemas.openxmlformats.org/drawingml/2006/table">
            <a:tbl>
              <a:tblPr firstRow="1" bandRow="1">
                <a:tableStyleId>{2D5ABB26-0587-4C30-8999-92F81FD0307C}</a:tableStyleId>
              </a:tblPr>
              <a:tblGrid>
                <a:gridCol w="522128">
                  <a:extLst>
                    <a:ext uri="{9D8B030D-6E8A-4147-A177-3AD203B41FA5}">
                      <a16:colId xmlns:a16="http://schemas.microsoft.com/office/drawing/2014/main" val="20000"/>
                    </a:ext>
                  </a:extLst>
                </a:gridCol>
                <a:gridCol w="619543">
                  <a:extLst>
                    <a:ext uri="{9D8B030D-6E8A-4147-A177-3AD203B41FA5}">
                      <a16:colId xmlns:a16="http://schemas.microsoft.com/office/drawing/2014/main" val="20001"/>
                    </a:ext>
                  </a:extLst>
                </a:gridCol>
                <a:gridCol w="639100">
                  <a:extLst>
                    <a:ext uri="{9D8B030D-6E8A-4147-A177-3AD203B41FA5}">
                      <a16:colId xmlns:a16="http://schemas.microsoft.com/office/drawing/2014/main" val="20002"/>
                    </a:ext>
                  </a:extLst>
                </a:gridCol>
                <a:gridCol w="600725">
                  <a:extLst>
                    <a:ext uri="{9D8B030D-6E8A-4147-A177-3AD203B41FA5}">
                      <a16:colId xmlns:a16="http://schemas.microsoft.com/office/drawing/2014/main" val="20003"/>
                    </a:ext>
                  </a:extLst>
                </a:gridCol>
                <a:gridCol w="621387">
                  <a:extLst>
                    <a:ext uri="{9D8B030D-6E8A-4147-A177-3AD203B41FA5}">
                      <a16:colId xmlns:a16="http://schemas.microsoft.com/office/drawing/2014/main" val="20004"/>
                    </a:ext>
                  </a:extLst>
                </a:gridCol>
                <a:gridCol w="452757">
                  <a:extLst>
                    <a:ext uri="{9D8B030D-6E8A-4147-A177-3AD203B41FA5}">
                      <a16:colId xmlns:a16="http://schemas.microsoft.com/office/drawing/2014/main" val="20005"/>
                    </a:ext>
                  </a:extLst>
                </a:gridCol>
              </a:tblGrid>
              <a:tr h="330675">
                <a:tc>
                  <a:txBody>
                    <a:bodyPr/>
                    <a:lstStyle/>
                    <a:p>
                      <a:pPr marR="121285" algn="ctr">
                        <a:lnSpc>
                          <a:spcPts val="286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47625"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81915"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L="232410">
                        <a:lnSpc>
                          <a:spcPts val="2620"/>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24130" algn="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extLst>
                  <a:ext uri="{0D108BD9-81ED-4DB2-BD59-A6C34878D82A}">
                    <a16:rowId xmlns:a16="http://schemas.microsoft.com/office/drawing/2014/main" val="10000"/>
                  </a:ext>
                </a:extLst>
              </a:tr>
              <a:tr h="513565">
                <a:tc>
                  <a:txBody>
                    <a:bodyPr/>
                    <a:lstStyle/>
                    <a:p>
                      <a:pPr marR="160020" algn="ctr">
                        <a:lnSpc>
                          <a:spcPct val="100000"/>
                        </a:lnSpc>
                        <a:spcBef>
                          <a:spcPts val="1935"/>
                        </a:spcBef>
                      </a:pPr>
                      <a:r>
                        <a:rPr sz="1300" b="1" dirty="0">
                          <a:solidFill>
                            <a:srgbClr val="F5E500"/>
                          </a:solidFill>
                          <a:latin typeface="Helvetica"/>
                          <a:cs typeface="Helvetica"/>
                        </a:rPr>
                        <a:t>0.05</a:t>
                      </a:r>
                      <a:endParaRPr sz="1300">
                        <a:latin typeface="Helvetica"/>
                        <a:cs typeface="Helvetica"/>
                      </a:endParaRPr>
                    </a:p>
                  </a:txBody>
                  <a:tcPr marL="0" marR="0" marT="118017" marB="0"/>
                </a:tc>
                <a:tc>
                  <a:txBody>
                    <a:bodyPr/>
                    <a:lstStyle/>
                    <a:p>
                      <a:pPr algn="ctr">
                        <a:lnSpc>
                          <a:spcPct val="100000"/>
                        </a:lnSpc>
                        <a:spcBef>
                          <a:spcPts val="1935"/>
                        </a:spcBef>
                      </a:pPr>
                      <a:r>
                        <a:rPr sz="1300" b="1" dirty="0">
                          <a:solidFill>
                            <a:srgbClr val="F5E500"/>
                          </a:solidFill>
                          <a:latin typeface="Helvetica"/>
                          <a:cs typeface="Helvetica"/>
                        </a:rPr>
                        <a:t>0.05</a:t>
                      </a:r>
                      <a:endParaRPr sz="1300">
                        <a:latin typeface="Helvetica"/>
                        <a:cs typeface="Helvetica"/>
                      </a:endParaRPr>
                    </a:p>
                  </a:txBody>
                  <a:tcPr marL="0" marR="0" marT="118017" marB="0"/>
                </a:tc>
                <a:tc>
                  <a:txBody>
                    <a:bodyPr/>
                    <a:lstStyle/>
                    <a:p>
                      <a:pPr marR="72390" algn="ct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241935">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50165" algn="ctr">
                        <a:lnSpc>
                          <a:spcPct val="100000"/>
                        </a:lnSpc>
                        <a:spcBef>
                          <a:spcPts val="1850"/>
                        </a:spcBef>
                      </a:pPr>
                      <a:r>
                        <a:rPr sz="1300" b="1" dirty="0">
                          <a:solidFill>
                            <a:srgbClr val="F5E500"/>
                          </a:solidFill>
                          <a:latin typeface="Helvetica"/>
                          <a:cs typeface="Helvetica"/>
                        </a:rPr>
                        <a:t>0.0</a:t>
                      </a:r>
                      <a:endParaRPr sz="1300">
                        <a:latin typeface="Helvetica"/>
                        <a:cs typeface="Helvetica"/>
                      </a:endParaRPr>
                    </a:p>
                  </a:txBody>
                  <a:tcPr marL="0" marR="0" marT="112833" marB="0"/>
                </a:tc>
                <a:tc>
                  <a:txBody>
                    <a:bodyPr/>
                    <a:lstStyle/>
                    <a:p>
                      <a:pPr marR="24130" algn="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extLst>
                  <a:ext uri="{0D108BD9-81ED-4DB2-BD59-A6C34878D82A}">
                    <a16:rowId xmlns:a16="http://schemas.microsoft.com/office/drawing/2014/main" val="10001"/>
                  </a:ext>
                </a:extLst>
              </a:tr>
              <a:tr h="487532">
                <a:tc>
                  <a:txBody>
                    <a:bodyPr/>
                    <a:lstStyle/>
                    <a:p>
                      <a:pPr marR="121285" algn="ctr">
                        <a:lnSpc>
                          <a:spcPct val="100000"/>
                        </a:lnSpc>
                        <a:spcBef>
                          <a:spcPts val="1839"/>
                        </a:spcBef>
                      </a:pPr>
                      <a:r>
                        <a:rPr sz="1300" b="1" dirty="0">
                          <a:solidFill>
                            <a:srgbClr val="F5E500"/>
                          </a:solidFill>
                          <a:latin typeface="Helvetica"/>
                          <a:cs typeface="Helvetica"/>
                        </a:rPr>
                        <a:t>0.2</a:t>
                      </a:r>
                      <a:endParaRPr sz="1300">
                        <a:latin typeface="Helvetica"/>
                        <a:cs typeface="Helvetica"/>
                      </a:endParaRPr>
                    </a:p>
                  </a:txBody>
                  <a:tcPr marL="0" marR="0" marT="112223" marB="0"/>
                </a:tc>
                <a:tc>
                  <a:txBody>
                    <a:bodyPr/>
                    <a:lstStyle/>
                    <a:p>
                      <a:pPr algn="ctr">
                        <a:lnSpc>
                          <a:spcPct val="100000"/>
                        </a:lnSpc>
                        <a:spcBef>
                          <a:spcPts val="1855"/>
                        </a:spcBef>
                      </a:pPr>
                      <a:r>
                        <a:rPr sz="1300" b="1" dirty="0">
                          <a:solidFill>
                            <a:srgbClr val="F5E500"/>
                          </a:solidFill>
                          <a:latin typeface="Helvetica"/>
                          <a:cs typeface="Helvetica"/>
                        </a:rPr>
                        <a:t>0.1</a:t>
                      </a:r>
                      <a:endParaRPr sz="1300">
                        <a:latin typeface="Helvetica"/>
                        <a:cs typeface="Helvetica"/>
                      </a:endParaRPr>
                    </a:p>
                  </a:txBody>
                  <a:tcPr marL="0" marR="0" marT="113138" marB="0"/>
                </a:tc>
                <a:tc>
                  <a:txBody>
                    <a:bodyPr/>
                    <a:lstStyle/>
                    <a:p>
                      <a:pPr marR="25400" algn="ctr">
                        <a:lnSpc>
                          <a:spcPct val="100000"/>
                        </a:lnSpc>
                        <a:spcBef>
                          <a:spcPts val="1855"/>
                        </a:spcBef>
                      </a:pPr>
                      <a:r>
                        <a:rPr sz="1300" b="1" dirty="0">
                          <a:solidFill>
                            <a:srgbClr val="F5E500"/>
                          </a:solidFill>
                          <a:latin typeface="Helvetica"/>
                          <a:cs typeface="Helvetica"/>
                        </a:rPr>
                        <a:t>0.05</a:t>
                      </a:r>
                      <a:endParaRPr sz="1300">
                        <a:latin typeface="Helvetica"/>
                        <a:cs typeface="Helvetica"/>
                      </a:endParaRPr>
                    </a:p>
                  </a:txBody>
                  <a:tcPr marL="0" marR="0" marT="113138" marB="0"/>
                </a:tc>
                <a:tc>
                  <a:txBody>
                    <a:bodyPr/>
                    <a:lstStyle/>
                    <a:p>
                      <a:pPr marL="263525">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algn="ct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marR="24130" algn="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extLst>
                  <a:ext uri="{0D108BD9-81ED-4DB2-BD59-A6C34878D82A}">
                    <a16:rowId xmlns:a16="http://schemas.microsoft.com/office/drawing/2014/main" val="10002"/>
                  </a:ext>
                </a:extLst>
              </a:tr>
              <a:tr h="447739">
                <a:tc>
                  <a:txBody>
                    <a:bodyPr/>
                    <a:lstStyle/>
                    <a:p>
                      <a:pPr marR="160020" algn="ctr">
                        <a:lnSpc>
                          <a:spcPts val="3220"/>
                        </a:lnSpc>
                        <a:spcBef>
                          <a:spcPts val="2195"/>
                        </a:spcBef>
                      </a:pPr>
                      <a:r>
                        <a:rPr sz="1300" b="1" dirty="0">
                          <a:solidFill>
                            <a:srgbClr val="F5E500"/>
                          </a:solidFill>
                          <a:latin typeface="Helvetica"/>
                          <a:cs typeface="Helvetica"/>
                        </a:rPr>
                        <a:t>0.3</a:t>
                      </a:r>
                      <a:endParaRPr sz="1300">
                        <a:latin typeface="Helvetica"/>
                        <a:cs typeface="Helvetica"/>
                      </a:endParaRPr>
                    </a:p>
                  </a:txBody>
                  <a:tcPr marL="0" marR="0" marT="133875" marB="0"/>
                </a:tc>
                <a:tc>
                  <a:txBody>
                    <a:bodyPr/>
                    <a:lstStyle/>
                    <a:p>
                      <a:pPr algn="ctr">
                        <a:lnSpc>
                          <a:spcPts val="3220"/>
                        </a:lnSpc>
                        <a:spcBef>
                          <a:spcPts val="2195"/>
                        </a:spcBef>
                      </a:pPr>
                      <a:r>
                        <a:rPr sz="1300" b="1" dirty="0">
                          <a:solidFill>
                            <a:srgbClr val="F5E500"/>
                          </a:solidFill>
                          <a:latin typeface="Helvetica"/>
                          <a:cs typeface="Helvetica"/>
                        </a:rPr>
                        <a:t>0.2</a:t>
                      </a:r>
                      <a:endParaRPr sz="1300" dirty="0">
                        <a:latin typeface="Helvetica"/>
                        <a:cs typeface="Helvetica"/>
                      </a:endParaRPr>
                    </a:p>
                  </a:txBody>
                  <a:tcPr marL="0" marR="0" marT="133875" marB="0"/>
                </a:tc>
                <a:tc>
                  <a:txBody>
                    <a:bodyPr/>
                    <a:lstStyle/>
                    <a:p>
                      <a:pPr marR="26034" algn="ctr">
                        <a:lnSpc>
                          <a:spcPts val="3220"/>
                        </a:lnSpc>
                        <a:spcBef>
                          <a:spcPts val="2195"/>
                        </a:spcBef>
                      </a:pPr>
                      <a:r>
                        <a:rPr sz="1300" b="1" dirty="0">
                          <a:solidFill>
                            <a:srgbClr val="F5E500"/>
                          </a:solidFill>
                          <a:latin typeface="Helvetica"/>
                          <a:cs typeface="Helvetica"/>
                        </a:rPr>
                        <a:t>0.05</a:t>
                      </a:r>
                      <a:endParaRPr sz="1300">
                        <a:latin typeface="Helvetica"/>
                        <a:cs typeface="Helvetica"/>
                      </a:endParaRPr>
                    </a:p>
                  </a:txBody>
                  <a:tcPr marL="0" marR="0" marT="133875" marB="0"/>
                </a:tc>
                <a:tc>
                  <a:txBody>
                    <a:bodyPr/>
                    <a:lstStyle/>
                    <a:p>
                      <a:pPr marL="263525">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5" marB="0"/>
                </a:tc>
                <a:tc>
                  <a:txBody>
                    <a:bodyPr/>
                    <a:lstStyle/>
                    <a:p>
                      <a:pPr algn="ctr">
                        <a:lnSpc>
                          <a:spcPts val="3220"/>
                        </a:lnSpc>
                        <a:spcBef>
                          <a:spcPts val="2195"/>
                        </a:spcBef>
                      </a:pPr>
                      <a:r>
                        <a:rPr sz="1300" b="1" dirty="0">
                          <a:solidFill>
                            <a:srgbClr val="F5E500"/>
                          </a:solidFill>
                          <a:latin typeface="Helvetica"/>
                          <a:cs typeface="Helvetica"/>
                        </a:rPr>
                        <a:t>0.0</a:t>
                      </a:r>
                      <a:endParaRPr sz="1300">
                        <a:latin typeface="Helvetica"/>
                        <a:cs typeface="Helvetica"/>
                      </a:endParaRPr>
                    </a:p>
                  </a:txBody>
                  <a:tcPr marL="0" marR="0" marT="133875" marB="0"/>
                </a:tc>
                <a:tc>
                  <a:txBody>
                    <a:bodyPr/>
                    <a:lstStyle/>
                    <a:p>
                      <a:pPr marR="24130" algn="r">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5" marB="0"/>
                </a:tc>
                <a:extLst>
                  <a:ext uri="{0D108BD9-81ED-4DB2-BD59-A6C34878D82A}">
                    <a16:rowId xmlns:a16="http://schemas.microsoft.com/office/drawing/2014/main" val="10003"/>
                  </a:ext>
                </a:extLst>
              </a:tr>
            </a:tbl>
          </a:graphicData>
        </a:graphic>
      </p:graphicFrame>
      <p:sp>
        <p:nvSpPr>
          <p:cNvPr id="15" name="object 9">
            <a:extLst>
              <a:ext uri="{FF2B5EF4-FFF2-40B4-BE49-F238E27FC236}">
                <a16:creationId xmlns:a16="http://schemas.microsoft.com/office/drawing/2014/main" id="{FFCAEBC2-C07B-32F4-2096-CEAF34F3C883}"/>
              </a:ext>
            </a:extLst>
          </p:cNvPr>
          <p:cNvSpPr/>
          <p:nvPr/>
        </p:nvSpPr>
        <p:spPr>
          <a:xfrm>
            <a:off x="5364088" y="2672408"/>
            <a:ext cx="1274234" cy="547414"/>
          </a:xfrm>
          <a:prstGeom prst="rect">
            <a:avLst/>
          </a:prstGeom>
          <a:blipFill>
            <a:blip r:embed="rId5" cstate="print"/>
            <a:stretch>
              <a:fillRect/>
            </a:stretch>
          </a:blipFill>
        </p:spPr>
        <p:txBody>
          <a:bodyPr wrap="square" lIns="0" tIns="0" rIns="0" bIns="0" rtlCol="0"/>
          <a:lstStyle/>
          <a:p>
            <a:endParaRPr sz="1600">
              <a:latin typeface="TheSans UHH" panose="020B0604020202020204" charset="0"/>
            </a:endParaRPr>
          </a:p>
        </p:txBody>
      </p:sp>
      <p:sp>
        <p:nvSpPr>
          <p:cNvPr id="16" name="object 10">
            <a:extLst>
              <a:ext uri="{FF2B5EF4-FFF2-40B4-BE49-F238E27FC236}">
                <a16:creationId xmlns:a16="http://schemas.microsoft.com/office/drawing/2014/main" id="{B53DB3B5-8C2E-7AF1-5A1E-E79170FBCF01}"/>
              </a:ext>
            </a:extLst>
          </p:cNvPr>
          <p:cNvSpPr txBox="1"/>
          <p:nvPr/>
        </p:nvSpPr>
        <p:spPr>
          <a:xfrm>
            <a:off x="6400059" y="1178913"/>
            <a:ext cx="1866349" cy="626999"/>
          </a:xfrm>
          <a:prstGeom prst="rect">
            <a:avLst/>
          </a:prstGeom>
        </p:spPr>
        <p:txBody>
          <a:bodyPr vert="horz" wrap="square" lIns="0" tIns="7144" rIns="0" bIns="0" rtlCol="0">
            <a:spAutoFit/>
          </a:bodyPr>
          <a:lstStyle/>
          <a:p>
            <a:pPr marL="8929" marR="3572" indent="371462">
              <a:lnSpc>
                <a:spcPct val="100600"/>
              </a:lnSpc>
              <a:spcBef>
                <a:spcPts val="56"/>
              </a:spcBef>
            </a:pPr>
            <a:r>
              <a:rPr sz="2000" dirty="0">
                <a:solidFill>
                  <a:srgbClr val="164F86"/>
                </a:solidFill>
                <a:latin typeface="TheSans UHH" panose="020B0604020202020204" charset="0"/>
                <a:cs typeface="Helvetica-Light"/>
              </a:rPr>
              <a:t>softmax:  </a:t>
            </a:r>
            <a:r>
              <a:rPr sz="2000" spc="-7" dirty="0">
                <a:solidFill>
                  <a:srgbClr val="164F86"/>
                </a:solidFill>
                <a:latin typeface="TheSans UHH" panose="020B0604020202020204" charset="0"/>
                <a:cs typeface="Helvetica-Light"/>
              </a:rPr>
              <a:t>predict</a:t>
            </a:r>
            <a:r>
              <a:rPr sz="2000" spc="-60" dirty="0">
                <a:solidFill>
                  <a:srgbClr val="164F86"/>
                </a:solidFill>
                <a:latin typeface="TheSans UHH" panose="020B0604020202020204" charset="0"/>
                <a:cs typeface="Helvetica-Light"/>
              </a:rPr>
              <a:t> </a:t>
            </a:r>
            <a:r>
              <a:rPr sz="2000" dirty="0">
                <a:solidFill>
                  <a:srgbClr val="164F86"/>
                </a:solidFill>
                <a:latin typeface="TheSans UHH" panose="020B0604020202020204" charset="0"/>
                <a:cs typeface="Helvetica-Light"/>
              </a:rPr>
              <a:t>answer</a:t>
            </a:r>
            <a:endParaRPr sz="2000" dirty="0">
              <a:latin typeface="TheSans UHH" panose="020B0604020202020204" charset="0"/>
              <a:cs typeface="Helvetica-Light"/>
            </a:endParaRPr>
          </a:p>
        </p:txBody>
      </p:sp>
      <p:sp>
        <p:nvSpPr>
          <p:cNvPr id="17" name="object 11">
            <a:extLst>
              <a:ext uri="{FF2B5EF4-FFF2-40B4-BE49-F238E27FC236}">
                <a16:creationId xmlns:a16="http://schemas.microsoft.com/office/drawing/2014/main" id="{82DDF0E0-39EC-5415-2A39-7FFDC79AE3FD}"/>
              </a:ext>
            </a:extLst>
          </p:cNvPr>
          <p:cNvSpPr/>
          <p:nvPr/>
        </p:nvSpPr>
        <p:spPr>
          <a:xfrm>
            <a:off x="7095627" y="1798306"/>
            <a:ext cx="237607" cy="368253"/>
          </a:xfrm>
          <a:prstGeom prst="rect">
            <a:avLst/>
          </a:prstGeom>
          <a:blipFill>
            <a:blip r:embed="rId6" cstate="print"/>
            <a:stretch>
              <a:fillRect/>
            </a:stretch>
          </a:blipFill>
        </p:spPr>
        <p:txBody>
          <a:bodyPr wrap="square" lIns="0" tIns="0" rIns="0" bIns="0" rtlCol="0"/>
          <a:lstStyle/>
          <a:p>
            <a:endParaRPr sz="1600">
              <a:latin typeface="TheSans UHH" panose="020B0604020202020204" charset="0"/>
            </a:endParaRPr>
          </a:p>
        </p:txBody>
      </p:sp>
      <p:sp>
        <p:nvSpPr>
          <p:cNvPr id="18" name="object 12">
            <a:extLst>
              <a:ext uri="{FF2B5EF4-FFF2-40B4-BE49-F238E27FC236}">
                <a16:creationId xmlns:a16="http://schemas.microsoft.com/office/drawing/2014/main" id="{FBEC8132-0DFF-ADAB-55E1-45ABF6320177}"/>
              </a:ext>
            </a:extLst>
          </p:cNvPr>
          <p:cNvSpPr/>
          <p:nvPr/>
        </p:nvSpPr>
        <p:spPr>
          <a:xfrm>
            <a:off x="6948264" y="2359342"/>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19" name="object 13">
            <a:extLst>
              <a:ext uri="{FF2B5EF4-FFF2-40B4-BE49-F238E27FC236}">
                <a16:creationId xmlns:a16="http://schemas.microsoft.com/office/drawing/2014/main" id="{9F48E035-E56C-966B-9D29-9373E882DA20}"/>
              </a:ext>
            </a:extLst>
          </p:cNvPr>
          <p:cNvSpPr/>
          <p:nvPr/>
        </p:nvSpPr>
        <p:spPr>
          <a:xfrm>
            <a:off x="7039099" y="2359342"/>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EC5D57"/>
          </a:solidFill>
        </p:spPr>
        <p:txBody>
          <a:bodyPr wrap="square" lIns="0" tIns="0" rIns="0" bIns="0" rtlCol="0"/>
          <a:lstStyle/>
          <a:p>
            <a:endParaRPr sz="1600">
              <a:latin typeface="TheSans UHH" panose="020B0604020202020204" charset="0"/>
            </a:endParaRPr>
          </a:p>
        </p:txBody>
      </p:sp>
      <p:sp>
        <p:nvSpPr>
          <p:cNvPr id="20" name="object 14">
            <a:extLst>
              <a:ext uri="{FF2B5EF4-FFF2-40B4-BE49-F238E27FC236}">
                <a16:creationId xmlns:a16="http://schemas.microsoft.com/office/drawing/2014/main" id="{076A1B00-9C02-DD65-1805-56EB6AB2D9BA}"/>
              </a:ext>
            </a:extLst>
          </p:cNvPr>
          <p:cNvSpPr/>
          <p:nvPr/>
        </p:nvSpPr>
        <p:spPr>
          <a:xfrm>
            <a:off x="7129778" y="2359342"/>
            <a:ext cx="73799" cy="182973"/>
          </a:xfrm>
          <a:custGeom>
            <a:avLst/>
            <a:gdLst/>
            <a:ahLst/>
            <a:cxnLst/>
            <a:rect l="l" t="t" r="r" b="b"/>
            <a:pathLst>
              <a:path w="127000" h="381000">
                <a:moveTo>
                  <a:pt x="0" y="381000"/>
                </a:moveTo>
                <a:lnTo>
                  <a:pt x="126860" y="381000"/>
                </a:lnTo>
                <a:lnTo>
                  <a:pt x="126860" y="0"/>
                </a:lnTo>
                <a:lnTo>
                  <a:pt x="0" y="0"/>
                </a:lnTo>
                <a:lnTo>
                  <a:pt x="0" y="381000"/>
                </a:lnTo>
                <a:close/>
              </a:path>
            </a:pathLst>
          </a:custGeom>
          <a:solidFill>
            <a:srgbClr val="0365C0"/>
          </a:solidFill>
        </p:spPr>
        <p:txBody>
          <a:bodyPr wrap="square" lIns="0" tIns="0" rIns="0" bIns="0" rtlCol="0"/>
          <a:lstStyle/>
          <a:p>
            <a:endParaRPr sz="1600">
              <a:latin typeface="TheSans UHH" panose="020B0604020202020204" charset="0"/>
            </a:endParaRPr>
          </a:p>
        </p:txBody>
      </p:sp>
      <p:sp>
        <p:nvSpPr>
          <p:cNvPr id="21" name="object 15">
            <a:extLst>
              <a:ext uri="{FF2B5EF4-FFF2-40B4-BE49-F238E27FC236}">
                <a16:creationId xmlns:a16="http://schemas.microsoft.com/office/drawing/2014/main" id="{399DF628-4445-96FB-46B8-0DA13F14B3A9}"/>
              </a:ext>
            </a:extLst>
          </p:cNvPr>
          <p:cNvSpPr/>
          <p:nvPr/>
        </p:nvSpPr>
        <p:spPr>
          <a:xfrm>
            <a:off x="7219132" y="2359343"/>
            <a:ext cx="75275" cy="182973"/>
          </a:xfrm>
          <a:custGeom>
            <a:avLst/>
            <a:gdLst/>
            <a:ahLst/>
            <a:cxnLst/>
            <a:rect l="l" t="t" r="r" b="b"/>
            <a:pathLst>
              <a:path w="129540" h="381000">
                <a:moveTo>
                  <a:pt x="0" y="381000"/>
                </a:moveTo>
                <a:lnTo>
                  <a:pt x="129185" y="381000"/>
                </a:lnTo>
                <a:lnTo>
                  <a:pt x="129185" y="0"/>
                </a:lnTo>
                <a:lnTo>
                  <a:pt x="0" y="0"/>
                </a:lnTo>
                <a:lnTo>
                  <a:pt x="0" y="381000"/>
                </a:lnTo>
                <a:close/>
              </a:path>
            </a:pathLst>
          </a:custGeom>
          <a:solidFill>
            <a:srgbClr val="51A7F9"/>
          </a:solidFill>
        </p:spPr>
        <p:txBody>
          <a:bodyPr wrap="square" lIns="0" tIns="0" rIns="0" bIns="0" rtlCol="0"/>
          <a:lstStyle/>
          <a:p>
            <a:endParaRPr sz="1600">
              <a:latin typeface="TheSans UHH" panose="020B0604020202020204" charset="0"/>
            </a:endParaRPr>
          </a:p>
        </p:txBody>
      </p:sp>
      <p:sp>
        <p:nvSpPr>
          <p:cNvPr id="22" name="object 16">
            <a:extLst>
              <a:ext uri="{FF2B5EF4-FFF2-40B4-BE49-F238E27FC236}">
                <a16:creationId xmlns:a16="http://schemas.microsoft.com/office/drawing/2014/main" id="{2BF0711B-7C9B-558D-38BF-1211117DF8DF}"/>
              </a:ext>
            </a:extLst>
          </p:cNvPr>
          <p:cNvSpPr/>
          <p:nvPr/>
        </p:nvSpPr>
        <p:spPr>
          <a:xfrm>
            <a:off x="7309966" y="2359343"/>
            <a:ext cx="75275" cy="182973"/>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F327C"/>
          </a:solidFill>
        </p:spPr>
        <p:txBody>
          <a:bodyPr wrap="square" lIns="0" tIns="0" rIns="0" bIns="0" rtlCol="0"/>
          <a:lstStyle/>
          <a:p>
            <a:endParaRPr sz="1600">
              <a:latin typeface="TheSans UHH" panose="020B0604020202020204" charset="0"/>
            </a:endParaRPr>
          </a:p>
        </p:txBody>
      </p:sp>
      <p:sp>
        <p:nvSpPr>
          <p:cNvPr id="23" name="object 17">
            <a:extLst>
              <a:ext uri="{FF2B5EF4-FFF2-40B4-BE49-F238E27FC236}">
                <a16:creationId xmlns:a16="http://schemas.microsoft.com/office/drawing/2014/main" id="{EDA906DA-5BF1-6E9E-140D-7B1C751E27EE}"/>
              </a:ext>
            </a:extLst>
          </p:cNvPr>
          <p:cNvSpPr/>
          <p:nvPr/>
        </p:nvSpPr>
        <p:spPr>
          <a:xfrm>
            <a:off x="7401188" y="2359343"/>
            <a:ext cx="78965" cy="182973"/>
          </a:xfrm>
          <a:custGeom>
            <a:avLst/>
            <a:gdLst/>
            <a:ahLst/>
            <a:cxnLst/>
            <a:rect l="l" t="t" r="r" b="b"/>
            <a:pathLst>
              <a:path w="135890" h="381000">
                <a:moveTo>
                  <a:pt x="0" y="381000"/>
                </a:moveTo>
                <a:lnTo>
                  <a:pt x="135746" y="381000"/>
                </a:lnTo>
                <a:lnTo>
                  <a:pt x="135746" y="0"/>
                </a:lnTo>
                <a:lnTo>
                  <a:pt x="0" y="0"/>
                </a:lnTo>
                <a:lnTo>
                  <a:pt x="0" y="381000"/>
                </a:lnTo>
                <a:close/>
              </a:path>
            </a:pathLst>
          </a:custGeom>
          <a:solidFill>
            <a:srgbClr val="70BF41"/>
          </a:solidFill>
        </p:spPr>
        <p:txBody>
          <a:bodyPr wrap="square" lIns="0" tIns="0" rIns="0" bIns="0" rtlCol="0"/>
          <a:lstStyle/>
          <a:p>
            <a:endParaRPr sz="1600">
              <a:latin typeface="TheSans UHH" panose="020B0604020202020204" charset="0"/>
            </a:endParaRPr>
          </a:p>
        </p:txBody>
      </p:sp>
      <p:sp>
        <p:nvSpPr>
          <p:cNvPr id="24" name="object 19">
            <a:extLst>
              <a:ext uri="{FF2B5EF4-FFF2-40B4-BE49-F238E27FC236}">
                <a16:creationId xmlns:a16="http://schemas.microsoft.com/office/drawing/2014/main" id="{EC27ED78-5485-09A7-C3C7-C95AA959725D}"/>
              </a:ext>
            </a:extLst>
          </p:cNvPr>
          <p:cNvSpPr/>
          <p:nvPr/>
        </p:nvSpPr>
        <p:spPr>
          <a:xfrm>
            <a:off x="4576029" y="4515966"/>
            <a:ext cx="356011" cy="195781"/>
          </a:xfrm>
          <a:prstGeom prst="rect">
            <a:avLst/>
          </a:prstGeom>
          <a:blipFill>
            <a:blip r:embed="rId7" cstate="print"/>
            <a:stretch>
              <a:fillRect/>
            </a:stretch>
          </a:blipFill>
        </p:spPr>
        <p:txBody>
          <a:bodyPr wrap="square" lIns="0" tIns="0" rIns="0" bIns="0" rtlCol="0"/>
          <a:lstStyle/>
          <a:p>
            <a:endParaRPr sz="1600">
              <a:latin typeface="TheSans UHH" panose="020B0604020202020204" charset="0"/>
            </a:endParaRPr>
          </a:p>
        </p:txBody>
      </p:sp>
      <p:sp>
        <p:nvSpPr>
          <p:cNvPr id="25" name="object 20">
            <a:extLst>
              <a:ext uri="{FF2B5EF4-FFF2-40B4-BE49-F238E27FC236}">
                <a16:creationId xmlns:a16="http://schemas.microsoft.com/office/drawing/2014/main" id="{F6A71F97-F95C-4B37-DA49-E2336B99D356}"/>
              </a:ext>
            </a:extLst>
          </p:cNvPr>
          <p:cNvSpPr/>
          <p:nvPr/>
        </p:nvSpPr>
        <p:spPr>
          <a:xfrm>
            <a:off x="6396059" y="3045485"/>
            <a:ext cx="2300686" cy="1504378"/>
          </a:xfrm>
          <a:custGeom>
            <a:avLst/>
            <a:gdLst/>
            <a:ahLst/>
            <a:cxnLst/>
            <a:rect l="l" t="t" r="r" b="b"/>
            <a:pathLst>
              <a:path w="3959225" h="2879090">
                <a:moveTo>
                  <a:pt x="0" y="2878654"/>
                </a:moveTo>
                <a:lnTo>
                  <a:pt x="3958671" y="2878654"/>
                </a:lnTo>
                <a:lnTo>
                  <a:pt x="3958671" y="0"/>
                </a:lnTo>
                <a:lnTo>
                  <a:pt x="0" y="0"/>
                </a:lnTo>
                <a:lnTo>
                  <a:pt x="0" y="2878654"/>
                </a:lnTo>
                <a:close/>
              </a:path>
            </a:pathLst>
          </a:custGeom>
          <a:solidFill>
            <a:srgbClr val="F5D328"/>
          </a:solidFill>
        </p:spPr>
        <p:txBody>
          <a:bodyPr wrap="square" lIns="0" tIns="0" rIns="0" bIns="0" rtlCol="0"/>
          <a:lstStyle/>
          <a:p>
            <a:endParaRPr sz="1600">
              <a:latin typeface="TheSans UHH" panose="020B0604020202020204" charset="0"/>
            </a:endParaRPr>
          </a:p>
        </p:txBody>
      </p:sp>
      <p:sp>
        <p:nvSpPr>
          <p:cNvPr id="26" name="object 21">
            <a:extLst>
              <a:ext uri="{FF2B5EF4-FFF2-40B4-BE49-F238E27FC236}">
                <a16:creationId xmlns:a16="http://schemas.microsoft.com/office/drawing/2014/main" id="{E249A20C-B457-BD0C-4E56-6E04D68DBEF8}"/>
              </a:ext>
            </a:extLst>
          </p:cNvPr>
          <p:cNvSpPr txBox="1"/>
          <p:nvPr/>
        </p:nvSpPr>
        <p:spPr>
          <a:xfrm>
            <a:off x="6372200" y="3003798"/>
            <a:ext cx="2348404" cy="1504378"/>
          </a:xfrm>
          <a:prstGeom prst="rect">
            <a:avLst/>
          </a:prstGeom>
        </p:spPr>
        <p:txBody>
          <a:bodyPr vert="horz" wrap="square" lIns="0" tIns="26789" rIns="0" bIns="0" rtlCol="0">
            <a:spAutoFit/>
          </a:bodyPr>
          <a:lstStyle/>
          <a:p>
            <a:pPr marL="8483" marR="3572" algn="ctr">
              <a:spcBef>
                <a:spcPts val="211"/>
              </a:spcBef>
              <a:tabLst>
                <a:tab pos="875971" algn="l"/>
                <a:tab pos="1637200" algn="l"/>
                <a:tab pos="1697473" algn="l"/>
              </a:tabLst>
            </a:pPr>
            <a:r>
              <a:rPr lang="de-DE" sz="2400" dirty="0">
                <a:latin typeface="TheSans UHH" panose="020B0604020202020204" charset="0"/>
                <a:cs typeface="HelveticaNeue-Light"/>
              </a:rPr>
              <a:t>H</a:t>
            </a:r>
            <a:r>
              <a:rPr sz="2400" dirty="0">
                <a:latin typeface="TheSans UHH" panose="020B0604020202020204" charset="0"/>
                <a:cs typeface="HelveticaNeue-Light"/>
              </a:rPr>
              <a:t>ow	can	we  compute</a:t>
            </a:r>
            <a:r>
              <a:rPr lang="en-IN" sz="2400" dirty="0">
                <a:latin typeface="TheSans UHH" panose="020B0604020202020204" charset="0"/>
                <a:cs typeface="HelveticaNeue-Light"/>
              </a:rPr>
              <a:t> </a:t>
            </a:r>
            <a:r>
              <a:rPr sz="2400" dirty="0">
                <a:latin typeface="TheSans UHH" panose="020B0604020202020204" charset="0"/>
                <a:cs typeface="HelveticaNeue-Light"/>
              </a:rPr>
              <a:t>these  attention  </a:t>
            </a:r>
            <a:r>
              <a:rPr sz="2400" spc="-11" dirty="0">
                <a:latin typeface="TheSans UHH" panose="020B0604020202020204" charset="0"/>
                <a:cs typeface="HelveticaNeue-Light"/>
              </a:rPr>
              <a:t>scores?</a:t>
            </a:r>
            <a:endParaRPr sz="2400" dirty="0">
              <a:latin typeface="TheSans UHH" panose="020B0604020202020204" charset="0"/>
              <a:cs typeface="HelveticaNeue-Light"/>
            </a:endParaRPr>
          </a:p>
        </p:txBody>
      </p:sp>
      <p:sp>
        <p:nvSpPr>
          <p:cNvPr id="27" name="object 22">
            <a:extLst>
              <a:ext uri="{FF2B5EF4-FFF2-40B4-BE49-F238E27FC236}">
                <a16:creationId xmlns:a16="http://schemas.microsoft.com/office/drawing/2014/main" id="{336A1073-86E3-F096-5E32-A78D678609D1}"/>
              </a:ext>
            </a:extLst>
          </p:cNvPr>
          <p:cNvSpPr txBox="1"/>
          <p:nvPr/>
        </p:nvSpPr>
        <p:spPr>
          <a:xfrm>
            <a:off x="150553" y="4415750"/>
            <a:ext cx="4402802" cy="316240"/>
          </a:xfrm>
          <a:prstGeom prst="rect">
            <a:avLst/>
          </a:prstGeom>
        </p:spPr>
        <p:txBody>
          <a:bodyPr vert="horz" wrap="square" lIns="0" tIns="0" rIns="0" bIns="0" rtlCol="0">
            <a:spAutoFit/>
          </a:bodyPr>
          <a:lstStyle/>
          <a:p>
            <a:pPr marL="8929" algn="r">
              <a:lnSpc>
                <a:spcPts val="2524"/>
              </a:lnSpc>
              <a:tabLst>
                <a:tab pos="741138" algn="l"/>
                <a:tab pos="1616216" algn="l"/>
                <a:tab pos="2956514" algn="l"/>
                <a:tab pos="3504331" algn="l"/>
              </a:tabLst>
            </a:pPr>
            <a:r>
              <a:rPr lang="en-US" sz="2000" dirty="0">
                <a:latin typeface="TheSans UHH" panose="020B0604020202020204" charset="0"/>
                <a:cs typeface="Helvetica-Light"/>
              </a:rPr>
              <a:t>How many benches a</a:t>
            </a:r>
            <a:r>
              <a:rPr lang="en-US" sz="2000" spc="-46" dirty="0">
                <a:latin typeface="TheSans UHH" panose="020B0604020202020204" charset="0"/>
                <a:cs typeface="Helvetica-Light"/>
              </a:rPr>
              <a:t>r</a:t>
            </a:r>
            <a:r>
              <a:rPr lang="en-US" sz="2000" dirty="0">
                <a:latin typeface="TheSans UHH" panose="020B0604020202020204" charset="0"/>
                <a:cs typeface="Helvetica-Light"/>
              </a:rPr>
              <a:t>e shown?</a:t>
            </a:r>
          </a:p>
        </p:txBody>
      </p:sp>
      <p:sp>
        <p:nvSpPr>
          <p:cNvPr id="29" name="object 18">
            <a:extLst>
              <a:ext uri="{FF2B5EF4-FFF2-40B4-BE49-F238E27FC236}">
                <a16:creationId xmlns:a16="http://schemas.microsoft.com/office/drawing/2014/main" id="{220FFA8C-BC21-F83D-4F24-DB921BD246DA}"/>
              </a:ext>
            </a:extLst>
          </p:cNvPr>
          <p:cNvSpPr txBox="1"/>
          <p:nvPr/>
        </p:nvSpPr>
        <p:spPr>
          <a:xfrm>
            <a:off x="0" y="1131590"/>
            <a:ext cx="6474870" cy="772495"/>
          </a:xfrm>
          <a:prstGeom prst="rect">
            <a:avLst/>
          </a:prstGeom>
        </p:spPr>
        <p:txBody>
          <a:bodyPr vert="horz" wrap="square" lIns="0" tIns="23217" rIns="0" bIns="0" rtlCol="0">
            <a:spAutoFit/>
          </a:bodyPr>
          <a:lstStyle/>
          <a:p>
            <a:pPr marL="8483" marR="3572" algn="ctr">
              <a:lnSpc>
                <a:spcPts val="3023"/>
              </a:lnSpc>
              <a:spcBef>
                <a:spcPts val="183"/>
              </a:spcBef>
              <a:tabLst>
                <a:tab pos="794714" algn="l"/>
                <a:tab pos="812573" algn="l"/>
                <a:tab pos="1134030" algn="l"/>
                <a:tab pos="1330923" algn="l"/>
                <a:tab pos="1455934" algn="l"/>
                <a:tab pos="2045719" algn="l"/>
                <a:tab pos="2438164" algn="l"/>
                <a:tab pos="2724797" algn="l"/>
                <a:tab pos="2920797" algn="l"/>
                <a:tab pos="3063667" algn="l"/>
                <a:tab pos="4117779" algn="l"/>
              </a:tabLst>
            </a:pPr>
            <a:r>
              <a:rPr lang="de-DE" sz="2000" dirty="0">
                <a:solidFill>
                  <a:srgbClr val="C82506"/>
                </a:solidFill>
                <a:latin typeface="TheSans UHH" panose="020B0604020202020204" charset="0"/>
                <a:cs typeface="Helvetica-Light"/>
              </a:rPr>
              <a:t>A</a:t>
            </a:r>
            <a:r>
              <a:rPr sz="2000" dirty="0" err="1">
                <a:solidFill>
                  <a:srgbClr val="C82506"/>
                </a:solidFill>
                <a:latin typeface="TheSans UHH" panose="020B0604020202020204" charset="0"/>
                <a:cs typeface="Helvetica-Light"/>
              </a:rPr>
              <a:t>ttention</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over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final</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convolutional</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layer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in</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network:</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196</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boxes,</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captu</a:t>
            </a:r>
            <a:r>
              <a:rPr sz="2000" spc="-46" dirty="0">
                <a:solidFill>
                  <a:srgbClr val="C82506"/>
                </a:solidFill>
                <a:latin typeface="TheSans UHH" panose="020B0604020202020204" charset="0"/>
                <a:cs typeface="Helvetica-Light"/>
              </a:rPr>
              <a:t>r</a:t>
            </a:r>
            <a:r>
              <a:rPr sz="2000" dirty="0">
                <a:solidFill>
                  <a:srgbClr val="C82506"/>
                </a:solidFill>
                <a:latin typeface="TheSans UHH" panose="020B0604020202020204" charset="0"/>
                <a:cs typeface="Helvetica-Light"/>
              </a:rPr>
              <a:t>es </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color</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and</a:t>
            </a:r>
            <a:r>
              <a:rPr lang="de-DE" sz="2000" dirty="0">
                <a:solidFill>
                  <a:srgbClr val="C82506"/>
                </a:solidFill>
                <a:latin typeface="TheSans UHH" panose="020B0604020202020204" charset="0"/>
                <a:cs typeface="Helvetica-Light"/>
              </a:rPr>
              <a:t> </a:t>
            </a:r>
            <a:r>
              <a:rPr sz="2000" dirty="0">
                <a:solidFill>
                  <a:srgbClr val="C82506"/>
                </a:solidFill>
                <a:latin typeface="TheSans UHH" panose="020B0604020202020204" charset="0"/>
                <a:cs typeface="Helvetica-Light"/>
              </a:rPr>
              <a:t>positional</a:t>
            </a:r>
            <a:r>
              <a:rPr lang="de-DE" sz="2000" dirty="0">
                <a:solidFill>
                  <a:srgbClr val="C82506"/>
                </a:solidFill>
                <a:latin typeface="TheSans UHH" panose="020B0604020202020204" charset="0"/>
                <a:cs typeface="Helvetica-Light"/>
              </a:rPr>
              <a:t> </a:t>
            </a:r>
            <a:r>
              <a:rPr sz="2000" spc="4" dirty="0">
                <a:solidFill>
                  <a:srgbClr val="C82506"/>
                </a:solidFill>
                <a:latin typeface="TheSans UHH" panose="020B0604020202020204" charset="0"/>
                <a:cs typeface="Helvetica-Light"/>
              </a:rPr>
              <a:t>information</a:t>
            </a:r>
            <a:endParaRPr sz="2000" dirty="0">
              <a:latin typeface="TheSans UHH" panose="020B0604020202020204" charset="0"/>
              <a:cs typeface="Helvetica-Light"/>
            </a:endParaRPr>
          </a:p>
        </p:txBody>
      </p:sp>
      <p:sp>
        <p:nvSpPr>
          <p:cNvPr id="30" name="TextBox 25">
            <a:extLst>
              <a:ext uri="{FF2B5EF4-FFF2-40B4-BE49-F238E27FC236}">
                <a16:creationId xmlns:a16="http://schemas.microsoft.com/office/drawing/2014/main" id="{F5CEBE79-399A-441F-8843-3F2E9DDFD271}"/>
              </a:ext>
            </a:extLst>
          </p:cNvPr>
          <p:cNvSpPr txBox="1"/>
          <p:nvPr/>
        </p:nvSpPr>
        <p:spPr>
          <a:xfrm>
            <a:off x="0" y="4765041"/>
            <a:ext cx="9144000" cy="286271"/>
          </a:xfrm>
          <a:prstGeom prst="rect">
            <a:avLst/>
          </a:prstGeom>
          <a:noFill/>
        </p:spPr>
        <p:txBody>
          <a:bodyPr wrap="square">
            <a:spAutoFit/>
          </a:bodyPr>
          <a:lstStyle/>
          <a:p>
            <a:pPr algn="ctr"/>
            <a:r>
              <a:rPr lang="en-GB" sz="1200" dirty="0">
                <a:solidFill>
                  <a:schemeClr val="tx2"/>
                </a:solidFill>
                <a:uFill>
                  <a:solidFill>
                    <a:srgbClr val="000000"/>
                  </a:solidFill>
                </a:uFill>
                <a:latin typeface="TheSans UHH" panose="020B0604020202020204" charset="0"/>
                <a:cs typeface="Helvetica Neue"/>
                <a:hlinkClick r:id="rId8">
                  <a:extLst>
                    <a:ext uri="{A12FA001-AC4F-418D-AE19-62706E023703}">
                      <ahyp:hlinkClr xmlns:ahyp="http://schemas.microsoft.com/office/drawing/2018/hyperlinkcolor" val="tx"/>
                    </a:ext>
                  </a:extLst>
                </a:hlinkClick>
              </a:rPr>
              <a:t>http://people.cs.umass.edu/~miyyer/cs685/</a:t>
            </a:r>
            <a:endParaRPr lang="en-DE" sz="1200" dirty="0">
              <a:solidFill>
                <a:schemeClr val="tx2"/>
              </a:solidFill>
              <a:latin typeface="TheSans UHH" panose="020B0604020202020204" charset="0"/>
            </a:endParaRPr>
          </a:p>
        </p:txBody>
      </p:sp>
    </p:spTree>
    <p:extLst>
      <p:ext uri="{BB962C8B-B14F-4D97-AF65-F5344CB8AC3E}">
        <p14:creationId xmlns:p14="http://schemas.microsoft.com/office/powerpoint/2010/main" val="1438954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D7CFD3-E8A1-4E65-8CB7-0D8F1D4838A7}"/>
              </a:ext>
            </a:extLst>
          </p:cNvPr>
          <p:cNvSpPr>
            <a:spLocks noGrp="1"/>
          </p:cNvSpPr>
          <p:nvPr>
            <p:ph type="title"/>
          </p:nvPr>
        </p:nvSpPr>
        <p:spPr/>
        <p:txBody>
          <a:bodyPr/>
          <a:lstStyle/>
          <a:p>
            <a:r>
              <a:rPr lang="en-US" dirty="0"/>
              <a:t>Go</a:t>
            </a:r>
          </a:p>
        </p:txBody>
      </p:sp>
      <p:pic>
        <p:nvPicPr>
          <p:cNvPr id="7" name="Grafik 6">
            <a:extLst>
              <a:ext uri="{FF2B5EF4-FFF2-40B4-BE49-F238E27FC236}">
                <a16:creationId xmlns:a16="http://schemas.microsoft.com/office/drawing/2014/main" id="{439029CC-E64B-4617-9B69-F32F3D3F7BE7}"/>
              </a:ext>
            </a:extLst>
          </p:cNvPr>
          <p:cNvPicPr>
            <a:picLocks noChangeAspect="1"/>
          </p:cNvPicPr>
          <p:nvPr/>
        </p:nvPicPr>
        <p:blipFill>
          <a:blip r:embed="rId2"/>
          <a:stretch>
            <a:fillRect/>
          </a:stretch>
        </p:blipFill>
        <p:spPr>
          <a:xfrm>
            <a:off x="214311" y="1807205"/>
            <a:ext cx="8534152" cy="2861906"/>
          </a:xfrm>
          <a:prstGeom prst="rect">
            <a:avLst/>
          </a:prstGeom>
        </p:spPr>
      </p:pic>
      <p:sp>
        <p:nvSpPr>
          <p:cNvPr id="4" name="Datumsplatzhalter 3">
            <a:extLst>
              <a:ext uri="{FF2B5EF4-FFF2-40B4-BE49-F238E27FC236}">
                <a16:creationId xmlns:a16="http://schemas.microsoft.com/office/drawing/2014/main" id="{6C10FD1E-8D62-48CF-9BD4-582A958AD109}"/>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AB1CE180-E0D0-4654-BBA2-81BFC10FD3DF}"/>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E8C3471B-6F68-48DB-8EDB-66C906C5BBE5}"/>
              </a:ext>
            </a:extLst>
          </p:cNvPr>
          <p:cNvSpPr>
            <a:spLocks noGrp="1"/>
          </p:cNvSpPr>
          <p:nvPr>
            <p:ph type="sldNum" sz="quarter" idx="19"/>
          </p:nvPr>
        </p:nvSpPr>
        <p:spPr/>
        <p:txBody>
          <a:bodyPr/>
          <a:lstStyle/>
          <a:p>
            <a:fld id="{3E01A2B2-10AD-754B-9B4C-E5B6FED423D0}" type="slidenum">
              <a:rPr lang="de-DE" smtClean="0"/>
              <a:pPr/>
              <a:t>5</a:t>
            </a:fld>
            <a:endParaRPr lang="de-DE"/>
          </a:p>
        </p:txBody>
      </p:sp>
      <p:sp>
        <p:nvSpPr>
          <p:cNvPr id="8" name="Rechteck 7">
            <a:extLst>
              <a:ext uri="{FF2B5EF4-FFF2-40B4-BE49-F238E27FC236}">
                <a16:creationId xmlns:a16="http://schemas.microsoft.com/office/drawing/2014/main" id="{B9FBEAD1-BB08-4EBF-BE80-5DB40D1635A5}"/>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3"/>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28609102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58467-4287-9E84-EFB6-7A48A6371FBF}"/>
              </a:ext>
            </a:extLst>
          </p:cNvPr>
          <p:cNvSpPr>
            <a:spLocks noGrp="1"/>
          </p:cNvSpPr>
          <p:nvPr>
            <p:ph type="title"/>
          </p:nvPr>
        </p:nvSpPr>
        <p:spPr/>
        <p:txBody>
          <a:bodyPr/>
          <a:lstStyle/>
          <a:p>
            <a:r>
              <a:rPr lang="de-DE" sz="2800" spc="-28" dirty="0">
                <a:latin typeface="TheSans UHH" panose="020B0604020202020204" charset="0"/>
                <a:cs typeface="HelveticaNeue-Light"/>
              </a:rPr>
              <a:t>Hard A</a:t>
            </a:r>
            <a:r>
              <a:rPr lang="de-DE" sz="2800" dirty="0">
                <a:latin typeface="TheSans UHH" panose="020B0604020202020204" charset="0"/>
                <a:cs typeface="HelveticaNeue-Light"/>
              </a:rPr>
              <a:t>ttention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4937ED0-DBC0-9E84-0B52-076109F6111C}"/>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455DD110-90FB-64C3-3B05-7C2DAC4B36F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50</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70119C04-569F-E3B1-0B48-D290A878E7FF}"/>
              </a:ext>
            </a:extLst>
          </p:cNvPr>
          <p:cNvSpPr/>
          <p:nvPr/>
        </p:nvSpPr>
        <p:spPr>
          <a:xfrm>
            <a:off x="1285186" y="2144265"/>
            <a:ext cx="4268681" cy="195239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3">
            <a:extLst>
              <a:ext uri="{FF2B5EF4-FFF2-40B4-BE49-F238E27FC236}">
                <a16:creationId xmlns:a16="http://schemas.microsoft.com/office/drawing/2014/main" id="{14BE37C2-6250-38D4-ECE0-1D4C95410D52}"/>
              </a:ext>
            </a:extLst>
          </p:cNvPr>
          <p:cNvSpPr/>
          <p:nvPr/>
        </p:nvSpPr>
        <p:spPr>
          <a:xfrm>
            <a:off x="5292080" y="4549017"/>
            <a:ext cx="82803"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70BF41"/>
          </a:solidFill>
        </p:spPr>
        <p:txBody>
          <a:bodyPr wrap="square" lIns="0" tIns="0" rIns="0" bIns="0" rtlCol="0"/>
          <a:lstStyle/>
          <a:p>
            <a:endParaRPr>
              <a:latin typeface="TheSans UHH" panose="020B0604020202020204" charset="0"/>
            </a:endParaRPr>
          </a:p>
        </p:txBody>
      </p:sp>
      <p:sp>
        <p:nvSpPr>
          <p:cNvPr id="9" name="object 4">
            <a:extLst>
              <a:ext uri="{FF2B5EF4-FFF2-40B4-BE49-F238E27FC236}">
                <a16:creationId xmlns:a16="http://schemas.microsoft.com/office/drawing/2014/main" id="{F7A99D83-47F3-B2AC-D84D-B747619584FF}"/>
              </a:ext>
            </a:extLst>
          </p:cNvPr>
          <p:cNvSpPr/>
          <p:nvPr/>
        </p:nvSpPr>
        <p:spPr>
          <a:xfrm>
            <a:off x="5382915" y="4549017"/>
            <a:ext cx="82803" cy="182973"/>
          </a:xfrm>
          <a:custGeom>
            <a:avLst/>
            <a:gdLst/>
            <a:ahLst/>
            <a:cxnLst/>
            <a:rect l="l" t="t" r="r" b="b"/>
            <a:pathLst>
              <a:path w="129540" h="381000">
                <a:moveTo>
                  <a:pt x="0" y="380999"/>
                </a:moveTo>
                <a:lnTo>
                  <a:pt x="129186" y="380999"/>
                </a:lnTo>
                <a:lnTo>
                  <a:pt x="129186" y="0"/>
                </a:lnTo>
                <a:lnTo>
                  <a:pt x="0" y="0"/>
                </a:lnTo>
                <a:lnTo>
                  <a:pt x="0" y="380999"/>
                </a:lnTo>
                <a:close/>
              </a:path>
            </a:pathLst>
          </a:custGeom>
          <a:solidFill>
            <a:srgbClr val="0365C0"/>
          </a:solidFill>
        </p:spPr>
        <p:txBody>
          <a:bodyPr wrap="square" lIns="0" tIns="0" rIns="0" bIns="0" rtlCol="0"/>
          <a:lstStyle/>
          <a:p>
            <a:endParaRPr>
              <a:latin typeface="TheSans UHH" panose="020B0604020202020204" charset="0"/>
            </a:endParaRPr>
          </a:p>
        </p:txBody>
      </p:sp>
      <p:sp>
        <p:nvSpPr>
          <p:cNvPr id="10" name="object 5">
            <a:extLst>
              <a:ext uri="{FF2B5EF4-FFF2-40B4-BE49-F238E27FC236}">
                <a16:creationId xmlns:a16="http://schemas.microsoft.com/office/drawing/2014/main" id="{37AB2FD4-B6E5-00C7-A21A-399A6BFF1078}"/>
              </a:ext>
            </a:extLst>
          </p:cNvPr>
          <p:cNvSpPr/>
          <p:nvPr/>
        </p:nvSpPr>
        <p:spPr>
          <a:xfrm>
            <a:off x="5473952" y="4549017"/>
            <a:ext cx="86862" cy="182973"/>
          </a:xfrm>
          <a:custGeom>
            <a:avLst/>
            <a:gdLst/>
            <a:ahLst/>
            <a:cxnLst/>
            <a:rect l="l" t="t" r="r" b="b"/>
            <a:pathLst>
              <a:path w="135890" h="381000">
                <a:moveTo>
                  <a:pt x="0" y="380999"/>
                </a:moveTo>
                <a:lnTo>
                  <a:pt x="135746" y="380999"/>
                </a:lnTo>
                <a:lnTo>
                  <a:pt x="135746" y="0"/>
                </a:lnTo>
                <a:lnTo>
                  <a:pt x="0" y="0"/>
                </a:lnTo>
                <a:lnTo>
                  <a:pt x="0" y="380999"/>
                </a:lnTo>
                <a:close/>
              </a:path>
            </a:pathLst>
          </a:custGeom>
          <a:solidFill>
            <a:srgbClr val="51A7F9"/>
          </a:solidFill>
        </p:spPr>
        <p:txBody>
          <a:bodyPr wrap="square" lIns="0" tIns="0" rIns="0" bIns="0" rtlCol="0"/>
          <a:lstStyle/>
          <a:p>
            <a:endParaRPr>
              <a:latin typeface="TheSans UHH" panose="020B0604020202020204" charset="0"/>
            </a:endParaRPr>
          </a:p>
        </p:txBody>
      </p:sp>
      <p:sp>
        <p:nvSpPr>
          <p:cNvPr id="11" name="object 6">
            <a:extLst>
              <a:ext uri="{FF2B5EF4-FFF2-40B4-BE49-F238E27FC236}">
                <a16:creationId xmlns:a16="http://schemas.microsoft.com/office/drawing/2014/main" id="{807070E6-9D0A-FA14-978A-40011A3725F0}"/>
              </a:ext>
            </a:extLst>
          </p:cNvPr>
          <p:cNvSpPr/>
          <p:nvPr/>
        </p:nvSpPr>
        <p:spPr>
          <a:xfrm>
            <a:off x="5299464" y="4125225"/>
            <a:ext cx="261367" cy="318733"/>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67412EA1-97C6-E8FF-6410-2F801F3CEAF2}"/>
              </a:ext>
            </a:extLst>
          </p:cNvPr>
          <p:cNvSpPr/>
          <p:nvPr/>
        </p:nvSpPr>
        <p:spPr>
          <a:xfrm>
            <a:off x="1259190" y="2139702"/>
            <a:ext cx="4320921" cy="1963909"/>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graphicFrame>
        <p:nvGraphicFramePr>
          <p:cNvPr id="13" name="object 8">
            <a:extLst>
              <a:ext uri="{FF2B5EF4-FFF2-40B4-BE49-F238E27FC236}">
                <a16:creationId xmlns:a16="http://schemas.microsoft.com/office/drawing/2014/main" id="{4BA01209-2243-F91F-F833-08B1B3F991F9}"/>
              </a:ext>
            </a:extLst>
          </p:cNvPr>
          <p:cNvGraphicFramePr>
            <a:graphicFrameLocks noGrp="1"/>
          </p:cNvGraphicFramePr>
          <p:nvPr>
            <p:extLst>
              <p:ext uri="{D42A27DB-BD31-4B8C-83A1-F6EECF244321}">
                <p14:modId xmlns:p14="http://schemas.microsoft.com/office/powerpoint/2010/main" val="3679630683"/>
              </p:ext>
            </p:extLst>
          </p:nvPr>
        </p:nvGraphicFramePr>
        <p:xfrm>
          <a:off x="1399133" y="2173416"/>
          <a:ext cx="3975749" cy="1807907"/>
        </p:xfrm>
        <a:graphic>
          <a:graphicData uri="http://schemas.openxmlformats.org/drawingml/2006/table">
            <a:tbl>
              <a:tblPr firstRow="1" bandRow="1">
                <a:tableStyleId>{2D5ABB26-0587-4C30-8999-92F81FD0307C}</a:tableStyleId>
              </a:tblPr>
              <a:tblGrid>
                <a:gridCol w="542579">
                  <a:extLst>
                    <a:ext uri="{9D8B030D-6E8A-4147-A177-3AD203B41FA5}">
                      <a16:colId xmlns:a16="http://schemas.microsoft.com/office/drawing/2014/main" val="20000"/>
                    </a:ext>
                  </a:extLst>
                </a:gridCol>
                <a:gridCol w="694829">
                  <a:extLst>
                    <a:ext uri="{9D8B030D-6E8A-4147-A177-3AD203B41FA5}">
                      <a16:colId xmlns:a16="http://schemas.microsoft.com/office/drawing/2014/main" val="20001"/>
                    </a:ext>
                  </a:extLst>
                </a:gridCol>
                <a:gridCol w="779365">
                  <a:extLst>
                    <a:ext uri="{9D8B030D-6E8A-4147-A177-3AD203B41FA5}">
                      <a16:colId xmlns:a16="http://schemas.microsoft.com/office/drawing/2014/main" val="20002"/>
                    </a:ext>
                  </a:extLst>
                </a:gridCol>
                <a:gridCol w="702592">
                  <a:extLst>
                    <a:ext uri="{9D8B030D-6E8A-4147-A177-3AD203B41FA5}">
                      <a16:colId xmlns:a16="http://schemas.microsoft.com/office/drawing/2014/main" val="20003"/>
                    </a:ext>
                  </a:extLst>
                </a:gridCol>
                <a:gridCol w="726745">
                  <a:extLst>
                    <a:ext uri="{9D8B030D-6E8A-4147-A177-3AD203B41FA5}">
                      <a16:colId xmlns:a16="http://schemas.microsoft.com/office/drawing/2014/main" val="20004"/>
                    </a:ext>
                  </a:extLst>
                </a:gridCol>
                <a:gridCol w="529639">
                  <a:extLst>
                    <a:ext uri="{9D8B030D-6E8A-4147-A177-3AD203B41FA5}">
                      <a16:colId xmlns:a16="http://schemas.microsoft.com/office/drawing/2014/main" val="20005"/>
                    </a:ext>
                  </a:extLst>
                </a:gridCol>
              </a:tblGrid>
              <a:tr h="342056">
                <a:tc>
                  <a:txBody>
                    <a:bodyPr/>
                    <a:lstStyle/>
                    <a:p>
                      <a:pPr marL="50800">
                        <a:lnSpc>
                          <a:spcPts val="286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34290"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L="232410">
                        <a:lnSpc>
                          <a:spcPts val="2620"/>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algn="ct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tc>
                  <a:txBody>
                    <a:bodyPr/>
                    <a:lstStyle/>
                    <a:p>
                      <a:pPr marR="24130" algn="r">
                        <a:lnSpc>
                          <a:spcPts val="2625"/>
                        </a:lnSpc>
                      </a:pPr>
                      <a:r>
                        <a:rPr sz="1300" b="1" dirty="0">
                          <a:solidFill>
                            <a:srgbClr val="F5E500"/>
                          </a:solidFill>
                          <a:latin typeface="Helvetica"/>
                          <a:cs typeface="Helvetica"/>
                        </a:rPr>
                        <a:t>0.0</a:t>
                      </a:r>
                      <a:endParaRPr sz="1300">
                        <a:latin typeface="Helvetica"/>
                        <a:cs typeface="Helvetica"/>
                      </a:endParaRPr>
                    </a:p>
                  </a:txBody>
                  <a:tcPr marL="0" marR="0" marT="0" marB="0"/>
                </a:tc>
                <a:extLst>
                  <a:ext uri="{0D108BD9-81ED-4DB2-BD59-A6C34878D82A}">
                    <a16:rowId xmlns:a16="http://schemas.microsoft.com/office/drawing/2014/main" val="10000"/>
                  </a:ext>
                </a:extLst>
              </a:tr>
              <a:tr h="470955">
                <a:tc>
                  <a:txBody>
                    <a:bodyPr/>
                    <a:lstStyle/>
                    <a:p>
                      <a:pPr marL="31750">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52069" algn="ct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R="24765" algn="ct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241935">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tc>
                  <a:txBody>
                    <a:bodyPr/>
                    <a:lstStyle/>
                    <a:p>
                      <a:pPr marL="50165" algn="ctr">
                        <a:lnSpc>
                          <a:spcPct val="100000"/>
                        </a:lnSpc>
                        <a:spcBef>
                          <a:spcPts val="1850"/>
                        </a:spcBef>
                      </a:pPr>
                      <a:r>
                        <a:rPr sz="1300" b="1" dirty="0">
                          <a:solidFill>
                            <a:srgbClr val="F5E500"/>
                          </a:solidFill>
                          <a:latin typeface="Helvetica"/>
                          <a:cs typeface="Helvetica"/>
                        </a:rPr>
                        <a:t>0.0</a:t>
                      </a:r>
                      <a:endParaRPr sz="1300">
                        <a:latin typeface="Helvetica"/>
                        <a:cs typeface="Helvetica"/>
                      </a:endParaRPr>
                    </a:p>
                  </a:txBody>
                  <a:tcPr marL="0" marR="0" marT="112833" marB="0"/>
                </a:tc>
                <a:tc>
                  <a:txBody>
                    <a:bodyPr/>
                    <a:lstStyle/>
                    <a:p>
                      <a:pPr marR="24130" algn="r">
                        <a:lnSpc>
                          <a:spcPct val="100000"/>
                        </a:lnSpc>
                        <a:spcBef>
                          <a:spcPts val="1935"/>
                        </a:spcBef>
                      </a:pPr>
                      <a:r>
                        <a:rPr sz="1300" b="1" dirty="0">
                          <a:solidFill>
                            <a:srgbClr val="F5E500"/>
                          </a:solidFill>
                          <a:latin typeface="Helvetica"/>
                          <a:cs typeface="Helvetica"/>
                        </a:rPr>
                        <a:t>0.0</a:t>
                      </a:r>
                      <a:endParaRPr sz="1300">
                        <a:latin typeface="Helvetica"/>
                        <a:cs typeface="Helvetica"/>
                      </a:endParaRPr>
                    </a:p>
                  </a:txBody>
                  <a:tcPr marL="0" marR="0" marT="118017" marB="0"/>
                </a:tc>
                <a:extLst>
                  <a:ext uri="{0D108BD9-81ED-4DB2-BD59-A6C34878D82A}">
                    <a16:rowId xmlns:a16="http://schemas.microsoft.com/office/drawing/2014/main" val="10001"/>
                  </a:ext>
                </a:extLst>
              </a:tr>
              <a:tr h="487532">
                <a:tc>
                  <a:txBody>
                    <a:bodyPr/>
                    <a:lstStyle/>
                    <a:p>
                      <a:pPr marL="50800">
                        <a:lnSpc>
                          <a:spcPct val="100000"/>
                        </a:lnSpc>
                        <a:spcBef>
                          <a:spcPts val="1839"/>
                        </a:spcBef>
                      </a:pPr>
                      <a:r>
                        <a:rPr sz="1300" b="1" dirty="0">
                          <a:solidFill>
                            <a:srgbClr val="F5E500"/>
                          </a:solidFill>
                          <a:latin typeface="Helvetica"/>
                          <a:cs typeface="Helvetica"/>
                        </a:rPr>
                        <a:t>0.0</a:t>
                      </a:r>
                      <a:endParaRPr sz="1300">
                        <a:latin typeface="Helvetica"/>
                        <a:cs typeface="Helvetica"/>
                      </a:endParaRPr>
                    </a:p>
                  </a:txBody>
                  <a:tcPr marL="0" marR="0" marT="112223" marB="0"/>
                </a:tc>
                <a:tc>
                  <a:txBody>
                    <a:bodyPr/>
                    <a:lstStyle/>
                    <a:p>
                      <a:pPr marL="52069" algn="ct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marL="13970" algn="ctr">
                        <a:lnSpc>
                          <a:spcPct val="100000"/>
                        </a:lnSpc>
                        <a:spcBef>
                          <a:spcPts val="1855"/>
                        </a:spcBef>
                      </a:pPr>
                      <a:r>
                        <a:rPr sz="1300" b="1" dirty="0">
                          <a:solidFill>
                            <a:srgbClr val="F5E500"/>
                          </a:solidFill>
                          <a:latin typeface="Helvetica"/>
                          <a:cs typeface="Helvetica"/>
                        </a:rPr>
                        <a:t>0.0</a:t>
                      </a:r>
                      <a:endParaRPr sz="1300" dirty="0">
                        <a:latin typeface="Helvetica"/>
                        <a:cs typeface="Helvetica"/>
                      </a:endParaRPr>
                    </a:p>
                  </a:txBody>
                  <a:tcPr marL="0" marR="0" marT="113138" marB="0"/>
                </a:tc>
                <a:tc>
                  <a:txBody>
                    <a:bodyPr/>
                    <a:lstStyle/>
                    <a:p>
                      <a:pPr marL="263525">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algn="ct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tc>
                  <a:txBody>
                    <a:bodyPr/>
                    <a:lstStyle/>
                    <a:p>
                      <a:pPr marR="24130" algn="r">
                        <a:lnSpc>
                          <a:spcPct val="100000"/>
                        </a:lnSpc>
                        <a:spcBef>
                          <a:spcPts val="1855"/>
                        </a:spcBef>
                      </a:pPr>
                      <a:r>
                        <a:rPr sz="1300" b="1" dirty="0">
                          <a:solidFill>
                            <a:srgbClr val="F5E500"/>
                          </a:solidFill>
                          <a:latin typeface="Helvetica"/>
                          <a:cs typeface="Helvetica"/>
                        </a:rPr>
                        <a:t>0.0</a:t>
                      </a:r>
                      <a:endParaRPr sz="1300">
                        <a:latin typeface="Helvetica"/>
                        <a:cs typeface="Helvetica"/>
                      </a:endParaRPr>
                    </a:p>
                  </a:txBody>
                  <a:tcPr marL="0" marR="0" marT="113138" marB="0"/>
                </a:tc>
                <a:extLst>
                  <a:ext uri="{0D108BD9-81ED-4DB2-BD59-A6C34878D82A}">
                    <a16:rowId xmlns:a16="http://schemas.microsoft.com/office/drawing/2014/main" val="10002"/>
                  </a:ext>
                </a:extLst>
              </a:tr>
              <a:tr h="507364">
                <a:tc>
                  <a:txBody>
                    <a:bodyPr/>
                    <a:lstStyle/>
                    <a:p>
                      <a:pPr marL="31750">
                        <a:lnSpc>
                          <a:spcPts val="3220"/>
                        </a:lnSpc>
                        <a:spcBef>
                          <a:spcPts val="2195"/>
                        </a:spcBef>
                      </a:pPr>
                      <a:r>
                        <a:rPr sz="1300" b="1" dirty="0">
                          <a:solidFill>
                            <a:srgbClr val="F5E500"/>
                          </a:solidFill>
                          <a:latin typeface="Helvetica"/>
                          <a:cs typeface="Helvetica"/>
                        </a:rPr>
                        <a:t>1.0</a:t>
                      </a:r>
                      <a:endParaRPr sz="1300">
                        <a:latin typeface="Helvetica"/>
                        <a:cs typeface="Helvetica"/>
                      </a:endParaRPr>
                    </a:p>
                  </a:txBody>
                  <a:tcPr marL="0" marR="0" marT="133876" marB="0"/>
                </a:tc>
                <a:tc>
                  <a:txBody>
                    <a:bodyPr/>
                    <a:lstStyle/>
                    <a:p>
                      <a:pPr marL="52069" algn="ctr">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6" marB="0"/>
                </a:tc>
                <a:tc>
                  <a:txBody>
                    <a:bodyPr/>
                    <a:lstStyle/>
                    <a:p>
                      <a:pPr marL="13970" algn="ctr">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6" marB="0"/>
                </a:tc>
                <a:tc>
                  <a:txBody>
                    <a:bodyPr/>
                    <a:lstStyle/>
                    <a:p>
                      <a:pPr marL="263525">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6" marB="0"/>
                </a:tc>
                <a:tc>
                  <a:txBody>
                    <a:bodyPr/>
                    <a:lstStyle/>
                    <a:p>
                      <a:pPr algn="ctr">
                        <a:lnSpc>
                          <a:spcPts val="3220"/>
                        </a:lnSpc>
                        <a:spcBef>
                          <a:spcPts val="2195"/>
                        </a:spcBef>
                      </a:pPr>
                      <a:r>
                        <a:rPr sz="1300" b="1" dirty="0">
                          <a:solidFill>
                            <a:srgbClr val="F5E500"/>
                          </a:solidFill>
                          <a:latin typeface="Helvetica"/>
                          <a:cs typeface="Helvetica"/>
                        </a:rPr>
                        <a:t>0.0</a:t>
                      </a:r>
                      <a:endParaRPr sz="1300">
                        <a:latin typeface="Helvetica"/>
                        <a:cs typeface="Helvetica"/>
                      </a:endParaRPr>
                    </a:p>
                  </a:txBody>
                  <a:tcPr marL="0" marR="0" marT="133876" marB="0"/>
                </a:tc>
                <a:tc>
                  <a:txBody>
                    <a:bodyPr/>
                    <a:lstStyle/>
                    <a:p>
                      <a:pPr marR="24130" algn="r">
                        <a:lnSpc>
                          <a:spcPts val="3220"/>
                        </a:lnSpc>
                        <a:spcBef>
                          <a:spcPts val="2195"/>
                        </a:spcBef>
                      </a:pPr>
                      <a:r>
                        <a:rPr sz="1300" b="1" dirty="0">
                          <a:solidFill>
                            <a:srgbClr val="F5E500"/>
                          </a:solidFill>
                          <a:latin typeface="Helvetica"/>
                          <a:cs typeface="Helvetica"/>
                        </a:rPr>
                        <a:t>0.0</a:t>
                      </a:r>
                      <a:endParaRPr sz="1300" dirty="0">
                        <a:latin typeface="Helvetica"/>
                        <a:cs typeface="Helvetica"/>
                      </a:endParaRPr>
                    </a:p>
                  </a:txBody>
                  <a:tcPr marL="0" marR="0" marT="133876" marB="0"/>
                </a:tc>
                <a:extLst>
                  <a:ext uri="{0D108BD9-81ED-4DB2-BD59-A6C34878D82A}">
                    <a16:rowId xmlns:a16="http://schemas.microsoft.com/office/drawing/2014/main" val="10003"/>
                  </a:ext>
                </a:extLst>
              </a:tr>
            </a:tbl>
          </a:graphicData>
        </a:graphic>
      </p:graphicFrame>
      <p:sp>
        <p:nvSpPr>
          <p:cNvPr id="14" name="object 9">
            <a:extLst>
              <a:ext uri="{FF2B5EF4-FFF2-40B4-BE49-F238E27FC236}">
                <a16:creationId xmlns:a16="http://schemas.microsoft.com/office/drawing/2014/main" id="{B4170C0A-B1D9-E912-19B4-590D990C98FE}"/>
              </a:ext>
            </a:extLst>
          </p:cNvPr>
          <p:cNvSpPr/>
          <p:nvPr/>
        </p:nvSpPr>
        <p:spPr>
          <a:xfrm>
            <a:off x="5663976" y="2636126"/>
            <a:ext cx="1368152" cy="423887"/>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5" name="object 10">
            <a:extLst>
              <a:ext uri="{FF2B5EF4-FFF2-40B4-BE49-F238E27FC236}">
                <a16:creationId xmlns:a16="http://schemas.microsoft.com/office/drawing/2014/main" id="{2B77E21A-DCA7-C03D-B6DD-FA1B9BD28CCE}"/>
              </a:ext>
            </a:extLst>
          </p:cNvPr>
          <p:cNvSpPr txBox="1"/>
          <p:nvPr/>
        </p:nvSpPr>
        <p:spPr>
          <a:xfrm>
            <a:off x="6642017" y="1179059"/>
            <a:ext cx="1913945" cy="639182"/>
          </a:xfrm>
          <a:prstGeom prst="rect">
            <a:avLst/>
          </a:prstGeom>
        </p:spPr>
        <p:txBody>
          <a:bodyPr vert="horz" wrap="square" lIns="0" tIns="7144" rIns="0" bIns="0" rtlCol="0">
            <a:spAutoFit/>
          </a:bodyPr>
          <a:lstStyle/>
          <a:p>
            <a:pPr marL="8929" marR="3572" indent="371462">
              <a:lnSpc>
                <a:spcPct val="100600"/>
              </a:lnSpc>
              <a:spcBef>
                <a:spcPts val="56"/>
              </a:spcBef>
            </a:pPr>
            <a:r>
              <a:rPr sz="2000" dirty="0">
                <a:solidFill>
                  <a:srgbClr val="164F86"/>
                </a:solidFill>
                <a:latin typeface="TheSans UHH" panose="020B0604020202020204" charset="0"/>
                <a:cs typeface="Helvetica-Light"/>
              </a:rPr>
              <a:t>softmax:  </a:t>
            </a:r>
            <a:r>
              <a:rPr sz="2000" spc="-7" dirty="0">
                <a:solidFill>
                  <a:srgbClr val="164F86"/>
                </a:solidFill>
                <a:latin typeface="TheSans UHH" panose="020B0604020202020204" charset="0"/>
                <a:cs typeface="Helvetica-Light"/>
              </a:rPr>
              <a:t>predict</a:t>
            </a:r>
            <a:r>
              <a:rPr sz="2000" spc="-60" dirty="0">
                <a:solidFill>
                  <a:srgbClr val="164F86"/>
                </a:solidFill>
                <a:latin typeface="TheSans UHH" panose="020B0604020202020204" charset="0"/>
                <a:cs typeface="Helvetica-Light"/>
              </a:rPr>
              <a:t> </a:t>
            </a:r>
            <a:r>
              <a:rPr sz="2000" dirty="0">
                <a:solidFill>
                  <a:srgbClr val="164F86"/>
                </a:solidFill>
                <a:latin typeface="TheSans UHH" panose="020B0604020202020204" charset="0"/>
                <a:cs typeface="Helvetica-Light"/>
              </a:rPr>
              <a:t>answer</a:t>
            </a:r>
            <a:endParaRPr sz="2000" dirty="0">
              <a:latin typeface="TheSans UHH" panose="020B0604020202020204" charset="0"/>
              <a:cs typeface="Helvetica-Light"/>
            </a:endParaRPr>
          </a:p>
        </p:txBody>
      </p:sp>
      <p:sp>
        <p:nvSpPr>
          <p:cNvPr id="16" name="object 11">
            <a:extLst>
              <a:ext uri="{FF2B5EF4-FFF2-40B4-BE49-F238E27FC236}">
                <a16:creationId xmlns:a16="http://schemas.microsoft.com/office/drawing/2014/main" id="{3D739B22-F1C5-EAB3-913B-CB4C12327CAD}"/>
              </a:ext>
            </a:extLst>
          </p:cNvPr>
          <p:cNvSpPr/>
          <p:nvPr/>
        </p:nvSpPr>
        <p:spPr>
          <a:xfrm>
            <a:off x="7231424" y="1841869"/>
            <a:ext cx="316256" cy="445586"/>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17" name="object 12">
            <a:extLst>
              <a:ext uri="{FF2B5EF4-FFF2-40B4-BE49-F238E27FC236}">
                <a16:creationId xmlns:a16="http://schemas.microsoft.com/office/drawing/2014/main" id="{6B11A5C8-EB40-471C-DDDD-502FD19117F2}"/>
              </a:ext>
            </a:extLst>
          </p:cNvPr>
          <p:cNvSpPr/>
          <p:nvPr/>
        </p:nvSpPr>
        <p:spPr>
          <a:xfrm>
            <a:off x="7110928" y="2422360"/>
            <a:ext cx="100191" cy="221397"/>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1A7F9"/>
          </a:solidFill>
        </p:spPr>
        <p:txBody>
          <a:bodyPr wrap="square" lIns="0" tIns="0" rIns="0" bIns="0" rtlCol="0"/>
          <a:lstStyle/>
          <a:p>
            <a:endParaRPr>
              <a:latin typeface="TheSans UHH" panose="020B0604020202020204" charset="0"/>
            </a:endParaRPr>
          </a:p>
        </p:txBody>
      </p:sp>
      <p:sp>
        <p:nvSpPr>
          <p:cNvPr id="18" name="object 13">
            <a:extLst>
              <a:ext uri="{FF2B5EF4-FFF2-40B4-BE49-F238E27FC236}">
                <a16:creationId xmlns:a16="http://schemas.microsoft.com/office/drawing/2014/main" id="{EA904180-BD68-0BA8-83B8-64D480E21B48}"/>
              </a:ext>
            </a:extLst>
          </p:cNvPr>
          <p:cNvSpPr/>
          <p:nvPr/>
        </p:nvSpPr>
        <p:spPr>
          <a:xfrm>
            <a:off x="7201763" y="2422360"/>
            <a:ext cx="100191" cy="221397"/>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EC5D57"/>
          </a:solidFill>
        </p:spPr>
        <p:txBody>
          <a:bodyPr wrap="square" lIns="0" tIns="0" rIns="0" bIns="0" rtlCol="0"/>
          <a:lstStyle/>
          <a:p>
            <a:endParaRPr>
              <a:latin typeface="TheSans UHH" panose="020B0604020202020204" charset="0"/>
            </a:endParaRPr>
          </a:p>
        </p:txBody>
      </p:sp>
      <p:sp>
        <p:nvSpPr>
          <p:cNvPr id="19" name="object 14">
            <a:extLst>
              <a:ext uri="{FF2B5EF4-FFF2-40B4-BE49-F238E27FC236}">
                <a16:creationId xmlns:a16="http://schemas.microsoft.com/office/drawing/2014/main" id="{61A06343-E316-2FA6-7013-8D1AC8DEDF07}"/>
              </a:ext>
            </a:extLst>
          </p:cNvPr>
          <p:cNvSpPr/>
          <p:nvPr/>
        </p:nvSpPr>
        <p:spPr>
          <a:xfrm>
            <a:off x="7292686" y="2422360"/>
            <a:ext cx="98227" cy="221397"/>
          </a:xfrm>
          <a:custGeom>
            <a:avLst/>
            <a:gdLst/>
            <a:ahLst/>
            <a:cxnLst/>
            <a:rect l="l" t="t" r="r" b="b"/>
            <a:pathLst>
              <a:path w="127000" h="381000">
                <a:moveTo>
                  <a:pt x="0" y="381000"/>
                </a:moveTo>
                <a:lnTo>
                  <a:pt x="126860" y="381000"/>
                </a:lnTo>
                <a:lnTo>
                  <a:pt x="126860" y="0"/>
                </a:lnTo>
                <a:lnTo>
                  <a:pt x="0" y="0"/>
                </a:lnTo>
                <a:lnTo>
                  <a:pt x="0" y="381000"/>
                </a:lnTo>
                <a:close/>
              </a:path>
            </a:pathLst>
          </a:custGeom>
          <a:solidFill>
            <a:srgbClr val="0365C0"/>
          </a:solidFill>
        </p:spPr>
        <p:txBody>
          <a:bodyPr wrap="square" lIns="0" tIns="0" rIns="0" bIns="0" rtlCol="0"/>
          <a:lstStyle/>
          <a:p>
            <a:endParaRPr>
              <a:latin typeface="TheSans UHH" panose="020B0604020202020204" charset="0"/>
            </a:endParaRPr>
          </a:p>
        </p:txBody>
      </p:sp>
      <p:sp>
        <p:nvSpPr>
          <p:cNvPr id="20" name="object 15">
            <a:extLst>
              <a:ext uri="{FF2B5EF4-FFF2-40B4-BE49-F238E27FC236}">
                <a16:creationId xmlns:a16="http://schemas.microsoft.com/office/drawing/2014/main" id="{9678D643-2BB0-E98B-A126-0E1AAB582CF0}"/>
              </a:ext>
            </a:extLst>
          </p:cNvPr>
          <p:cNvSpPr/>
          <p:nvPr/>
        </p:nvSpPr>
        <p:spPr>
          <a:xfrm>
            <a:off x="7381796" y="2422361"/>
            <a:ext cx="100191" cy="221397"/>
          </a:xfrm>
          <a:custGeom>
            <a:avLst/>
            <a:gdLst/>
            <a:ahLst/>
            <a:cxnLst/>
            <a:rect l="l" t="t" r="r" b="b"/>
            <a:pathLst>
              <a:path w="129540" h="381000">
                <a:moveTo>
                  <a:pt x="0" y="381000"/>
                </a:moveTo>
                <a:lnTo>
                  <a:pt x="129185" y="381000"/>
                </a:lnTo>
                <a:lnTo>
                  <a:pt x="129185" y="0"/>
                </a:lnTo>
                <a:lnTo>
                  <a:pt x="0" y="0"/>
                </a:lnTo>
                <a:lnTo>
                  <a:pt x="0" y="381000"/>
                </a:lnTo>
                <a:close/>
              </a:path>
            </a:pathLst>
          </a:custGeom>
          <a:solidFill>
            <a:srgbClr val="51A7F9"/>
          </a:solidFill>
        </p:spPr>
        <p:txBody>
          <a:bodyPr wrap="square" lIns="0" tIns="0" rIns="0" bIns="0" rtlCol="0"/>
          <a:lstStyle/>
          <a:p>
            <a:endParaRPr>
              <a:latin typeface="TheSans UHH" panose="020B0604020202020204" charset="0"/>
            </a:endParaRPr>
          </a:p>
        </p:txBody>
      </p:sp>
      <p:sp>
        <p:nvSpPr>
          <p:cNvPr id="21" name="object 16">
            <a:extLst>
              <a:ext uri="{FF2B5EF4-FFF2-40B4-BE49-F238E27FC236}">
                <a16:creationId xmlns:a16="http://schemas.microsoft.com/office/drawing/2014/main" id="{0E7AED1F-0662-0640-6034-A46B288FEB1A}"/>
              </a:ext>
            </a:extLst>
          </p:cNvPr>
          <p:cNvSpPr/>
          <p:nvPr/>
        </p:nvSpPr>
        <p:spPr>
          <a:xfrm>
            <a:off x="7472630" y="2422361"/>
            <a:ext cx="100191" cy="221397"/>
          </a:xfrm>
          <a:custGeom>
            <a:avLst/>
            <a:gdLst/>
            <a:ahLst/>
            <a:cxnLst/>
            <a:rect l="l" t="t" r="r" b="b"/>
            <a:pathLst>
              <a:path w="129540" h="381000">
                <a:moveTo>
                  <a:pt x="0" y="381000"/>
                </a:moveTo>
                <a:lnTo>
                  <a:pt x="129186" y="381000"/>
                </a:lnTo>
                <a:lnTo>
                  <a:pt x="129186" y="0"/>
                </a:lnTo>
                <a:lnTo>
                  <a:pt x="0" y="0"/>
                </a:lnTo>
                <a:lnTo>
                  <a:pt x="0" y="381000"/>
                </a:lnTo>
                <a:close/>
              </a:path>
            </a:pathLst>
          </a:custGeom>
          <a:solidFill>
            <a:srgbClr val="5F327C"/>
          </a:solidFill>
        </p:spPr>
        <p:txBody>
          <a:bodyPr wrap="square" lIns="0" tIns="0" rIns="0" bIns="0" rtlCol="0"/>
          <a:lstStyle/>
          <a:p>
            <a:endParaRPr>
              <a:latin typeface="TheSans UHH" panose="020B0604020202020204" charset="0"/>
            </a:endParaRPr>
          </a:p>
        </p:txBody>
      </p:sp>
      <p:sp>
        <p:nvSpPr>
          <p:cNvPr id="22" name="object 17">
            <a:extLst>
              <a:ext uri="{FF2B5EF4-FFF2-40B4-BE49-F238E27FC236}">
                <a16:creationId xmlns:a16="http://schemas.microsoft.com/office/drawing/2014/main" id="{FE5FA7BF-CB49-97EB-4ABF-3A01356B5A58}"/>
              </a:ext>
            </a:extLst>
          </p:cNvPr>
          <p:cNvSpPr/>
          <p:nvPr/>
        </p:nvSpPr>
        <p:spPr>
          <a:xfrm>
            <a:off x="7563241" y="2422361"/>
            <a:ext cx="105103" cy="221397"/>
          </a:xfrm>
          <a:custGeom>
            <a:avLst/>
            <a:gdLst/>
            <a:ahLst/>
            <a:cxnLst/>
            <a:rect l="l" t="t" r="r" b="b"/>
            <a:pathLst>
              <a:path w="135890" h="381000">
                <a:moveTo>
                  <a:pt x="0" y="381000"/>
                </a:moveTo>
                <a:lnTo>
                  <a:pt x="135746" y="381000"/>
                </a:lnTo>
                <a:lnTo>
                  <a:pt x="135746" y="0"/>
                </a:lnTo>
                <a:lnTo>
                  <a:pt x="0" y="0"/>
                </a:lnTo>
                <a:lnTo>
                  <a:pt x="0" y="381000"/>
                </a:lnTo>
                <a:close/>
              </a:path>
            </a:pathLst>
          </a:custGeom>
          <a:solidFill>
            <a:srgbClr val="70BF41"/>
          </a:solidFill>
        </p:spPr>
        <p:txBody>
          <a:bodyPr wrap="square" lIns="0" tIns="0" rIns="0" bIns="0" rtlCol="0"/>
          <a:lstStyle/>
          <a:p>
            <a:endParaRPr>
              <a:latin typeface="TheSans UHH" panose="020B0604020202020204" charset="0"/>
            </a:endParaRPr>
          </a:p>
        </p:txBody>
      </p:sp>
      <p:sp>
        <p:nvSpPr>
          <p:cNvPr id="23" name="object 18">
            <a:extLst>
              <a:ext uri="{FF2B5EF4-FFF2-40B4-BE49-F238E27FC236}">
                <a16:creationId xmlns:a16="http://schemas.microsoft.com/office/drawing/2014/main" id="{198A2E0B-E352-755E-EA29-8877965ADE69}"/>
              </a:ext>
            </a:extLst>
          </p:cNvPr>
          <p:cNvSpPr/>
          <p:nvPr/>
        </p:nvSpPr>
        <p:spPr>
          <a:xfrm>
            <a:off x="4698837" y="4515966"/>
            <a:ext cx="521235" cy="195781"/>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24" name="object 19">
            <a:extLst>
              <a:ext uri="{FF2B5EF4-FFF2-40B4-BE49-F238E27FC236}">
                <a16:creationId xmlns:a16="http://schemas.microsoft.com/office/drawing/2014/main" id="{F4C74EEA-6D72-4659-FEA5-D92066D722D4}"/>
              </a:ext>
            </a:extLst>
          </p:cNvPr>
          <p:cNvSpPr/>
          <p:nvPr/>
        </p:nvSpPr>
        <p:spPr>
          <a:xfrm>
            <a:off x="5940153" y="3053188"/>
            <a:ext cx="2806648" cy="1300199"/>
          </a:xfrm>
          <a:custGeom>
            <a:avLst/>
            <a:gdLst/>
            <a:ahLst/>
            <a:cxnLst/>
            <a:rect l="l" t="t" r="r" b="b"/>
            <a:pathLst>
              <a:path w="3959225" h="3578225">
                <a:moveTo>
                  <a:pt x="0" y="3577742"/>
                </a:moveTo>
                <a:lnTo>
                  <a:pt x="3958671" y="3577742"/>
                </a:lnTo>
                <a:lnTo>
                  <a:pt x="3958671" y="0"/>
                </a:lnTo>
                <a:lnTo>
                  <a:pt x="0" y="0"/>
                </a:lnTo>
                <a:lnTo>
                  <a:pt x="0" y="3577742"/>
                </a:lnTo>
                <a:close/>
              </a:path>
            </a:pathLst>
          </a:custGeom>
          <a:solidFill>
            <a:srgbClr val="70BF41">
              <a:alpha val="42248"/>
            </a:srgbClr>
          </a:solidFill>
        </p:spPr>
        <p:txBody>
          <a:bodyPr wrap="square" lIns="0" tIns="0" rIns="0" bIns="0" rtlCol="0"/>
          <a:lstStyle/>
          <a:p>
            <a:endParaRPr>
              <a:latin typeface="TheSans UHH" panose="020B0604020202020204" charset="0"/>
            </a:endParaRPr>
          </a:p>
        </p:txBody>
      </p:sp>
      <p:sp>
        <p:nvSpPr>
          <p:cNvPr id="25" name="object 20">
            <a:extLst>
              <a:ext uri="{FF2B5EF4-FFF2-40B4-BE49-F238E27FC236}">
                <a16:creationId xmlns:a16="http://schemas.microsoft.com/office/drawing/2014/main" id="{E4D224F3-DF21-6EDB-B312-85CFAB23FDE0}"/>
              </a:ext>
            </a:extLst>
          </p:cNvPr>
          <p:cNvSpPr txBox="1"/>
          <p:nvPr/>
        </p:nvSpPr>
        <p:spPr>
          <a:xfrm>
            <a:off x="6012160" y="3202483"/>
            <a:ext cx="2664296" cy="933698"/>
          </a:xfrm>
          <a:prstGeom prst="rect">
            <a:avLst/>
          </a:prstGeom>
        </p:spPr>
        <p:txBody>
          <a:bodyPr vert="horz" wrap="square" lIns="0" tIns="10268" rIns="0" bIns="0" rtlCol="0">
            <a:spAutoFit/>
          </a:bodyPr>
          <a:lstStyle/>
          <a:p>
            <a:pPr marL="8483" marR="3572" algn="ctr">
              <a:lnSpc>
                <a:spcPct val="99700"/>
              </a:lnSpc>
              <a:spcBef>
                <a:spcPts val="80"/>
              </a:spcBef>
              <a:tabLst>
                <a:tab pos="640236" algn="l"/>
                <a:tab pos="784892" algn="l"/>
                <a:tab pos="1088937" algn="l"/>
                <a:tab pos="1401464" algn="l"/>
                <a:tab pos="1507278" algn="l"/>
                <a:tab pos="1651933" algn="l"/>
              </a:tabLst>
            </a:pPr>
            <a:r>
              <a:rPr lang="de-DE" sz="2000" dirty="0">
                <a:latin typeface="TheSans UHH" panose="020B0604020202020204" charset="0"/>
                <a:cs typeface="HelveticaNeue-Light"/>
              </a:rPr>
              <a:t>W</a:t>
            </a:r>
            <a:r>
              <a:rPr sz="2000" dirty="0">
                <a:latin typeface="TheSans UHH" panose="020B0604020202020204" charset="0"/>
                <a:cs typeface="HelveticaNeue-Light"/>
              </a:rPr>
              <a:t>e</a:t>
            </a:r>
            <a:r>
              <a:rPr lang="de-DE" sz="2000" dirty="0">
                <a:latin typeface="TheSans UHH" panose="020B0604020202020204" charset="0"/>
                <a:cs typeface="HelveticaNeue-Light"/>
              </a:rPr>
              <a:t> </a:t>
            </a:r>
            <a:r>
              <a:rPr sz="2000" dirty="0">
                <a:latin typeface="TheSans UHH" panose="020B0604020202020204" charset="0"/>
                <a:cs typeface="HelveticaNeue-Light"/>
              </a:rPr>
              <a:t>can</a:t>
            </a:r>
            <a:r>
              <a:rPr lang="de-DE" sz="2000" dirty="0">
                <a:latin typeface="TheSans UHH" panose="020B0604020202020204" charset="0"/>
                <a:cs typeface="HelveticaNeue-Light"/>
              </a:rPr>
              <a:t> </a:t>
            </a:r>
            <a:r>
              <a:rPr sz="2000" dirty="0">
                <a:latin typeface="TheSans UHH" panose="020B0604020202020204" charset="0"/>
                <a:cs typeface="HelveticaNeue-Light"/>
              </a:rPr>
              <a:t>use</a:t>
            </a:r>
            <a:r>
              <a:rPr lang="de-DE" sz="2000" dirty="0">
                <a:latin typeface="TheSans UHH" panose="020B0604020202020204" charset="0"/>
                <a:cs typeface="HelveticaNeue-Light"/>
              </a:rPr>
              <a:t> </a:t>
            </a:r>
            <a:r>
              <a:rPr sz="2000" i="1" spc="-60" dirty="0">
                <a:latin typeface="TheSans UHH" panose="020B0604020202020204" charset="0"/>
                <a:cs typeface="HelveticaNeue-LightItalic"/>
              </a:rPr>
              <a:t>r</a:t>
            </a:r>
            <a:r>
              <a:rPr sz="2000" i="1" dirty="0">
                <a:latin typeface="TheSans UHH" panose="020B0604020202020204" charset="0"/>
                <a:cs typeface="HelveticaNeue-LightItalic"/>
              </a:rPr>
              <a:t>einfo</a:t>
            </a:r>
            <a:r>
              <a:rPr sz="2000" i="1" spc="-60" dirty="0">
                <a:latin typeface="TheSans UHH" panose="020B0604020202020204" charset="0"/>
                <a:cs typeface="HelveticaNeue-LightItalic"/>
              </a:rPr>
              <a:t>r</a:t>
            </a:r>
            <a:r>
              <a:rPr sz="2000" i="1" dirty="0">
                <a:latin typeface="TheSans UHH" panose="020B0604020202020204" charset="0"/>
                <a:cs typeface="HelveticaNeue-LightItalic"/>
              </a:rPr>
              <a:t>cement </a:t>
            </a:r>
            <a:r>
              <a:rPr sz="2000" i="1" spc="7" dirty="0">
                <a:latin typeface="TheSans UHH" panose="020B0604020202020204" charset="0"/>
                <a:cs typeface="HelveticaNeue-LightItalic"/>
              </a:rPr>
              <a:t>learning</a:t>
            </a:r>
            <a:r>
              <a:rPr lang="en-IN" sz="2000" i="1" spc="7" dirty="0">
                <a:latin typeface="TheSans UHH" panose="020B0604020202020204" charset="0"/>
                <a:cs typeface="HelveticaNeue-LightItalic"/>
              </a:rPr>
              <a:t> </a:t>
            </a:r>
            <a:r>
              <a:rPr sz="2000" dirty="0">
                <a:latin typeface="TheSans UHH" panose="020B0604020202020204" charset="0"/>
                <a:cs typeface="HelveticaNeue-Light"/>
              </a:rPr>
              <a:t>to focus</a:t>
            </a:r>
            <a:r>
              <a:rPr lang="de-DE" sz="2000" dirty="0">
                <a:latin typeface="TheSans UHH" panose="020B0604020202020204" charset="0"/>
                <a:cs typeface="HelveticaNeue-Light"/>
              </a:rPr>
              <a:t> </a:t>
            </a:r>
            <a:r>
              <a:rPr sz="2000" dirty="0">
                <a:latin typeface="TheSans UHH" panose="020B0604020202020204" charset="0"/>
                <a:cs typeface="HelveticaNeue-Light"/>
              </a:rPr>
              <a:t>on</a:t>
            </a:r>
            <a:r>
              <a:rPr lang="de-DE" sz="2000" dirty="0">
                <a:latin typeface="TheSans UHH" panose="020B0604020202020204" charset="0"/>
                <a:cs typeface="HelveticaNeue-Light"/>
              </a:rPr>
              <a:t> </a:t>
            </a:r>
            <a:r>
              <a:rPr sz="2000" dirty="0">
                <a:latin typeface="TheSans UHH" panose="020B0604020202020204" charset="0"/>
                <a:cs typeface="HelveticaNeue-Light"/>
              </a:rPr>
              <a:t>just</a:t>
            </a:r>
            <a:r>
              <a:rPr lang="de-DE" sz="2000" dirty="0">
                <a:latin typeface="TheSans UHH" panose="020B0604020202020204" charset="0"/>
                <a:cs typeface="HelveticaNeue-Light"/>
              </a:rPr>
              <a:t> </a:t>
            </a:r>
            <a:r>
              <a:rPr sz="2000" dirty="0">
                <a:latin typeface="TheSans UHH" panose="020B0604020202020204" charset="0"/>
                <a:cs typeface="HelveticaNeue-Light"/>
              </a:rPr>
              <a:t>one</a:t>
            </a:r>
            <a:r>
              <a:rPr lang="en-IN" sz="2000" dirty="0">
                <a:latin typeface="TheSans UHH" panose="020B0604020202020204" charset="0"/>
                <a:cs typeface="HelveticaNeue-Light"/>
              </a:rPr>
              <a:t> </a:t>
            </a:r>
            <a:r>
              <a:rPr sz="2000" dirty="0">
                <a:latin typeface="TheSans UHH" panose="020B0604020202020204" charset="0"/>
                <a:cs typeface="HelveticaNeue-Light"/>
              </a:rPr>
              <a:t>box</a:t>
            </a:r>
          </a:p>
        </p:txBody>
      </p:sp>
      <p:sp>
        <p:nvSpPr>
          <p:cNvPr id="26" name="object 22">
            <a:extLst>
              <a:ext uri="{FF2B5EF4-FFF2-40B4-BE49-F238E27FC236}">
                <a16:creationId xmlns:a16="http://schemas.microsoft.com/office/drawing/2014/main" id="{3AB4510E-C860-F9E6-2EF4-4FF9225DA014}"/>
              </a:ext>
            </a:extLst>
          </p:cNvPr>
          <p:cNvSpPr txBox="1"/>
          <p:nvPr/>
        </p:nvSpPr>
        <p:spPr>
          <a:xfrm>
            <a:off x="-36512" y="4425043"/>
            <a:ext cx="5064070" cy="316240"/>
          </a:xfrm>
          <a:prstGeom prst="rect">
            <a:avLst/>
          </a:prstGeom>
        </p:spPr>
        <p:txBody>
          <a:bodyPr vert="horz" wrap="square" lIns="0" tIns="0" rIns="0" bIns="0" rtlCol="0">
            <a:spAutoFit/>
          </a:bodyPr>
          <a:lstStyle/>
          <a:p>
            <a:pPr marL="8929" algn="ctr">
              <a:lnSpc>
                <a:spcPts val="2524"/>
              </a:lnSpc>
              <a:tabLst>
                <a:tab pos="741138" algn="l"/>
                <a:tab pos="1616216" algn="l"/>
                <a:tab pos="2956514" algn="l"/>
                <a:tab pos="3504331" algn="l"/>
              </a:tabLst>
            </a:pPr>
            <a:r>
              <a:rPr lang="en-US" sz="2000" dirty="0">
                <a:latin typeface="TheSans UHH" panose="020B0604020202020204" charset="0"/>
                <a:cs typeface="Helvetica-Light"/>
              </a:rPr>
              <a:t>How many benches a</a:t>
            </a:r>
            <a:r>
              <a:rPr lang="en-US" sz="2000" spc="-46" dirty="0">
                <a:latin typeface="TheSans UHH" panose="020B0604020202020204" charset="0"/>
                <a:cs typeface="Helvetica-Light"/>
              </a:rPr>
              <a:t>r</a:t>
            </a:r>
            <a:r>
              <a:rPr lang="en-US" sz="2000" dirty="0">
                <a:latin typeface="TheSans UHH" panose="020B0604020202020204" charset="0"/>
                <a:cs typeface="Helvetica-Light"/>
              </a:rPr>
              <a:t>e shown?</a:t>
            </a:r>
          </a:p>
        </p:txBody>
      </p:sp>
      <p:sp>
        <p:nvSpPr>
          <p:cNvPr id="28" name="TextBox 27">
            <a:extLst>
              <a:ext uri="{FF2B5EF4-FFF2-40B4-BE49-F238E27FC236}">
                <a16:creationId xmlns:a16="http://schemas.microsoft.com/office/drawing/2014/main" id="{51751DBB-3E10-33F0-0599-BAC2FB6A02A1}"/>
              </a:ext>
            </a:extLst>
          </p:cNvPr>
          <p:cNvSpPr txBox="1"/>
          <p:nvPr/>
        </p:nvSpPr>
        <p:spPr>
          <a:xfrm>
            <a:off x="1474293" y="4835197"/>
            <a:ext cx="5762161"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8">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29" name="object 18">
            <a:extLst>
              <a:ext uri="{FF2B5EF4-FFF2-40B4-BE49-F238E27FC236}">
                <a16:creationId xmlns:a16="http://schemas.microsoft.com/office/drawing/2014/main" id="{ED2DE4E1-6A7E-B030-80DF-0FA840B43E68}"/>
              </a:ext>
            </a:extLst>
          </p:cNvPr>
          <p:cNvSpPr txBox="1"/>
          <p:nvPr/>
        </p:nvSpPr>
        <p:spPr>
          <a:xfrm>
            <a:off x="214768" y="1562260"/>
            <a:ext cx="6340339" cy="577442"/>
          </a:xfrm>
          <a:prstGeom prst="rect">
            <a:avLst/>
          </a:prstGeom>
        </p:spPr>
        <p:txBody>
          <a:bodyPr vert="horz" wrap="square" lIns="0" tIns="23217" rIns="0" bIns="0" rtlCol="0">
            <a:spAutoFit/>
          </a:bodyPr>
          <a:lstStyle/>
          <a:p>
            <a:pPr marL="8483" marR="3572" algn="ctr">
              <a:spcBef>
                <a:spcPts val="183"/>
              </a:spcBef>
              <a:tabLst>
                <a:tab pos="794714" algn="l"/>
                <a:tab pos="812573" algn="l"/>
                <a:tab pos="1134030" algn="l"/>
                <a:tab pos="1330923" algn="l"/>
                <a:tab pos="1455934" algn="l"/>
                <a:tab pos="2045719" algn="l"/>
                <a:tab pos="2438164" algn="l"/>
                <a:tab pos="2724797" algn="l"/>
                <a:tab pos="2920797" algn="l"/>
                <a:tab pos="3063667" algn="l"/>
                <a:tab pos="4117779" algn="l"/>
              </a:tabLst>
            </a:pPr>
            <a:r>
              <a:rPr lang="de-DE" dirty="0">
                <a:solidFill>
                  <a:srgbClr val="C82506"/>
                </a:solidFill>
                <a:latin typeface="TheSans UHH" panose="020B0604020202020204" charset="0"/>
                <a:cs typeface="Helvetica-Light"/>
              </a:rPr>
              <a:t>A</a:t>
            </a:r>
            <a:r>
              <a:rPr dirty="0" err="1">
                <a:solidFill>
                  <a:srgbClr val="C82506"/>
                </a:solidFill>
                <a:latin typeface="TheSans UHH" panose="020B0604020202020204" charset="0"/>
                <a:cs typeface="Helvetica-Light"/>
              </a:rPr>
              <a:t>ttention</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over</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final</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convolutional</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layer</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in</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network:</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196</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boxes,</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captu</a:t>
            </a:r>
            <a:r>
              <a:rPr spc="-46" dirty="0">
                <a:solidFill>
                  <a:srgbClr val="C82506"/>
                </a:solidFill>
                <a:latin typeface="TheSans UHH" panose="020B0604020202020204" charset="0"/>
                <a:cs typeface="Helvetica-Light"/>
              </a:rPr>
              <a:t>r</a:t>
            </a:r>
            <a:r>
              <a:rPr dirty="0">
                <a:solidFill>
                  <a:srgbClr val="C82506"/>
                </a:solidFill>
                <a:latin typeface="TheSans UHH" panose="020B0604020202020204" charset="0"/>
                <a:cs typeface="Helvetica-Light"/>
              </a:rPr>
              <a:t>es </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color</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and</a:t>
            </a:r>
            <a:r>
              <a:rPr lang="de-DE" dirty="0">
                <a:solidFill>
                  <a:srgbClr val="C82506"/>
                </a:solidFill>
                <a:latin typeface="TheSans UHH" panose="020B0604020202020204" charset="0"/>
                <a:cs typeface="Helvetica-Light"/>
              </a:rPr>
              <a:t> </a:t>
            </a:r>
            <a:r>
              <a:rPr dirty="0">
                <a:solidFill>
                  <a:srgbClr val="C82506"/>
                </a:solidFill>
                <a:latin typeface="TheSans UHH" panose="020B0604020202020204" charset="0"/>
                <a:cs typeface="Helvetica-Light"/>
              </a:rPr>
              <a:t>positional</a:t>
            </a:r>
            <a:r>
              <a:rPr lang="de-DE" dirty="0">
                <a:solidFill>
                  <a:srgbClr val="C82506"/>
                </a:solidFill>
                <a:latin typeface="TheSans UHH" panose="020B0604020202020204" charset="0"/>
                <a:cs typeface="Helvetica-Light"/>
              </a:rPr>
              <a:t> </a:t>
            </a:r>
            <a:r>
              <a:rPr spc="4" dirty="0">
                <a:solidFill>
                  <a:srgbClr val="C82506"/>
                </a:solidFill>
                <a:latin typeface="TheSans UHH" panose="020B0604020202020204" charset="0"/>
                <a:cs typeface="Helvetica-Light"/>
              </a:rPr>
              <a:t>information</a:t>
            </a:r>
            <a:endParaRPr dirty="0">
              <a:latin typeface="TheSans UHH" panose="020B0604020202020204" charset="0"/>
              <a:cs typeface="Helvetica-Light"/>
            </a:endParaRPr>
          </a:p>
        </p:txBody>
      </p:sp>
    </p:spTree>
    <p:extLst>
      <p:ext uri="{BB962C8B-B14F-4D97-AF65-F5344CB8AC3E}">
        <p14:creationId xmlns:p14="http://schemas.microsoft.com/office/powerpoint/2010/main" val="11899321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2090B-CF8F-C5F4-09B3-1AF75AD50A6A}"/>
              </a:ext>
            </a:extLst>
          </p:cNvPr>
          <p:cNvSpPr>
            <a:spLocks noGrp="1"/>
          </p:cNvSpPr>
          <p:nvPr>
            <p:ph type="title"/>
          </p:nvPr>
        </p:nvSpPr>
        <p:spPr>
          <a:xfrm>
            <a:off x="214768" y="1203597"/>
            <a:ext cx="8533695" cy="577949"/>
          </a:xfrm>
        </p:spPr>
        <p:txBody>
          <a:bodyPr/>
          <a:lstStyle/>
          <a:p>
            <a:r>
              <a:rPr lang="en-IN" sz="2000" spc="14" dirty="0">
                <a:latin typeface="TheSans UHH" panose="020B0604020202020204" charset="0"/>
                <a:cs typeface="Helvetica-Light"/>
              </a:rPr>
              <a:t>NLVR</a:t>
            </a:r>
            <a:r>
              <a:rPr lang="en-IN" sz="2000" spc="14" baseline="30000" dirty="0">
                <a:latin typeface="TheSans UHH" panose="020B0604020202020204" charset="0"/>
                <a:cs typeface="Helvetica-Light"/>
              </a:rPr>
              <a:t>2</a:t>
            </a:r>
            <a:r>
              <a:rPr lang="en-IN" sz="2000" spc="14" dirty="0">
                <a:latin typeface="TheSans UHH" panose="020B0604020202020204" charset="0"/>
                <a:cs typeface="Helvetica-Light"/>
              </a:rPr>
              <a:t>: natural language</a:t>
            </a:r>
            <a:r>
              <a:rPr lang="en-IN" sz="2000" spc="4" dirty="0">
                <a:latin typeface="TheSans UHH" panose="020B0604020202020204" charset="0"/>
                <a:cs typeface="Helvetica-Light"/>
              </a:rPr>
              <a:t> for </a:t>
            </a:r>
            <a:r>
              <a:rPr lang="en-IN" sz="2000" spc="7" dirty="0">
                <a:latin typeface="TheSans UHH" panose="020B0604020202020204" charset="0"/>
                <a:cs typeface="Helvetica-Light"/>
              </a:rPr>
              <a:t>visual</a:t>
            </a:r>
            <a:r>
              <a:rPr lang="en-IN" sz="2000" dirty="0">
                <a:latin typeface="TheSans UHH" panose="020B0604020202020204" charset="0"/>
                <a:cs typeface="Helvetica-Light"/>
              </a:rPr>
              <a:t> reasoning! (Suhr et al., 2018)</a:t>
            </a:r>
            <a:endParaRPr lang="en-IN" sz="2000" dirty="0">
              <a:latin typeface="TheSans UHH" panose="020B0604020202020204" charset="0"/>
            </a:endParaRPr>
          </a:p>
        </p:txBody>
      </p:sp>
      <p:sp>
        <p:nvSpPr>
          <p:cNvPr id="5" name="Textplatzhalter 4">
            <a:extLst>
              <a:ext uri="{FF2B5EF4-FFF2-40B4-BE49-F238E27FC236}">
                <a16:creationId xmlns:a16="http://schemas.microsoft.com/office/drawing/2014/main" id="{03021FA3-76B3-4780-8299-F5260C26AB74}"/>
              </a:ext>
            </a:extLst>
          </p:cNvPr>
          <p:cNvSpPr>
            <a:spLocks noGrp="1"/>
          </p:cNvSpPr>
          <p:nvPr>
            <p:ph type="body" sz="quarter" idx="16"/>
          </p:nvPr>
        </p:nvSpPr>
        <p:spPr>
          <a:xfrm>
            <a:off x="214311" y="3966874"/>
            <a:ext cx="8534151" cy="692439"/>
          </a:xfrm>
        </p:spPr>
        <p:txBody>
          <a:bodyPr/>
          <a:lstStyle/>
          <a:p>
            <a:pPr marL="0" indent="0">
              <a:buNone/>
            </a:pPr>
            <a:r>
              <a:rPr lang="en-US" b="1" dirty="0">
                <a:latin typeface="TheSans UHH" panose="020B0604020202020204" charset="0"/>
                <a:cs typeface="Helvetica Neue"/>
              </a:rPr>
              <a:t>TRUE OR </a:t>
            </a:r>
            <a:r>
              <a:rPr lang="en-US" b="1" spc="-21" dirty="0">
                <a:latin typeface="TheSans UHH" panose="020B0604020202020204" charset="0"/>
                <a:cs typeface="Helvetica Neue"/>
              </a:rPr>
              <a:t>FALSE? </a:t>
            </a:r>
            <a:r>
              <a:rPr lang="en-US" spc="-21" dirty="0">
                <a:latin typeface="TheSans UHH" panose="020B0604020202020204" charset="0"/>
                <a:cs typeface="Helvetica Neue"/>
              </a:rPr>
              <a:t>T</a:t>
            </a:r>
            <a:r>
              <a:rPr lang="en-US" dirty="0">
                <a:latin typeface="TheSans UHH" panose="020B0604020202020204" charset="0"/>
                <a:cs typeface="Helvetica Neue"/>
              </a:rPr>
              <a:t>he left image contains</a:t>
            </a:r>
            <a:r>
              <a:rPr lang="en-US" spc="-49" dirty="0">
                <a:latin typeface="TheSans UHH" panose="020B0604020202020204" charset="0"/>
                <a:cs typeface="Helvetica Neue"/>
              </a:rPr>
              <a:t> </a:t>
            </a:r>
            <a:r>
              <a:rPr lang="en-US" dirty="0">
                <a:latin typeface="TheSans UHH" panose="020B0604020202020204" charset="0"/>
                <a:cs typeface="Helvetica Neue"/>
              </a:rPr>
              <a:t>twice  the number of dogs as the right image, and at least two dogs in total </a:t>
            </a:r>
            <a:r>
              <a:rPr lang="en-US" spc="-14" dirty="0">
                <a:latin typeface="TheSans UHH" panose="020B0604020202020204" charset="0"/>
                <a:cs typeface="Helvetica Neue"/>
              </a:rPr>
              <a:t>are</a:t>
            </a:r>
            <a:r>
              <a:rPr lang="en-US" spc="-18" dirty="0">
                <a:latin typeface="TheSans UHH" panose="020B0604020202020204" charset="0"/>
                <a:cs typeface="Helvetica Neue"/>
              </a:rPr>
              <a:t> </a:t>
            </a:r>
            <a:r>
              <a:rPr lang="en-US" dirty="0">
                <a:latin typeface="TheSans UHH" panose="020B0604020202020204" charset="0"/>
                <a:cs typeface="Helvetica Neue"/>
              </a:rPr>
              <a:t>standing.</a:t>
            </a:r>
          </a:p>
          <a:p>
            <a:endParaRPr lang="en-US" dirty="0"/>
          </a:p>
        </p:txBody>
      </p:sp>
      <p:sp>
        <p:nvSpPr>
          <p:cNvPr id="4" name="Date Placeholder 3">
            <a:extLst>
              <a:ext uri="{FF2B5EF4-FFF2-40B4-BE49-F238E27FC236}">
                <a16:creationId xmlns:a16="http://schemas.microsoft.com/office/drawing/2014/main" id="{FD3B2A16-1201-6847-7E89-A5163FD6C54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224A4BBF-3138-6593-1E45-6129556CA62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51</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B3BF1033-613C-C1B7-8C82-D7C4FA59FB60}"/>
              </a:ext>
            </a:extLst>
          </p:cNvPr>
          <p:cNvSpPr/>
          <p:nvPr/>
        </p:nvSpPr>
        <p:spPr>
          <a:xfrm>
            <a:off x="306414" y="1664416"/>
            <a:ext cx="3555415" cy="2285468"/>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02450D54-9CD8-3E9D-F77B-CC5BFEA0C0E0}"/>
              </a:ext>
            </a:extLst>
          </p:cNvPr>
          <p:cNvSpPr/>
          <p:nvPr/>
        </p:nvSpPr>
        <p:spPr>
          <a:xfrm>
            <a:off x="4305502" y="1664416"/>
            <a:ext cx="3571875" cy="2285468"/>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0" name="TextBox 9">
            <a:extLst>
              <a:ext uri="{FF2B5EF4-FFF2-40B4-BE49-F238E27FC236}">
                <a16:creationId xmlns:a16="http://schemas.microsoft.com/office/drawing/2014/main" id="{AA9CD1C9-64B3-4322-42B5-54982A603E5B}"/>
              </a:ext>
            </a:extLst>
          </p:cNvPr>
          <p:cNvSpPr txBox="1"/>
          <p:nvPr/>
        </p:nvSpPr>
        <p:spPr>
          <a:xfrm>
            <a:off x="1763688" y="4784253"/>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5">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31765791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F566-80FE-C7DF-6447-7AE736538D5C}"/>
              </a:ext>
            </a:extLst>
          </p:cNvPr>
          <p:cNvSpPr>
            <a:spLocks noGrp="1"/>
          </p:cNvSpPr>
          <p:nvPr>
            <p:ph type="title"/>
          </p:nvPr>
        </p:nvSpPr>
        <p:spPr/>
        <p:txBody>
          <a:bodyPr/>
          <a:lstStyle/>
          <a:p>
            <a:r>
              <a:rPr lang="en-DE" sz="2000" dirty="0">
                <a:latin typeface="TheSans UHH" panose="020B0604020202020204" charset="0"/>
              </a:rPr>
              <a:t>CerealBar: </a:t>
            </a:r>
            <a:r>
              <a:rPr lang="en-GB" sz="2000" b="0" i="0" u="none" strike="noStrike" dirty="0">
                <a:effectLst/>
                <a:latin typeface="TheSans UHH" panose="020B0604020202020204" charset="0"/>
              </a:rPr>
              <a:t>Situated, Collaborative Natural Language Understanding</a:t>
            </a:r>
            <a:br>
              <a:rPr lang="en-GB" sz="2000" b="0" i="0" u="none" strike="noStrike" dirty="0">
                <a:effectLst/>
                <a:latin typeface="TheSans UHH" panose="020B0604020202020204" charset="0"/>
              </a:rPr>
            </a:br>
            <a:endParaRPr lang="en-IN" sz="2000" dirty="0">
              <a:latin typeface="TheSans UHH" panose="020B0604020202020204" charset="0"/>
            </a:endParaRPr>
          </a:p>
        </p:txBody>
      </p:sp>
      <p:sp>
        <p:nvSpPr>
          <p:cNvPr id="3" name="Textplatzhalter 2">
            <a:extLst>
              <a:ext uri="{FF2B5EF4-FFF2-40B4-BE49-F238E27FC236}">
                <a16:creationId xmlns:a16="http://schemas.microsoft.com/office/drawing/2014/main" id="{CF5ECA4D-86E6-4298-8677-5416AC038A93}"/>
              </a:ext>
            </a:extLst>
          </p:cNvPr>
          <p:cNvSpPr>
            <a:spLocks noGrp="1"/>
          </p:cNvSpPr>
          <p:nvPr>
            <p:ph type="body" sz="quarter" idx="16"/>
          </p:nvPr>
        </p:nvSpPr>
        <p:spPr/>
        <p:txBody>
          <a:bodyPr/>
          <a:lstStyle/>
          <a:p>
            <a:endParaRPr lang="en-US" dirty="0"/>
          </a:p>
        </p:txBody>
      </p:sp>
      <p:sp>
        <p:nvSpPr>
          <p:cNvPr id="6" name="Slide Number Placeholder 5">
            <a:extLst>
              <a:ext uri="{FF2B5EF4-FFF2-40B4-BE49-F238E27FC236}">
                <a16:creationId xmlns:a16="http://schemas.microsoft.com/office/drawing/2014/main" id="{8230065D-9018-8ADE-5D3B-B62F89FAE89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52</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A12D231F-5D67-C1D1-1C77-5B7F5181D8C7}"/>
              </a:ext>
            </a:extLst>
          </p:cNvPr>
          <p:cNvSpPr/>
          <p:nvPr/>
        </p:nvSpPr>
        <p:spPr>
          <a:xfrm>
            <a:off x="2668883" y="1663282"/>
            <a:ext cx="2934072" cy="3368553"/>
          </a:xfrm>
          <a:prstGeom prst="rect">
            <a:avLst/>
          </a:prstGeom>
          <a:blipFill>
            <a:blip r:embed="rId3" cstate="print"/>
            <a:stretch>
              <a:fillRect/>
            </a:stretch>
          </a:blipFill>
        </p:spPr>
        <p:txBody>
          <a:bodyPr wrap="square" lIns="0" tIns="0" rIns="0" bIns="0" rtlCol="0"/>
          <a:lstStyle/>
          <a:p>
            <a:endParaRPr dirty="0">
              <a:latin typeface="TheSans UHH" panose="020B0604020202020204" charset="0"/>
            </a:endParaRPr>
          </a:p>
        </p:txBody>
      </p:sp>
      <p:sp>
        <p:nvSpPr>
          <p:cNvPr id="8" name="TextBox 7">
            <a:extLst>
              <a:ext uri="{FF2B5EF4-FFF2-40B4-BE49-F238E27FC236}">
                <a16:creationId xmlns:a16="http://schemas.microsoft.com/office/drawing/2014/main" id="{65F5FAD8-5AAC-6218-957C-64BBB10A3F26}"/>
              </a:ext>
            </a:extLst>
          </p:cNvPr>
          <p:cNvSpPr txBox="1"/>
          <p:nvPr/>
        </p:nvSpPr>
        <p:spPr>
          <a:xfrm>
            <a:off x="4878288" y="4398372"/>
            <a:ext cx="3870176" cy="261610"/>
          </a:xfrm>
          <a:prstGeom prst="rect">
            <a:avLst/>
          </a:prstGeom>
          <a:noFill/>
        </p:spPr>
        <p:txBody>
          <a:bodyPr wrap="square">
            <a:spAutoFit/>
          </a:bodyPr>
          <a:lstStyle/>
          <a:p>
            <a:pPr algn="r"/>
            <a:r>
              <a:rPr lang="en-GB" sz="11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100" dirty="0">
              <a:solidFill>
                <a:schemeClr val="tx2"/>
              </a:solidFill>
              <a:latin typeface="TheSans UHH" panose="020B0604020202020204" charset="0"/>
            </a:endParaRPr>
          </a:p>
        </p:txBody>
      </p:sp>
      <p:sp>
        <p:nvSpPr>
          <p:cNvPr id="9" name="TextBox 8">
            <a:extLst>
              <a:ext uri="{FF2B5EF4-FFF2-40B4-BE49-F238E27FC236}">
                <a16:creationId xmlns:a16="http://schemas.microsoft.com/office/drawing/2014/main" id="{12BDD931-B31A-5E0A-EC75-8F767FBAA9BB}"/>
              </a:ext>
            </a:extLst>
          </p:cNvPr>
          <p:cNvSpPr txBox="1"/>
          <p:nvPr/>
        </p:nvSpPr>
        <p:spPr>
          <a:xfrm>
            <a:off x="4176464" y="4210978"/>
            <a:ext cx="4572000" cy="261610"/>
          </a:xfrm>
          <a:prstGeom prst="rect">
            <a:avLst/>
          </a:prstGeom>
          <a:noFill/>
        </p:spPr>
        <p:txBody>
          <a:bodyPr wrap="square">
            <a:spAutoFit/>
          </a:bodyPr>
          <a:lstStyle/>
          <a:p>
            <a:pPr algn="r"/>
            <a:r>
              <a:rPr lang="en-DE" sz="1100" dirty="0">
                <a:latin typeface="TheSans UHH" panose="020B0604020202020204" charset="0"/>
              </a:rPr>
              <a:t>https://lil.nlp.cornell.edu/cerealbar/</a:t>
            </a:r>
          </a:p>
        </p:txBody>
      </p:sp>
      <p:pic>
        <p:nvPicPr>
          <p:cNvPr id="10" name="Picture 9" descr="Text, timeline&#10;&#10;Description automatically generated">
            <a:extLst>
              <a:ext uri="{FF2B5EF4-FFF2-40B4-BE49-F238E27FC236}">
                <a16:creationId xmlns:a16="http://schemas.microsoft.com/office/drawing/2014/main" id="{7A172B6F-8CE0-E0BD-E0ED-7CA89DC518A9}"/>
              </a:ext>
            </a:extLst>
          </p:cNvPr>
          <p:cNvPicPr>
            <a:picLocks noChangeAspect="1"/>
          </p:cNvPicPr>
          <p:nvPr/>
        </p:nvPicPr>
        <p:blipFill>
          <a:blip r:embed="rId5"/>
          <a:stretch>
            <a:fillRect/>
          </a:stretch>
        </p:blipFill>
        <p:spPr>
          <a:xfrm>
            <a:off x="258532" y="1663283"/>
            <a:ext cx="2198917" cy="3368553"/>
          </a:xfrm>
          <a:prstGeom prst="rect">
            <a:avLst/>
          </a:prstGeom>
        </p:spPr>
      </p:pic>
    </p:spTree>
    <p:extLst>
      <p:ext uri="{BB962C8B-B14F-4D97-AF65-F5344CB8AC3E}">
        <p14:creationId xmlns:p14="http://schemas.microsoft.com/office/powerpoint/2010/main" val="5936174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089464F-FD94-4754-9075-3A03E60F7101}"/>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id="{3A1BA17E-FB67-8DE0-DB34-E6C8F67F238B}"/>
              </a:ext>
            </a:extLst>
          </p:cNvPr>
          <p:cNvSpPr>
            <a:spLocks noGrp="1"/>
          </p:cNvSpPr>
          <p:nvPr>
            <p:ph type="dt" sz="half" idx="10"/>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25EE735A-C0C9-5A60-AB38-7760383197E2}"/>
              </a:ext>
            </a:extLst>
          </p:cNvPr>
          <p:cNvSpPr>
            <a:spLocks noGrp="1"/>
          </p:cNvSpPr>
          <p:nvPr>
            <p:ph type="sldNum" sz="quarter" idx="12"/>
          </p:nvPr>
        </p:nvSpPr>
        <p:spPr/>
        <p:txBody>
          <a:bodyPr/>
          <a:lstStyle/>
          <a:p>
            <a:fld id="{3E01A2B2-10AD-754B-9B4C-E5B6FED423D0}" type="slidenum">
              <a:rPr lang="de-DE" smtClean="0">
                <a:latin typeface="TheSans UHH" panose="020B0604020202020204" charset="0"/>
              </a:rPr>
              <a:pPr/>
              <a:t>53</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9A9BA973-1D63-73E8-F15B-283FD6A28AB9}"/>
              </a:ext>
            </a:extLst>
          </p:cNvPr>
          <p:cNvSpPr/>
          <p:nvPr/>
        </p:nvSpPr>
        <p:spPr>
          <a:xfrm>
            <a:off x="218548" y="79866"/>
            <a:ext cx="8601923" cy="4452257"/>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3">
            <a:extLst>
              <a:ext uri="{FF2B5EF4-FFF2-40B4-BE49-F238E27FC236}">
                <a16:creationId xmlns:a16="http://schemas.microsoft.com/office/drawing/2014/main" id="{BA310B5F-FC61-58D9-8564-8295FD8E6FC9}"/>
              </a:ext>
            </a:extLst>
          </p:cNvPr>
          <p:cNvSpPr txBox="1"/>
          <p:nvPr/>
        </p:nvSpPr>
        <p:spPr>
          <a:xfrm>
            <a:off x="2984004" y="4532123"/>
            <a:ext cx="3814115" cy="271875"/>
          </a:xfrm>
          <a:prstGeom prst="rect">
            <a:avLst/>
          </a:prstGeom>
        </p:spPr>
        <p:txBody>
          <a:bodyPr vert="horz" wrap="square" lIns="0" tIns="1339" rIns="0" bIns="0" rtlCol="0">
            <a:spAutoFit/>
          </a:bodyPr>
          <a:lstStyle/>
          <a:p>
            <a:pPr marL="8929">
              <a:spcBef>
                <a:spcPts val="11"/>
              </a:spcBef>
            </a:pPr>
            <a:r>
              <a:rPr sz="1758" dirty="0">
                <a:latin typeface="TheSans UHH" panose="020B0604020202020204" charset="0"/>
                <a:cs typeface="HelveticaNeue-Light"/>
              </a:rPr>
              <a:t>Suhr et al., 2019</a:t>
            </a:r>
            <a:r>
              <a:rPr sz="1758" spc="-70" dirty="0">
                <a:latin typeface="TheSans UHH" panose="020B0604020202020204" charset="0"/>
                <a:cs typeface="HelveticaNeue-Light"/>
              </a:rPr>
              <a:t> </a:t>
            </a:r>
            <a:r>
              <a:rPr sz="1758" dirty="0">
                <a:latin typeface="TheSans UHH" panose="020B0604020202020204" charset="0"/>
                <a:cs typeface="HelveticaNeue-Light"/>
              </a:rPr>
              <a:t>(“CEREALBAR”)</a:t>
            </a:r>
          </a:p>
        </p:txBody>
      </p:sp>
      <p:sp>
        <p:nvSpPr>
          <p:cNvPr id="9" name="TextBox 8">
            <a:extLst>
              <a:ext uri="{FF2B5EF4-FFF2-40B4-BE49-F238E27FC236}">
                <a16:creationId xmlns:a16="http://schemas.microsoft.com/office/drawing/2014/main" id="{D381AD2D-A404-6FE5-08B2-89236E33A574}"/>
              </a:ext>
            </a:extLst>
          </p:cNvPr>
          <p:cNvSpPr txBox="1"/>
          <p:nvPr/>
        </p:nvSpPr>
        <p:spPr>
          <a:xfrm>
            <a:off x="2123728" y="4784253"/>
            <a:ext cx="4762116"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38077736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087AF-9FD4-9AF6-8357-C93C6846E414}"/>
              </a:ext>
            </a:extLst>
          </p:cNvPr>
          <p:cNvSpPr>
            <a:spLocks noGrp="1"/>
          </p:cNvSpPr>
          <p:nvPr>
            <p:ph type="title"/>
          </p:nvPr>
        </p:nvSpPr>
        <p:spPr/>
        <p:txBody>
          <a:bodyPr/>
          <a:lstStyle/>
          <a:p>
            <a:r>
              <a:rPr lang="en-IN" sz="2800" spc="11" dirty="0">
                <a:latin typeface="TheSans UHH" panose="020B0604020202020204" charset="0"/>
                <a:cs typeface="Arial"/>
              </a:rPr>
              <a:t>Image</a:t>
            </a:r>
            <a:r>
              <a:rPr lang="en-IN" sz="2800" spc="-53" dirty="0">
                <a:latin typeface="TheSans UHH" panose="020B0604020202020204" charset="0"/>
                <a:cs typeface="Arial"/>
              </a:rPr>
              <a:t> </a:t>
            </a:r>
            <a:r>
              <a:rPr lang="en-IN" sz="2800" spc="7" dirty="0">
                <a:latin typeface="TheSans UHH" panose="020B0604020202020204" charset="0"/>
                <a:cs typeface="Arial"/>
              </a:rPr>
              <a:t>Captioning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0D6AD7D1-C636-49A0-A87E-25756CAD682F}"/>
              </a:ext>
            </a:extLst>
          </p:cNvPr>
          <p:cNvSpPr>
            <a:spLocks noGrp="1"/>
          </p:cNvSpPr>
          <p:nvPr>
            <p:ph type="body" sz="quarter" idx="16"/>
          </p:nvPr>
        </p:nvSpPr>
        <p:spPr>
          <a:xfrm>
            <a:off x="214311" y="2568404"/>
            <a:ext cx="8246121" cy="2090910"/>
          </a:xfrm>
        </p:spPr>
        <p:txBody>
          <a:bodyPr/>
          <a:lstStyle/>
          <a:p>
            <a:pPr marL="8929" indent="0">
              <a:lnSpc>
                <a:spcPts val="1557"/>
              </a:lnSpc>
              <a:spcBef>
                <a:spcPts val="67"/>
              </a:spcBef>
              <a:buNone/>
            </a:pPr>
            <a:r>
              <a:rPr lang="en-DE" sz="1800" dirty="0">
                <a:latin typeface="TheSans UHH" panose="020B0604020202020204" charset="0"/>
              </a:rPr>
              <a:t>Around 2014</a:t>
            </a:r>
          </a:p>
          <a:p>
            <a:pPr marL="8929" indent="0">
              <a:lnSpc>
                <a:spcPts val="1557"/>
              </a:lnSpc>
              <a:spcBef>
                <a:spcPts val="67"/>
              </a:spcBef>
              <a:buNone/>
            </a:pPr>
            <a:endParaRPr lang="de-DE" sz="1800" spc="-4" dirty="0">
              <a:latin typeface="TheSans UHH" panose="020B0604020202020204" charset="0"/>
              <a:cs typeface="Arial"/>
            </a:endParaRPr>
          </a:p>
          <a:p>
            <a:pPr marL="294679" indent="-285750">
              <a:lnSpc>
                <a:spcPts val="1557"/>
              </a:lnSpc>
              <a:spcBef>
                <a:spcPts val="67"/>
              </a:spcBef>
              <a:buFont typeface="Wingdings" panose="05000000000000000000" pitchFamily="2" charset="2"/>
              <a:buChar char="§"/>
            </a:pPr>
            <a:r>
              <a:rPr lang="de-DE" sz="1800" spc="-4" dirty="0" err="1">
                <a:latin typeface="TheSans UHH" panose="020B0604020202020204" charset="0"/>
                <a:cs typeface="Arial"/>
              </a:rPr>
              <a:t>Explain</a:t>
            </a:r>
            <a:r>
              <a:rPr lang="de-DE" sz="1800" spc="-4" dirty="0">
                <a:latin typeface="TheSans UHH" panose="020B0604020202020204" charset="0"/>
                <a:cs typeface="Arial"/>
              </a:rPr>
              <a:t> Images </a:t>
            </a:r>
            <a:r>
              <a:rPr lang="de-DE" sz="1800" spc="-7" dirty="0" err="1">
                <a:latin typeface="TheSans UHH" panose="020B0604020202020204" charset="0"/>
                <a:cs typeface="Arial"/>
              </a:rPr>
              <a:t>with</a:t>
            </a:r>
            <a:r>
              <a:rPr lang="de-DE" sz="1800" spc="-7" dirty="0">
                <a:latin typeface="TheSans UHH" panose="020B0604020202020204" charset="0"/>
                <a:cs typeface="Arial"/>
              </a:rPr>
              <a:t> Multimodal </a:t>
            </a:r>
            <a:r>
              <a:rPr lang="de-DE" sz="1800" spc="-7" dirty="0" err="1">
                <a:latin typeface="TheSans UHH" panose="020B0604020202020204" charset="0"/>
                <a:cs typeface="Arial"/>
              </a:rPr>
              <a:t>Recurrent</a:t>
            </a:r>
            <a:r>
              <a:rPr lang="de-DE" sz="1800" spc="-7" dirty="0">
                <a:latin typeface="TheSans UHH" panose="020B0604020202020204" charset="0"/>
                <a:cs typeface="Arial"/>
              </a:rPr>
              <a:t> </a:t>
            </a:r>
            <a:r>
              <a:rPr lang="de-DE" sz="1800" spc="-7" dirty="0" err="1">
                <a:latin typeface="TheSans UHH" panose="020B0604020202020204" charset="0"/>
                <a:cs typeface="Arial"/>
              </a:rPr>
              <a:t>Neural</a:t>
            </a:r>
            <a:r>
              <a:rPr lang="de-DE" sz="1800" spc="-7" dirty="0">
                <a:latin typeface="TheSans UHH" panose="020B0604020202020204" charset="0"/>
                <a:cs typeface="Arial"/>
              </a:rPr>
              <a:t> Networks, </a:t>
            </a:r>
            <a:r>
              <a:rPr lang="de-DE" sz="1800" spc="-4" dirty="0">
                <a:latin typeface="TheSans UHH" panose="020B0604020202020204" charset="0"/>
                <a:cs typeface="Arial"/>
              </a:rPr>
              <a:t>Mao et</a:t>
            </a:r>
            <a:r>
              <a:rPr lang="de-DE" sz="1800" spc="21" dirty="0">
                <a:latin typeface="TheSans UHH" panose="020B0604020202020204" charset="0"/>
                <a:cs typeface="Arial"/>
              </a:rPr>
              <a:t> </a:t>
            </a:r>
            <a:r>
              <a:rPr lang="de-DE" sz="1800" spc="-7" dirty="0">
                <a:latin typeface="TheSans UHH" panose="020B0604020202020204" charset="0"/>
                <a:cs typeface="Arial"/>
              </a:rPr>
              <a:t>al.</a:t>
            </a:r>
            <a:endParaRPr lang="de-DE" sz="1800" dirty="0">
              <a:latin typeface="TheSans UHH" panose="020B0604020202020204" charset="0"/>
              <a:cs typeface="Arial"/>
            </a:endParaRPr>
          </a:p>
          <a:p>
            <a:pPr marL="294679" marR="625948" indent="-285750">
              <a:lnSpc>
                <a:spcPts val="1554"/>
              </a:lnSpc>
              <a:spcBef>
                <a:spcPts val="56"/>
              </a:spcBef>
              <a:buFont typeface="Wingdings" panose="05000000000000000000" pitchFamily="2" charset="2"/>
              <a:buChar char="§"/>
            </a:pPr>
            <a:r>
              <a:rPr lang="de-DE" sz="1800" spc="-7" dirty="0">
                <a:latin typeface="TheSans UHH" panose="020B0604020202020204" charset="0"/>
                <a:cs typeface="Arial"/>
              </a:rPr>
              <a:t>Deep Visual-</a:t>
            </a:r>
            <a:r>
              <a:rPr lang="de-DE" sz="1800" spc="-7" dirty="0" err="1">
                <a:latin typeface="TheSans UHH" panose="020B0604020202020204" charset="0"/>
                <a:cs typeface="Arial"/>
              </a:rPr>
              <a:t>Semantic</a:t>
            </a:r>
            <a:r>
              <a:rPr lang="de-DE" sz="1800" spc="-7" dirty="0">
                <a:latin typeface="TheSans UHH" panose="020B0604020202020204" charset="0"/>
                <a:cs typeface="Arial"/>
              </a:rPr>
              <a:t> Alignments for Generating </a:t>
            </a:r>
            <a:r>
              <a:rPr lang="de-DE" sz="1800" spc="-4" dirty="0">
                <a:latin typeface="TheSans UHH" panose="020B0604020202020204" charset="0"/>
                <a:cs typeface="Arial"/>
              </a:rPr>
              <a:t>Image </a:t>
            </a:r>
            <a:r>
              <a:rPr lang="de-DE" sz="1800" spc="-7" dirty="0" err="1">
                <a:latin typeface="TheSans UHH" panose="020B0604020202020204" charset="0"/>
                <a:cs typeface="Arial"/>
              </a:rPr>
              <a:t>Descriptions</a:t>
            </a:r>
            <a:r>
              <a:rPr lang="de-DE" sz="1800" spc="-7" dirty="0">
                <a:latin typeface="TheSans UHH" panose="020B0604020202020204" charset="0"/>
                <a:cs typeface="Arial"/>
              </a:rPr>
              <a:t>, </a:t>
            </a:r>
            <a:r>
              <a:rPr lang="de-DE" sz="1800" spc="-7" dirty="0" err="1">
                <a:latin typeface="TheSans UHH" panose="020B0604020202020204" charset="0"/>
                <a:cs typeface="Arial"/>
              </a:rPr>
              <a:t>Karpathy</a:t>
            </a:r>
            <a:r>
              <a:rPr lang="de-DE" sz="1800" spc="-7" dirty="0">
                <a:latin typeface="TheSans UHH" panose="020B0604020202020204" charset="0"/>
                <a:cs typeface="Arial"/>
              </a:rPr>
              <a:t> and Fei-Fei</a:t>
            </a:r>
          </a:p>
          <a:p>
            <a:pPr marL="294679" marR="625948" indent="-285750">
              <a:lnSpc>
                <a:spcPts val="1554"/>
              </a:lnSpc>
              <a:spcBef>
                <a:spcPts val="56"/>
              </a:spcBef>
              <a:buFont typeface="Wingdings" panose="05000000000000000000" pitchFamily="2" charset="2"/>
              <a:buChar char="§"/>
            </a:pPr>
            <a:r>
              <a:rPr lang="de-DE" sz="1800" spc="-7" dirty="0">
                <a:latin typeface="TheSans UHH" panose="020B0604020202020204" charset="0"/>
                <a:cs typeface="Arial"/>
              </a:rPr>
              <a:t>Show and Tell: </a:t>
            </a:r>
            <a:r>
              <a:rPr lang="de-DE" sz="1800" spc="-4" dirty="0">
                <a:latin typeface="TheSans UHH" panose="020B0604020202020204" charset="0"/>
                <a:cs typeface="Arial"/>
              </a:rPr>
              <a:t>A </a:t>
            </a:r>
            <a:r>
              <a:rPr lang="de-DE" sz="1800" spc="-7" dirty="0" err="1">
                <a:latin typeface="TheSans UHH" panose="020B0604020202020204" charset="0"/>
                <a:cs typeface="Arial"/>
              </a:rPr>
              <a:t>Neural</a:t>
            </a:r>
            <a:r>
              <a:rPr lang="de-DE" sz="1800" spc="-7" dirty="0">
                <a:latin typeface="TheSans UHH" panose="020B0604020202020204" charset="0"/>
                <a:cs typeface="Arial"/>
              </a:rPr>
              <a:t> </a:t>
            </a:r>
            <a:r>
              <a:rPr lang="de-DE" sz="1800" spc="-4" dirty="0">
                <a:latin typeface="TheSans UHH" panose="020B0604020202020204" charset="0"/>
                <a:cs typeface="Arial"/>
              </a:rPr>
              <a:t>Image </a:t>
            </a:r>
            <a:r>
              <a:rPr lang="de-DE" sz="1800" spc="-7" dirty="0">
                <a:latin typeface="TheSans UHH" panose="020B0604020202020204" charset="0"/>
                <a:cs typeface="Arial"/>
              </a:rPr>
              <a:t>Caption Generator, </a:t>
            </a:r>
            <a:r>
              <a:rPr lang="de-DE" sz="1800" spc="-7" dirty="0" err="1">
                <a:latin typeface="TheSans UHH" panose="020B0604020202020204" charset="0"/>
                <a:cs typeface="Arial"/>
              </a:rPr>
              <a:t>Vinyals</a:t>
            </a:r>
            <a:r>
              <a:rPr lang="de-DE" sz="1800" spc="-7" dirty="0">
                <a:latin typeface="TheSans UHH" panose="020B0604020202020204" charset="0"/>
                <a:cs typeface="Arial"/>
              </a:rPr>
              <a:t> </a:t>
            </a:r>
            <a:r>
              <a:rPr lang="de-DE" sz="1800" spc="-4" dirty="0">
                <a:latin typeface="TheSans UHH" panose="020B0604020202020204" charset="0"/>
                <a:cs typeface="Arial"/>
              </a:rPr>
              <a:t>et</a:t>
            </a:r>
            <a:r>
              <a:rPr lang="de-DE" sz="1800" spc="28" dirty="0">
                <a:latin typeface="TheSans UHH" panose="020B0604020202020204" charset="0"/>
                <a:cs typeface="Arial"/>
              </a:rPr>
              <a:t> </a:t>
            </a:r>
            <a:r>
              <a:rPr lang="de-DE" sz="1800" spc="-7" dirty="0">
                <a:latin typeface="TheSans UHH" panose="020B0604020202020204" charset="0"/>
                <a:cs typeface="Arial"/>
              </a:rPr>
              <a:t>al.</a:t>
            </a:r>
            <a:endParaRPr lang="de-DE" sz="1800" dirty="0">
              <a:latin typeface="TheSans UHH" panose="020B0604020202020204" charset="0"/>
              <a:cs typeface="Arial"/>
            </a:endParaRPr>
          </a:p>
          <a:p>
            <a:pPr marL="294679" marR="3572" indent="-285750">
              <a:lnSpc>
                <a:spcPts val="1554"/>
              </a:lnSpc>
              <a:spcBef>
                <a:spcPts val="4"/>
              </a:spcBef>
              <a:buFont typeface="Wingdings" panose="05000000000000000000" pitchFamily="2" charset="2"/>
              <a:buChar char="§"/>
            </a:pPr>
            <a:r>
              <a:rPr lang="de-DE" sz="1800" spc="-7" dirty="0">
                <a:latin typeface="TheSans UHH" panose="020B0604020202020204" charset="0"/>
                <a:cs typeface="Arial"/>
              </a:rPr>
              <a:t>Long-term </a:t>
            </a:r>
            <a:r>
              <a:rPr lang="de-DE" sz="1800" spc="-7" dirty="0" err="1">
                <a:latin typeface="TheSans UHH" panose="020B0604020202020204" charset="0"/>
                <a:cs typeface="Arial"/>
              </a:rPr>
              <a:t>Recurrent</a:t>
            </a:r>
            <a:r>
              <a:rPr lang="de-DE" sz="1800" spc="-7" dirty="0">
                <a:latin typeface="TheSans UHH" panose="020B0604020202020204" charset="0"/>
                <a:cs typeface="Arial"/>
              </a:rPr>
              <a:t> </a:t>
            </a:r>
            <a:r>
              <a:rPr lang="de-DE" sz="1800" spc="-7" dirty="0" err="1">
                <a:latin typeface="TheSans UHH" panose="020B0604020202020204" charset="0"/>
                <a:cs typeface="Arial"/>
              </a:rPr>
              <a:t>Convolutional</a:t>
            </a:r>
            <a:r>
              <a:rPr lang="de-DE" sz="1800" spc="-7" dirty="0">
                <a:latin typeface="TheSans UHH" panose="020B0604020202020204" charset="0"/>
                <a:cs typeface="Arial"/>
              </a:rPr>
              <a:t> Networks for Visual Recognition and Description, </a:t>
            </a:r>
            <a:r>
              <a:rPr lang="de-DE" sz="1800" spc="-7" dirty="0" err="1">
                <a:latin typeface="TheSans UHH" panose="020B0604020202020204" charset="0"/>
                <a:cs typeface="Arial"/>
              </a:rPr>
              <a:t>Donahue</a:t>
            </a:r>
            <a:r>
              <a:rPr lang="de-DE" sz="1800" spc="-7" dirty="0">
                <a:latin typeface="TheSans UHH" panose="020B0604020202020204" charset="0"/>
                <a:cs typeface="Arial"/>
              </a:rPr>
              <a:t> </a:t>
            </a:r>
            <a:r>
              <a:rPr lang="de-DE" sz="1800" spc="-4" dirty="0">
                <a:latin typeface="TheSans UHH" panose="020B0604020202020204" charset="0"/>
                <a:cs typeface="Arial"/>
              </a:rPr>
              <a:t>et </a:t>
            </a:r>
            <a:r>
              <a:rPr lang="de-DE" sz="1800" spc="-7" dirty="0">
                <a:latin typeface="TheSans UHH" panose="020B0604020202020204" charset="0"/>
                <a:cs typeface="Arial"/>
              </a:rPr>
              <a:t>al.  </a:t>
            </a:r>
          </a:p>
          <a:p>
            <a:pPr marL="294679" marR="3572" indent="-285750">
              <a:lnSpc>
                <a:spcPts val="1554"/>
              </a:lnSpc>
              <a:spcBef>
                <a:spcPts val="4"/>
              </a:spcBef>
              <a:buFont typeface="Wingdings" panose="05000000000000000000" pitchFamily="2" charset="2"/>
              <a:buChar char="§"/>
            </a:pPr>
            <a:r>
              <a:rPr lang="de-DE" sz="1800" spc="-7" dirty="0">
                <a:latin typeface="TheSans UHH" panose="020B0604020202020204" charset="0"/>
                <a:cs typeface="Arial"/>
              </a:rPr>
              <a:t>Learning </a:t>
            </a:r>
            <a:r>
              <a:rPr lang="de-DE" sz="1800" spc="-4" dirty="0">
                <a:latin typeface="TheSans UHH" panose="020B0604020202020204" charset="0"/>
                <a:cs typeface="Arial"/>
              </a:rPr>
              <a:t>a </a:t>
            </a:r>
            <a:r>
              <a:rPr lang="de-DE" sz="1800" spc="-7" dirty="0" err="1">
                <a:latin typeface="TheSans UHH" panose="020B0604020202020204" charset="0"/>
                <a:cs typeface="Arial"/>
              </a:rPr>
              <a:t>Recurrent</a:t>
            </a:r>
            <a:r>
              <a:rPr lang="de-DE" sz="1800" spc="-7" dirty="0">
                <a:latin typeface="TheSans UHH" panose="020B0604020202020204" charset="0"/>
                <a:cs typeface="Arial"/>
              </a:rPr>
              <a:t> Visual </a:t>
            </a:r>
            <a:r>
              <a:rPr lang="de-DE" sz="1800" spc="-7" dirty="0" err="1">
                <a:latin typeface="TheSans UHH" panose="020B0604020202020204" charset="0"/>
                <a:cs typeface="Arial"/>
              </a:rPr>
              <a:t>Representation</a:t>
            </a:r>
            <a:r>
              <a:rPr lang="de-DE" sz="1800" spc="-7" dirty="0">
                <a:latin typeface="TheSans UHH" panose="020B0604020202020204" charset="0"/>
                <a:cs typeface="Arial"/>
              </a:rPr>
              <a:t> for </a:t>
            </a:r>
            <a:r>
              <a:rPr lang="de-DE" sz="1800" spc="-4" dirty="0">
                <a:latin typeface="TheSans UHH" panose="020B0604020202020204" charset="0"/>
                <a:cs typeface="Arial"/>
              </a:rPr>
              <a:t>Image </a:t>
            </a:r>
            <a:r>
              <a:rPr lang="de-DE" sz="1800" spc="-7" dirty="0">
                <a:latin typeface="TheSans UHH" panose="020B0604020202020204" charset="0"/>
                <a:cs typeface="Arial"/>
              </a:rPr>
              <a:t>Caption Generation, Chen and</a:t>
            </a:r>
            <a:r>
              <a:rPr lang="de-DE" sz="1800" spc="70" dirty="0">
                <a:latin typeface="TheSans UHH" panose="020B0604020202020204" charset="0"/>
                <a:cs typeface="Arial"/>
              </a:rPr>
              <a:t> </a:t>
            </a:r>
            <a:r>
              <a:rPr lang="de-DE" sz="1800" spc="-7" dirty="0" err="1">
                <a:latin typeface="TheSans UHH" panose="020B0604020202020204" charset="0"/>
                <a:cs typeface="Arial"/>
              </a:rPr>
              <a:t>Zitnick</a:t>
            </a:r>
            <a:endParaRPr lang="de-DE" sz="1800" dirty="0">
              <a:latin typeface="TheSans UHH" panose="020B0604020202020204" charset="0"/>
              <a:cs typeface="Arial"/>
            </a:endParaRPr>
          </a:p>
          <a:p>
            <a:endParaRPr lang="en-US" sz="1800" dirty="0"/>
          </a:p>
        </p:txBody>
      </p:sp>
      <p:sp>
        <p:nvSpPr>
          <p:cNvPr id="4" name="Date Placeholder 3">
            <a:extLst>
              <a:ext uri="{FF2B5EF4-FFF2-40B4-BE49-F238E27FC236}">
                <a16:creationId xmlns:a16="http://schemas.microsoft.com/office/drawing/2014/main" id="{B5585C64-11F8-621D-4B7D-619BE04DE8AE}"/>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AB5319D7-962D-7754-06E1-91133AD2ABC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54</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EA4DF942-744E-3DC6-612C-51126B325AEE}"/>
              </a:ext>
            </a:extLst>
          </p:cNvPr>
          <p:cNvSpPr/>
          <p:nvPr/>
        </p:nvSpPr>
        <p:spPr>
          <a:xfrm>
            <a:off x="3635896" y="175022"/>
            <a:ext cx="3862357" cy="239338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0" name="TextBox 9">
            <a:extLst>
              <a:ext uri="{FF2B5EF4-FFF2-40B4-BE49-F238E27FC236}">
                <a16:creationId xmlns:a16="http://schemas.microsoft.com/office/drawing/2014/main" id="{2C24F593-ED26-5BB7-DAF2-57E40C62FF6A}"/>
              </a:ext>
            </a:extLst>
          </p:cNvPr>
          <p:cNvSpPr txBox="1"/>
          <p:nvPr/>
        </p:nvSpPr>
        <p:spPr>
          <a:xfrm>
            <a:off x="2410469" y="4829913"/>
            <a:ext cx="3935633"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41014680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22FE68C-5482-2B58-6E20-BBFBDF8BAEC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BCADD15D-520D-69B8-40FB-5216BDCEBC3C}"/>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EF68B8F6-C137-5235-A05A-EEE94C208224}"/>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55</a:t>
            </a:fld>
            <a:endParaRPr lang="de-DE" dirty="0">
              <a:latin typeface="TheSans UHH" panose="020B0604020202020204" charset="0"/>
            </a:endParaRPr>
          </a:p>
        </p:txBody>
      </p:sp>
      <p:sp>
        <p:nvSpPr>
          <p:cNvPr id="8" name="object 2">
            <a:extLst>
              <a:ext uri="{FF2B5EF4-FFF2-40B4-BE49-F238E27FC236}">
                <a16:creationId xmlns:a16="http://schemas.microsoft.com/office/drawing/2014/main" id="{D474F70C-2433-471E-5F55-C563A4FE5DD0}"/>
              </a:ext>
            </a:extLst>
          </p:cNvPr>
          <p:cNvSpPr/>
          <p:nvPr/>
        </p:nvSpPr>
        <p:spPr>
          <a:xfrm>
            <a:off x="4926123" y="1188189"/>
            <a:ext cx="2166053" cy="1531045"/>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0" name="object 4">
            <a:extLst>
              <a:ext uri="{FF2B5EF4-FFF2-40B4-BE49-F238E27FC236}">
                <a16:creationId xmlns:a16="http://schemas.microsoft.com/office/drawing/2014/main" id="{425E3014-F920-0AA4-ED0E-4A290833A3D3}"/>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11" name="TextBox 10">
            <a:extLst>
              <a:ext uri="{FF2B5EF4-FFF2-40B4-BE49-F238E27FC236}">
                <a16:creationId xmlns:a16="http://schemas.microsoft.com/office/drawing/2014/main" id="{58F2ACDA-75F8-BF99-9DC3-F07DAE12CBB9}"/>
              </a:ext>
            </a:extLst>
          </p:cNvPr>
          <p:cNvSpPr txBox="1"/>
          <p:nvPr/>
        </p:nvSpPr>
        <p:spPr>
          <a:xfrm>
            <a:off x="2078872" y="4459486"/>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12" name="object 3">
            <a:extLst>
              <a:ext uri="{FF2B5EF4-FFF2-40B4-BE49-F238E27FC236}">
                <a16:creationId xmlns:a16="http://schemas.microsoft.com/office/drawing/2014/main" id="{C1560289-A583-433B-B52E-675C6BE1A824}"/>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Tree>
    <p:extLst>
      <p:ext uri="{BB962C8B-B14F-4D97-AF65-F5344CB8AC3E}">
        <p14:creationId xmlns:p14="http://schemas.microsoft.com/office/powerpoint/2010/main" val="2922599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7A290A0A-B83D-6CBB-44A6-D6E98BFB599A}"/>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4" name="Date Placeholder 3">
            <a:extLst>
              <a:ext uri="{FF2B5EF4-FFF2-40B4-BE49-F238E27FC236}">
                <a16:creationId xmlns:a16="http://schemas.microsoft.com/office/drawing/2014/main" id="{87B8C1F3-8E2C-9592-5E2C-F113398194B7}"/>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A87E446-5289-8E9D-CCBE-D525A484CAA0}"/>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96A292A2-2026-3F48-DBB1-B8DD24CCE45D}"/>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56</a:t>
            </a:fld>
            <a:endParaRPr lang="de-DE" dirty="0">
              <a:latin typeface="TheSans UHH" panose="020B0604020202020204" charset="0"/>
            </a:endParaRPr>
          </a:p>
        </p:txBody>
      </p:sp>
      <p:sp>
        <p:nvSpPr>
          <p:cNvPr id="10" name="object 2">
            <a:extLst>
              <a:ext uri="{FF2B5EF4-FFF2-40B4-BE49-F238E27FC236}">
                <a16:creationId xmlns:a16="http://schemas.microsoft.com/office/drawing/2014/main" id="{B9E73D18-42D3-835F-77D3-F86EDF4A962E}"/>
              </a:ext>
            </a:extLst>
          </p:cNvPr>
          <p:cNvSpPr/>
          <p:nvPr/>
        </p:nvSpPr>
        <p:spPr>
          <a:xfrm>
            <a:off x="784424" y="1175156"/>
            <a:ext cx="830903" cy="3513268"/>
          </a:xfrm>
          <a:prstGeom prst="rect">
            <a:avLst/>
          </a:prstGeom>
          <a:blipFill>
            <a:blip r:embed="rId3" cstate="print"/>
            <a:stretch>
              <a:fillRect/>
            </a:stretch>
          </a:blipFill>
        </p:spPr>
        <p:txBody>
          <a:bodyPr wrap="square" lIns="0" tIns="0" rIns="0" bIns="0" rtlCol="0"/>
          <a:lstStyle/>
          <a:p>
            <a:endParaRPr dirty="0">
              <a:latin typeface="TheSans UHH" panose="020B0604020202020204" charset="0"/>
            </a:endParaRPr>
          </a:p>
        </p:txBody>
      </p:sp>
      <p:sp>
        <p:nvSpPr>
          <p:cNvPr id="11" name="object 7">
            <a:extLst>
              <a:ext uri="{FF2B5EF4-FFF2-40B4-BE49-F238E27FC236}">
                <a16:creationId xmlns:a16="http://schemas.microsoft.com/office/drawing/2014/main" id="{73A3D05F-46E9-47F3-50B3-361C82BB2706}"/>
              </a:ext>
            </a:extLst>
          </p:cNvPr>
          <p:cNvSpPr txBox="1"/>
          <p:nvPr/>
        </p:nvSpPr>
        <p:spPr>
          <a:xfrm>
            <a:off x="1805123" y="2571750"/>
            <a:ext cx="2357761" cy="1881374"/>
          </a:xfrm>
          <a:prstGeom prst="rect">
            <a:avLst/>
          </a:prstGeom>
          <a:solidFill>
            <a:srgbClr val="F5D328"/>
          </a:solidFill>
        </p:spPr>
        <p:txBody>
          <a:bodyPr vert="horz" wrap="square" lIns="0" tIns="34379" rIns="0" bIns="0" rtlCol="0">
            <a:spAutoFit/>
          </a:bodyPr>
          <a:lstStyle/>
          <a:p>
            <a:pPr marL="467006" marR="461648" algn="ctr">
              <a:spcBef>
                <a:spcPts val="271"/>
              </a:spcBef>
              <a:tabLst>
                <a:tab pos="1196536" algn="l"/>
                <a:tab pos="1447897" algn="l"/>
                <a:tab pos="1562640" algn="l"/>
                <a:tab pos="1584517" algn="l"/>
                <a:tab pos="1972944" algn="l"/>
              </a:tabLst>
            </a:pPr>
            <a:r>
              <a:rPr lang="de-DE" sz="2000" dirty="0">
                <a:latin typeface="TheSans UHH" panose="020B0604020202020204" charset="0"/>
                <a:cs typeface="HelveticaNeue-Light"/>
              </a:rPr>
              <a:t>T</a:t>
            </a:r>
            <a:r>
              <a:rPr sz="2000" dirty="0">
                <a:latin typeface="TheSans UHH" panose="020B0604020202020204" charset="0"/>
                <a:cs typeface="HelveticaNeue-Light"/>
              </a:rPr>
              <a:t>his</a:t>
            </a:r>
            <a:r>
              <a:rPr lang="de-DE" sz="2000" dirty="0">
                <a:latin typeface="TheSans UHH" panose="020B0604020202020204" charset="0"/>
                <a:cs typeface="HelveticaNeue-Light"/>
              </a:rPr>
              <a:t> </a:t>
            </a:r>
            <a:r>
              <a:rPr sz="2000" dirty="0" err="1">
                <a:latin typeface="TheSans UHH" panose="020B0604020202020204" charset="0"/>
                <a:cs typeface="HelveticaNeue-Light"/>
              </a:rPr>
              <a:t>i</a:t>
            </a:r>
            <a:r>
              <a:rPr lang="de-DE" sz="2000" dirty="0">
                <a:latin typeface="TheSans UHH" panose="020B0604020202020204" charset="0"/>
                <a:cs typeface="HelveticaNeue-Light"/>
              </a:rPr>
              <a:t>s </a:t>
            </a:r>
            <a:r>
              <a:rPr sz="2000" dirty="0">
                <a:latin typeface="TheSans UHH" panose="020B0604020202020204" charset="0"/>
                <a:cs typeface="HelveticaNeue-Light"/>
              </a:rPr>
              <a:t>our</a:t>
            </a:r>
            <a:r>
              <a:rPr lang="en-IN" sz="2000" dirty="0">
                <a:latin typeface="TheSans UHH" panose="020B0604020202020204" charset="0"/>
                <a:cs typeface="HelveticaNeue-Light"/>
              </a:rPr>
              <a:t> </a:t>
            </a:r>
            <a:r>
              <a:rPr sz="2000" dirty="0">
                <a:latin typeface="TheSans UHH" panose="020B0604020202020204" charset="0"/>
                <a:cs typeface="HelveticaNeue-Light"/>
              </a:rPr>
              <a:t>ImageNet  CNN,</a:t>
            </a:r>
            <a:r>
              <a:rPr lang="en-IN" sz="2000" dirty="0">
                <a:latin typeface="TheSans UHH" panose="020B0604020202020204" charset="0"/>
                <a:cs typeface="HelveticaNeue-Light"/>
              </a:rPr>
              <a:t> </a:t>
            </a:r>
            <a:r>
              <a:rPr sz="2000" dirty="0">
                <a:latin typeface="TheSans UHH" panose="020B0604020202020204" charset="0"/>
                <a:cs typeface="HelveticaNeue-Light"/>
              </a:rPr>
              <a:t>now  used</a:t>
            </a:r>
            <a:r>
              <a:rPr lang="de-DE" sz="2000" dirty="0">
                <a:latin typeface="TheSans UHH" panose="020B0604020202020204" charset="0"/>
                <a:cs typeface="HelveticaNeue-Light"/>
              </a:rPr>
              <a:t> </a:t>
            </a:r>
            <a:r>
              <a:rPr sz="2000" dirty="0">
                <a:latin typeface="TheSans UHH" panose="020B0604020202020204" charset="0"/>
                <a:cs typeface="HelveticaNeue-Light"/>
              </a:rPr>
              <a:t>as</a:t>
            </a:r>
            <a:r>
              <a:rPr lang="en-IN" sz="2000" dirty="0">
                <a:latin typeface="TheSans UHH" panose="020B0604020202020204" charset="0"/>
                <a:cs typeface="HelveticaNeue-Light"/>
              </a:rPr>
              <a:t> </a:t>
            </a:r>
            <a:r>
              <a:rPr sz="2000" dirty="0">
                <a:latin typeface="TheSans UHH" panose="020B0604020202020204" charset="0"/>
                <a:cs typeface="HelveticaNeue-Light"/>
              </a:rPr>
              <a:t>a  </a:t>
            </a:r>
            <a:r>
              <a:rPr sz="2000" spc="-11" dirty="0">
                <a:latin typeface="TheSans UHH" panose="020B0604020202020204" charset="0"/>
                <a:cs typeface="HelveticaNeue-Light"/>
              </a:rPr>
              <a:t>feature  </a:t>
            </a:r>
            <a:r>
              <a:rPr sz="2000" dirty="0">
                <a:latin typeface="TheSans UHH" panose="020B0604020202020204" charset="0"/>
                <a:cs typeface="HelveticaNeue-Light"/>
              </a:rPr>
              <a:t>extractor</a:t>
            </a:r>
          </a:p>
        </p:txBody>
      </p:sp>
      <p:sp>
        <p:nvSpPr>
          <p:cNvPr id="14" name="object 3">
            <a:extLst>
              <a:ext uri="{FF2B5EF4-FFF2-40B4-BE49-F238E27FC236}">
                <a16:creationId xmlns:a16="http://schemas.microsoft.com/office/drawing/2014/main" id="{0E529F37-4518-4ABA-C4A2-13F015771B46}"/>
              </a:ext>
            </a:extLst>
          </p:cNvPr>
          <p:cNvSpPr/>
          <p:nvPr/>
        </p:nvSpPr>
        <p:spPr>
          <a:xfrm>
            <a:off x="1619672" y="1275606"/>
            <a:ext cx="3220492"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15" name="object 4">
            <a:extLst>
              <a:ext uri="{FF2B5EF4-FFF2-40B4-BE49-F238E27FC236}">
                <a16:creationId xmlns:a16="http://schemas.microsoft.com/office/drawing/2014/main" id="{628077DB-B770-1979-FA07-A9FD06EEE41F}"/>
              </a:ext>
            </a:extLst>
          </p:cNvPr>
          <p:cNvSpPr/>
          <p:nvPr/>
        </p:nvSpPr>
        <p:spPr>
          <a:xfrm>
            <a:off x="1547664" y="1253591"/>
            <a:ext cx="120997" cy="94023"/>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6" name="TextBox 15">
            <a:extLst>
              <a:ext uri="{FF2B5EF4-FFF2-40B4-BE49-F238E27FC236}">
                <a16:creationId xmlns:a16="http://schemas.microsoft.com/office/drawing/2014/main" id="{87B7719B-56DB-010A-7057-72979F3AAF44}"/>
              </a:ext>
            </a:extLst>
          </p:cNvPr>
          <p:cNvSpPr txBox="1"/>
          <p:nvPr/>
        </p:nvSpPr>
        <p:spPr>
          <a:xfrm>
            <a:off x="3510135" y="426233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5">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13" name="object 2">
            <a:extLst>
              <a:ext uri="{FF2B5EF4-FFF2-40B4-BE49-F238E27FC236}">
                <a16:creationId xmlns:a16="http://schemas.microsoft.com/office/drawing/2014/main" id="{DDBF815A-6FF3-4910-89D6-4AE1EB0CB2C3}"/>
              </a:ext>
            </a:extLst>
          </p:cNvPr>
          <p:cNvSpPr/>
          <p:nvPr/>
        </p:nvSpPr>
        <p:spPr>
          <a:xfrm>
            <a:off x="4926123" y="1188189"/>
            <a:ext cx="2166053" cy="1531045"/>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17" name="object 4">
            <a:extLst>
              <a:ext uri="{FF2B5EF4-FFF2-40B4-BE49-F238E27FC236}">
                <a16:creationId xmlns:a16="http://schemas.microsoft.com/office/drawing/2014/main" id="{EBD67E20-2025-45A4-83F6-9168A9D4D2D4}"/>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Tree>
    <p:extLst>
      <p:ext uri="{BB962C8B-B14F-4D97-AF65-F5344CB8AC3E}">
        <p14:creationId xmlns:p14="http://schemas.microsoft.com/office/powerpoint/2010/main" val="32569498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2">
            <a:extLst>
              <a:ext uri="{FF2B5EF4-FFF2-40B4-BE49-F238E27FC236}">
                <a16:creationId xmlns:a16="http://schemas.microsoft.com/office/drawing/2014/main" id="{1205530B-0EA3-4613-B3AF-57033BDBEF9B}"/>
              </a:ext>
            </a:extLst>
          </p:cNvPr>
          <p:cNvSpPr/>
          <p:nvPr/>
        </p:nvSpPr>
        <p:spPr>
          <a:xfrm>
            <a:off x="784424" y="1175156"/>
            <a:ext cx="830903" cy="3513268"/>
          </a:xfrm>
          <a:prstGeom prst="rect">
            <a:avLst/>
          </a:prstGeom>
          <a:blipFill>
            <a:blip r:embed="rId2" cstate="print"/>
            <a:stretch>
              <a:fillRect/>
            </a:stretch>
          </a:blipFill>
        </p:spPr>
        <p:txBody>
          <a:bodyPr wrap="square" lIns="0" tIns="0" rIns="0" bIns="0" rtlCol="0"/>
          <a:lstStyle/>
          <a:p>
            <a:endParaRPr dirty="0">
              <a:latin typeface="TheSans UHH" panose="020B0604020202020204" charset="0"/>
            </a:endParaRPr>
          </a:p>
        </p:txBody>
      </p:sp>
      <p:sp>
        <p:nvSpPr>
          <p:cNvPr id="5" name="Footer Placeholder 4">
            <a:extLst>
              <a:ext uri="{FF2B5EF4-FFF2-40B4-BE49-F238E27FC236}">
                <a16:creationId xmlns:a16="http://schemas.microsoft.com/office/drawing/2014/main" id="{CE4C040F-2B57-9236-A2EA-4304BA722D31}"/>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7637051E-A522-5B20-E85D-002F5569E28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57</a:t>
            </a:fld>
            <a:endParaRPr lang="de-DE" dirty="0">
              <a:latin typeface="TheSans UHH" panose="020B0604020202020204" charset="0"/>
            </a:endParaRPr>
          </a:p>
        </p:txBody>
      </p:sp>
      <p:sp>
        <p:nvSpPr>
          <p:cNvPr id="14" name="object 7">
            <a:extLst>
              <a:ext uri="{FF2B5EF4-FFF2-40B4-BE49-F238E27FC236}">
                <a16:creationId xmlns:a16="http://schemas.microsoft.com/office/drawing/2014/main" id="{4EB84C4B-19BA-666D-ED2A-72BF46DF7C9A}"/>
              </a:ext>
            </a:extLst>
          </p:cNvPr>
          <p:cNvSpPr txBox="1"/>
          <p:nvPr/>
        </p:nvSpPr>
        <p:spPr>
          <a:xfrm>
            <a:off x="1805123" y="2571750"/>
            <a:ext cx="2357761" cy="1881374"/>
          </a:xfrm>
          <a:prstGeom prst="rect">
            <a:avLst/>
          </a:prstGeom>
          <a:solidFill>
            <a:srgbClr val="F5D328"/>
          </a:solidFill>
        </p:spPr>
        <p:txBody>
          <a:bodyPr vert="horz" wrap="square" lIns="0" tIns="34379" rIns="0" bIns="0" rtlCol="0">
            <a:spAutoFit/>
          </a:bodyPr>
          <a:lstStyle/>
          <a:p>
            <a:pPr marL="467006" marR="461648" algn="ctr">
              <a:spcBef>
                <a:spcPts val="271"/>
              </a:spcBef>
              <a:tabLst>
                <a:tab pos="1196536" algn="l"/>
                <a:tab pos="1447897" algn="l"/>
                <a:tab pos="1562640" algn="l"/>
                <a:tab pos="1584517" algn="l"/>
                <a:tab pos="1972944" algn="l"/>
              </a:tabLst>
            </a:pPr>
            <a:r>
              <a:rPr lang="de-DE" sz="2000" dirty="0">
                <a:latin typeface="TheSans UHH" panose="020B0604020202020204" charset="0"/>
                <a:cs typeface="HelveticaNeue-Light"/>
              </a:rPr>
              <a:t>T</a:t>
            </a:r>
            <a:r>
              <a:rPr sz="2000" dirty="0">
                <a:latin typeface="TheSans UHH" panose="020B0604020202020204" charset="0"/>
                <a:cs typeface="HelveticaNeue-Light"/>
              </a:rPr>
              <a:t>his</a:t>
            </a:r>
            <a:r>
              <a:rPr lang="de-DE" sz="2000" dirty="0">
                <a:latin typeface="TheSans UHH" panose="020B0604020202020204" charset="0"/>
                <a:cs typeface="HelveticaNeue-Light"/>
              </a:rPr>
              <a:t> </a:t>
            </a:r>
            <a:r>
              <a:rPr sz="2000" dirty="0">
                <a:latin typeface="TheSans UHH" panose="020B0604020202020204" charset="0"/>
                <a:cs typeface="HelveticaNeue-Light"/>
              </a:rPr>
              <a:t>is</a:t>
            </a:r>
            <a:r>
              <a:rPr lang="de-DE" sz="2000" dirty="0">
                <a:latin typeface="TheSans UHH" panose="020B0604020202020204" charset="0"/>
                <a:cs typeface="HelveticaNeue-Light"/>
              </a:rPr>
              <a:t> </a:t>
            </a:r>
            <a:r>
              <a:rPr sz="2000" dirty="0">
                <a:latin typeface="TheSans UHH" panose="020B0604020202020204" charset="0"/>
                <a:cs typeface="HelveticaNeue-Light"/>
              </a:rPr>
              <a:t>our</a:t>
            </a:r>
            <a:r>
              <a:rPr lang="en-IN" sz="2000" dirty="0">
                <a:latin typeface="TheSans UHH" panose="020B0604020202020204" charset="0"/>
                <a:cs typeface="HelveticaNeue-Light"/>
              </a:rPr>
              <a:t> </a:t>
            </a:r>
            <a:r>
              <a:rPr sz="2000" dirty="0">
                <a:latin typeface="TheSans UHH" panose="020B0604020202020204" charset="0"/>
                <a:cs typeface="HelveticaNeue-Light"/>
              </a:rPr>
              <a:t>ImageNet</a:t>
            </a:r>
            <a:r>
              <a:rPr lang="de-DE" sz="2000" dirty="0">
                <a:latin typeface="TheSans UHH" panose="020B0604020202020204" charset="0"/>
                <a:cs typeface="HelveticaNeue-Light"/>
              </a:rPr>
              <a:t> </a:t>
            </a:r>
            <a:r>
              <a:rPr sz="2000" dirty="0">
                <a:latin typeface="TheSans UHH" panose="020B0604020202020204" charset="0"/>
                <a:cs typeface="HelveticaNeue-Light"/>
              </a:rPr>
              <a:t>CNN,</a:t>
            </a:r>
            <a:r>
              <a:rPr lang="en-IN" sz="2000" dirty="0">
                <a:latin typeface="TheSans UHH" panose="020B0604020202020204" charset="0"/>
                <a:cs typeface="HelveticaNeue-Light"/>
              </a:rPr>
              <a:t> </a:t>
            </a:r>
            <a:r>
              <a:rPr sz="2000" dirty="0">
                <a:latin typeface="TheSans UHH" panose="020B0604020202020204" charset="0"/>
                <a:cs typeface="HelveticaNeue-Light"/>
              </a:rPr>
              <a:t>now</a:t>
            </a:r>
            <a:r>
              <a:rPr lang="de-DE" sz="2000" dirty="0">
                <a:latin typeface="TheSans UHH" panose="020B0604020202020204" charset="0"/>
                <a:cs typeface="HelveticaNeue-Light"/>
              </a:rPr>
              <a:t> </a:t>
            </a:r>
            <a:r>
              <a:rPr sz="2000" dirty="0">
                <a:latin typeface="TheSans UHH" panose="020B0604020202020204" charset="0"/>
                <a:cs typeface="HelveticaNeue-Light"/>
              </a:rPr>
              <a:t>used</a:t>
            </a:r>
            <a:r>
              <a:rPr lang="de-DE" sz="2000" dirty="0">
                <a:latin typeface="TheSans UHH" panose="020B0604020202020204" charset="0"/>
                <a:cs typeface="HelveticaNeue-Light"/>
              </a:rPr>
              <a:t> </a:t>
            </a:r>
            <a:r>
              <a:rPr sz="2000" dirty="0">
                <a:latin typeface="TheSans UHH" panose="020B0604020202020204" charset="0"/>
                <a:cs typeface="HelveticaNeue-Light"/>
              </a:rPr>
              <a:t>as</a:t>
            </a:r>
            <a:r>
              <a:rPr lang="en-IN" sz="2000" dirty="0">
                <a:latin typeface="TheSans UHH" panose="020B0604020202020204" charset="0"/>
                <a:cs typeface="HelveticaNeue-Light"/>
              </a:rPr>
              <a:t> </a:t>
            </a:r>
            <a:r>
              <a:rPr sz="2000" dirty="0">
                <a:latin typeface="TheSans UHH" panose="020B0604020202020204" charset="0"/>
                <a:cs typeface="HelveticaNeue-Light"/>
              </a:rPr>
              <a:t>a</a:t>
            </a:r>
            <a:r>
              <a:rPr lang="de-DE" sz="2000" dirty="0">
                <a:latin typeface="TheSans UHH" panose="020B0604020202020204" charset="0"/>
                <a:cs typeface="HelveticaNeue-Light"/>
              </a:rPr>
              <a:t> </a:t>
            </a:r>
            <a:r>
              <a:rPr sz="2000" spc="-11" dirty="0">
                <a:latin typeface="TheSans UHH" panose="020B0604020202020204" charset="0"/>
                <a:cs typeface="HelveticaNeue-Light"/>
              </a:rPr>
              <a:t>feature</a:t>
            </a:r>
            <a:r>
              <a:rPr lang="de-DE" sz="2000" spc="-11" dirty="0">
                <a:latin typeface="TheSans UHH" panose="020B0604020202020204" charset="0"/>
                <a:cs typeface="HelveticaNeue-Light"/>
              </a:rPr>
              <a:t> </a:t>
            </a:r>
            <a:r>
              <a:rPr sz="2000" dirty="0">
                <a:latin typeface="TheSans UHH" panose="020B0604020202020204" charset="0"/>
                <a:cs typeface="HelveticaNeue-Light"/>
              </a:rPr>
              <a:t>extractor</a:t>
            </a:r>
          </a:p>
        </p:txBody>
      </p:sp>
      <p:sp>
        <p:nvSpPr>
          <p:cNvPr id="17" name="TextBox 16">
            <a:extLst>
              <a:ext uri="{FF2B5EF4-FFF2-40B4-BE49-F238E27FC236}">
                <a16:creationId xmlns:a16="http://schemas.microsoft.com/office/drawing/2014/main" id="{51AF94FB-E674-605F-CE4E-14268A31F7A2}"/>
              </a:ext>
            </a:extLst>
          </p:cNvPr>
          <p:cNvSpPr txBox="1"/>
          <p:nvPr/>
        </p:nvSpPr>
        <p:spPr>
          <a:xfrm>
            <a:off x="3510135" y="426233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19" name="object 6">
            <a:extLst>
              <a:ext uri="{FF2B5EF4-FFF2-40B4-BE49-F238E27FC236}">
                <a16:creationId xmlns:a16="http://schemas.microsoft.com/office/drawing/2014/main" id="{F46CA771-80AA-8950-8D9C-C052EEF9B524}"/>
              </a:ext>
            </a:extLst>
          </p:cNvPr>
          <p:cNvSpPr txBox="1"/>
          <p:nvPr/>
        </p:nvSpPr>
        <p:spPr>
          <a:xfrm>
            <a:off x="771959" y="4329913"/>
            <a:ext cx="798595" cy="480324"/>
          </a:xfrm>
          <a:prstGeom prst="rect">
            <a:avLst/>
          </a:prstGeom>
          <a:solidFill>
            <a:srgbClr val="F4CCCC">
              <a:alpha val="51919"/>
            </a:srgbClr>
          </a:solidFill>
          <a:ln w="30949">
            <a:solidFill>
              <a:srgbClr val="FF0000"/>
            </a:solidFill>
          </a:ln>
        </p:spPr>
        <p:txBody>
          <a:bodyPr vert="horz" wrap="square" lIns="0" tIns="0" rIns="0" bIns="0" rtlCol="0">
            <a:spAutoFit/>
          </a:bodyPr>
          <a:lstStyle/>
          <a:p>
            <a:pPr algn="ctr">
              <a:lnSpc>
                <a:spcPts val="4629"/>
              </a:lnSpc>
            </a:pPr>
            <a:endParaRPr sz="1000" dirty="0">
              <a:latin typeface="TheSans UHH" panose="020B0604020202020204" charset="0"/>
              <a:cs typeface="Arial"/>
            </a:endParaRPr>
          </a:p>
        </p:txBody>
      </p:sp>
      <p:sp>
        <p:nvSpPr>
          <p:cNvPr id="21" name="TextBox 20">
            <a:extLst>
              <a:ext uri="{FF2B5EF4-FFF2-40B4-BE49-F238E27FC236}">
                <a16:creationId xmlns:a16="http://schemas.microsoft.com/office/drawing/2014/main" id="{93BA39AC-07D9-24B9-BE0F-7025CF5976CE}"/>
              </a:ext>
            </a:extLst>
          </p:cNvPr>
          <p:cNvSpPr txBox="1"/>
          <p:nvPr/>
        </p:nvSpPr>
        <p:spPr>
          <a:xfrm>
            <a:off x="840220" y="4085502"/>
            <a:ext cx="766018" cy="602922"/>
          </a:xfrm>
          <a:prstGeom prst="rect">
            <a:avLst/>
          </a:prstGeom>
          <a:noFill/>
        </p:spPr>
        <p:txBody>
          <a:bodyPr wrap="square">
            <a:spAutoFit/>
          </a:bodyPr>
          <a:lstStyle/>
          <a:p>
            <a:pPr algn="ctr">
              <a:lnSpc>
                <a:spcPts val="4629"/>
              </a:lnSpc>
            </a:pPr>
            <a:r>
              <a:rPr lang="en-IN" sz="1800" b="1" spc="-4" dirty="0">
                <a:solidFill>
                  <a:srgbClr val="FF0000"/>
                </a:solidFill>
                <a:latin typeface="TheSans UHH" panose="020B0604020202020204" charset="0"/>
                <a:cs typeface="Arial"/>
              </a:rPr>
              <a:t>X</a:t>
            </a:r>
            <a:endParaRPr lang="en-IN" sz="1800" dirty="0">
              <a:latin typeface="TheSans UHH" panose="020B0604020202020204" charset="0"/>
              <a:cs typeface="Arial"/>
            </a:endParaRPr>
          </a:p>
        </p:txBody>
      </p:sp>
      <p:sp>
        <p:nvSpPr>
          <p:cNvPr id="18" name="object 2">
            <a:extLst>
              <a:ext uri="{FF2B5EF4-FFF2-40B4-BE49-F238E27FC236}">
                <a16:creationId xmlns:a16="http://schemas.microsoft.com/office/drawing/2014/main" id="{77DB170A-BE9E-4515-842A-92D44DB3A230}"/>
              </a:ext>
            </a:extLst>
          </p:cNvPr>
          <p:cNvSpPr/>
          <p:nvPr/>
        </p:nvSpPr>
        <p:spPr>
          <a:xfrm>
            <a:off x="4926123" y="1188189"/>
            <a:ext cx="2166053" cy="1531045"/>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20" name="object 4">
            <a:extLst>
              <a:ext uri="{FF2B5EF4-FFF2-40B4-BE49-F238E27FC236}">
                <a16:creationId xmlns:a16="http://schemas.microsoft.com/office/drawing/2014/main" id="{F45698E8-DD56-477F-9822-AD47F7AEA790}"/>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22" name="object 3">
            <a:extLst>
              <a:ext uri="{FF2B5EF4-FFF2-40B4-BE49-F238E27FC236}">
                <a16:creationId xmlns:a16="http://schemas.microsoft.com/office/drawing/2014/main" id="{5DEDF875-A896-4C17-8366-9ABF5520F31C}"/>
              </a:ext>
            </a:extLst>
          </p:cNvPr>
          <p:cNvSpPr/>
          <p:nvPr/>
        </p:nvSpPr>
        <p:spPr>
          <a:xfrm>
            <a:off x="1619672" y="1275606"/>
            <a:ext cx="3220492"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23" name="object 4">
            <a:extLst>
              <a:ext uri="{FF2B5EF4-FFF2-40B4-BE49-F238E27FC236}">
                <a16:creationId xmlns:a16="http://schemas.microsoft.com/office/drawing/2014/main" id="{DBA2BF61-2F8E-49D7-B14D-971FAAEC221B}"/>
              </a:ext>
            </a:extLst>
          </p:cNvPr>
          <p:cNvSpPr/>
          <p:nvPr/>
        </p:nvSpPr>
        <p:spPr>
          <a:xfrm>
            <a:off x="1547664" y="1253591"/>
            <a:ext cx="120997" cy="94023"/>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25" name="object 3">
            <a:extLst>
              <a:ext uri="{FF2B5EF4-FFF2-40B4-BE49-F238E27FC236}">
                <a16:creationId xmlns:a16="http://schemas.microsoft.com/office/drawing/2014/main" id="{2C8D9317-D994-4815-A741-AA99F9918D5C}"/>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2" name="Datumsplatzhalter 1">
            <a:extLst>
              <a:ext uri="{FF2B5EF4-FFF2-40B4-BE49-F238E27FC236}">
                <a16:creationId xmlns:a16="http://schemas.microsoft.com/office/drawing/2014/main" id="{2A0F83E2-54D4-493E-9D26-F9F4B0058328}"/>
              </a:ext>
            </a:extLst>
          </p:cNvPr>
          <p:cNvSpPr>
            <a:spLocks noGrp="1"/>
          </p:cNvSpPr>
          <p:nvPr>
            <p:ph type="dt" sz="half" idx="17"/>
          </p:nvPr>
        </p:nvSpPr>
        <p:spPr/>
        <p:txBody>
          <a:bodyPr/>
          <a:lstStyle/>
          <a:p>
            <a:r>
              <a:rPr lang="en-DE"/>
              <a:t>SoSe2024</a:t>
            </a:r>
            <a:endParaRPr lang="de-DE"/>
          </a:p>
        </p:txBody>
      </p:sp>
    </p:spTree>
    <p:extLst>
      <p:ext uri="{BB962C8B-B14F-4D97-AF65-F5344CB8AC3E}">
        <p14:creationId xmlns:p14="http://schemas.microsoft.com/office/powerpoint/2010/main" val="42746955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D74E385-550D-00DC-957F-3BE28DC511F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2A658124-F5DC-EDED-C48B-B3D99408C7CA}"/>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44BE5C1-FF9A-9F0B-A766-EFC56A5A6C7A}"/>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58</a:t>
            </a:fld>
            <a:endParaRPr lang="de-DE" dirty="0">
              <a:latin typeface="TheSans UHH" panose="020B0604020202020204" charset="0"/>
            </a:endParaRPr>
          </a:p>
        </p:txBody>
      </p:sp>
      <p:sp>
        <p:nvSpPr>
          <p:cNvPr id="16" name="TextBox 15">
            <a:extLst>
              <a:ext uri="{FF2B5EF4-FFF2-40B4-BE49-F238E27FC236}">
                <a16:creationId xmlns:a16="http://schemas.microsoft.com/office/drawing/2014/main" id="{B5598028-8543-9109-48C5-02BD6084ED37}"/>
              </a:ext>
            </a:extLst>
          </p:cNvPr>
          <p:cNvSpPr txBox="1"/>
          <p:nvPr/>
        </p:nvSpPr>
        <p:spPr>
          <a:xfrm>
            <a:off x="4406921" y="4326582"/>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2">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17" name="object 7">
            <a:extLst>
              <a:ext uri="{FF2B5EF4-FFF2-40B4-BE49-F238E27FC236}">
                <a16:creationId xmlns:a16="http://schemas.microsoft.com/office/drawing/2014/main" id="{F5D801B1-303B-8238-26D7-0E57A2F38FFA}"/>
              </a:ext>
            </a:extLst>
          </p:cNvPr>
          <p:cNvSpPr txBox="1"/>
          <p:nvPr/>
        </p:nvSpPr>
        <p:spPr>
          <a:xfrm>
            <a:off x="2889275" y="3363838"/>
            <a:ext cx="532209" cy="492443"/>
          </a:xfrm>
          <a:prstGeom prst="rect">
            <a:avLst/>
          </a:prstGeom>
          <a:solidFill>
            <a:srgbClr val="F3F3F3"/>
          </a:solidFill>
          <a:ln w="31403">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8" name="object 8">
            <a:extLst>
              <a:ext uri="{FF2B5EF4-FFF2-40B4-BE49-F238E27FC236}">
                <a16:creationId xmlns:a16="http://schemas.microsoft.com/office/drawing/2014/main" id="{143704FB-7B2F-8DAD-7B88-B8112C109574}"/>
              </a:ext>
            </a:extLst>
          </p:cNvPr>
          <p:cNvSpPr txBox="1"/>
          <p:nvPr/>
        </p:nvSpPr>
        <p:spPr>
          <a:xfrm>
            <a:off x="2688803" y="4150639"/>
            <a:ext cx="933152" cy="258318"/>
          </a:xfrm>
          <a:prstGeom prst="rect">
            <a:avLst/>
          </a:prstGeom>
        </p:spPr>
        <p:txBody>
          <a:bodyPr vert="horz" wrap="square" lIns="0" tIns="9376" rIns="0" bIns="0" rtlCol="0">
            <a:spAutoFit/>
          </a:bodyPr>
          <a:lstStyle/>
          <a:p>
            <a:pPr marL="8929" algn="ctr">
              <a:spcBef>
                <a:spcPts val="74"/>
              </a:spcBef>
            </a:pPr>
            <a:r>
              <a:rPr sz="1617" dirty="0">
                <a:latin typeface="TheSans UHH" panose="020B0604020202020204" charset="0"/>
                <a:cs typeface="Arial"/>
              </a:rPr>
              <a:t>&lt;START&gt;</a:t>
            </a:r>
          </a:p>
        </p:txBody>
      </p:sp>
      <p:sp>
        <p:nvSpPr>
          <p:cNvPr id="19" name="object 5">
            <a:extLst>
              <a:ext uri="{FF2B5EF4-FFF2-40B4-BE49-F238E27FC236}">
                <a16:creationId xmlns:a16="http://schemas.microsoft.com/office/drawing/2014/main" id="{E62EBF63-43CD-F32B-B911-489B527A4B7B}"/>
              </a:ext>
            </a:extLst>
          </p:cNvPr>
          <p:cNvSpPr/>
          <p:nvPr/>
        </p:nvSpPr>
        <p:spPr>
          <a:xfrm>
            <a:off x="419524" y="4371950"/>
            <a:ext cx="1302841" cy="375372"/>
          </a:xfrm>
          <a:custGeom>
            <a:avLst/>
            <a:gdLst/>
            <a:ahLst/>
            <a:cxnLst/>
            <a:rect l="l" t="t" r="r" b="b"/>
            <a:pathLst>
              <a:path w="1852930" h="859790">
                <a:moveTo>
                  <a:pt x="0" y="859504"/>
                </a:moveTo>
                <a:lnTo>
                  <a:pt x="1852533" y="859504"/>
                </a:lnTo>
                <a:lnTo>
                  <a:pt x="1852533" y="0"/>
                </a:lnTo>
                <a:lnTo>
                  <a:pt x="0" y="0"/>
                </a:lnTo>
                <a:lnTo>
                  <a:pt x="0" y="859504"/>
                </a:lnTo>
                <a:close/>
              </a:path>
            </a:pathLst>
          </a:custGeom>
          <a:solidFill>
            <a:srgbClr val="FFFFFF"/>
          </a:solidFill>
        </p:spPr>
        <p:txBody>
          <a:bodyPr wrap="square" lIns="0" tIns="0" rIns="0" bIns="0" rtlCol="0"/>
          <a:lstStyle/>
          <a:p>
            <a:endParaRPr>
              <a:latin typeface="TheSans UHH" panose="020B0604020202020204" charset="0"/>
            </a:endParaRPr>
          </a:p>
        </p:txBody>
      </p:sp>
      <p:sp>
        <p:nvSpPr>
          <p:cNvPr id="20" name="object 2">
            <a:extLst>
              <a:ext uri="{FF2B5EF4-FFF2-40B4-BE49-F238E27FC236}">
                <a16:creationId xmlns:a16="http://schemas.microsoft.com/office/drawing/2014/main" id="{ECC19DCE-2305-4115-BAC9-A9C30B939C91}"/>
              </a:ext>
            </a:extLst>
          </p:cNvPr>
          <p:cNvSpPr/>
          <p:nvPr/>
        </p:nvSpPr>
        <p:spPr>
          <a:xfrm>
            <a:off x="4926123" y="1188189"/>
            <a:ext cx="2166053" cy="1531045"/>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21" name="object 4">
            <a:extLst>
              <a:ext uri="{FF2B5EF4-FFF2-40B4-BE49-F238E27FC236}">
                <a16:creationId xmlns:a16="http://schemas.microsoft.com/office/drawing/2014/main" id="{9D86A4B7-949E-4540-A1A2-22BD565BF9D3}"/>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22" name="object 2">
            <a:extLst>
              <a:ext uri="{FF2B5EF4-FFF2-40B4-BE49-F238E27FC236}">
                <a16:creationId xmlns:a16="http://schemas.microsoft.com/office/drawing/2014/main" id="{E6D37247-C7E6-4893-92AF-E8D2CB2940A8}"/>
              </a:ext>
            </a:extLst>
          </p:cNvPr>
          <p:cNvSpPr/>
          <p:nvPr/>
        </p:nvSpPr>
        <p:spPr>
          <a:xfrm>
            <a:off x="784424" y="1175156"/>
            <a:ext cx="830903" cy="3513268"/>
          </a:xfrm>
          <a:prstGeom prst="rect">
            <a:avLst/>
          </a:prstGeom>
          <a:blipFill>
            <a:blip r:embed="rId4" cstate="print"/>
            <a:stretch>
              <a:fillRect/>
            </a:stretch>
          </a:blipFill>
        </p:spPr>
        <p:txBody>
          <a:bodyPr wrap="square" lIns="0" tIns="0" rIns="0" bIns="0" rtlCol="0"/>
          <a:lstStyle/>
          <a:p>
            <a:endParaRPr dirty="0">
              <a:latin typeface="TheSans UHH" panose="020B0604020202020204" charset="0"/>
            </a:endParaRPr>
          </a:p>
        </p:txBody>
      </p:sp>
      <p:sp>
        <p:nvSpPr>
          <p:cNvPr id="23" name="object 3">
            <a:extLst>
              <a:ext uri="{FF2B5EF4-FFF2-40B4-BE49-F238E27FC236}">
                <a16:creationId xmlns:a16="http://schemas.microsoft.com/office/drawing/2014/main" id="{741C8109-BEB7-4C63-88B7-9A36A3F5E12E}"/>
              </a:ext>
            </a:extLst>
          </p:cNvPr>
          <p:cNvSpPr/>
          <p:nvPr/>
        </p:nvSpPr>
        <p:spPr>
          <a:xfrm>
            <a:off x="1619672" y="1275606"/>
            <a:ext cx="3220492"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24" name="object 4">
            <a:extLst>
              <a:ext uri="{FF2B5EF4-FFF2-40B4-BE49-F238E27FC236}">
                <a16:creationId xmlns:a16="http://schemas.microsoft.com/office/drawing/2014/main" id="{1AC8F9E8-8611-4A32-A57D-99C7216EEAA6}"/>
              </a:ext>
            </a:extLst>
          </p:cNvPr>
          <p:cNvSpPr/>
          <p:nvPr/>
        </p:nvSpPr>
        <p:spPr>
          <a:xfrm>
            <a:off x="1547664" y="1253591"/>
            <a:ext cx="120997" cy="94023"/>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25" name="object 3">
            <a:extLst>
              <a:ext uri="{FF2B5EF4-FFF2-40B4-BE49-F238E27FC236}">
                <a16:creationId xmlns:a16="http://schemas.microsoft.com/office/drawing/2014/main" id="{93E5C02A-8861-4B58-BDB1-66A27ABED096}"/>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26" name="object 17">
            <a:extLst>
              <a:ext uri="{FF2B5EF4-FFF2-40B4-BE49-F238E27FC236}">
                <a16:creationId xmlns:a16="http://schemas.microsoft.com/office/drawing/2014/main" id="{A1DD1CB8-FBFA-4710-9A39-45281AB1CD89}"/>
              </a:ext>
            </a:extLst>
          </p:cNvPr>
          <p:cNvSpPr/>
          <p:nvPr/>
        </p:nvSpPr>
        <p:spPr>
          <a:xfrm>
            <a:off x="683568" y="4371950"/>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spTree>
    <p:extLst>
      <p:ext uri="{BB962C8B-B14F-4D97-AF65-F5344CB8AC3E}">
        <p14:creationId xmlns:p14="http://schemas.microsoft.com/office/powerpoint/2010/main" val="13913135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2">
            <a:extLst>
              <a:ext uri="{FF2B5EF4-FFF2-40B4-BE49-F238E27FC236}">
                <a16:creationId xmlns:a16="http://schemas.microsoft.com/office/drawing/2014/main" id="{26193565-90BB-474D-9111-56BC7312D83D}"/>
              </a:ext>
            </a:extLst>
          </p:cNvPr>
          <p:cNvSpPr/>
          <p:nvPr/>
        </p:nvSpPr>
        <p:spPr>
          <a:xfrm>
            <a:off x="784424" y="1175156"/>
            <a:ext cx="830903" cy="3513268"/>
          </a:xfrm>
          <a:prstGeom prst="rect">
            <a:avLst/>
          </a:prstGeom>
          <a:blipFill>
            <a:blip r:embed="rId3" cstate="print"/>
            <a:stretch>
              <a:fillRect/>
            </a:stretch>
          </a:blipFill>
        </p:spPr>
        <p:txBody>
          <a:bodyPr wrap="square" lIns="0" tIns="0" rIns="0" bIns="0" rtlCol="0"/>
          <a:lstStyle/>
          <a:p>
            <a:endParaRPr dirty="0">
              <a:latin typeface="TheSans UHH" panose="020B0604020202020204" charset="0"/>
            </a:endParaRPr>
          </a:p>
        </p:txBody>
      </p:sp>
      <p:sp>
        <p:nvSpPr>
          <p:cNvPr id="4" name="Date Placeholder 3">
            <a:extLst>
              <a:ext uri="{FF2B5EF4-FFF2-40B4-BE49-F238E27FC236}">
                <a16:creationId xmlns:a16="http://schemas.microsoft.com/office/drawing/2014/main" id="{CD00DD9E-ECA8-3F61-4EAB-EEBF48DF6335}"/>
              </a:ext>
            </a:extLst>
          </p:cNvPr>
          <p:cNvSpPr>
            <a:spLocks noGrp="1"/>
          </p:cNvSpPr>
          <p:nvPr>
            <p:ph type="dt" sz="half" idx="17"/>
          </p:nvPr>
        </p:nvSpPr>
        <p:spPr/>
        <p:txBody>
          <a:bodyPr/>
          <a:lstStyle/>
          <a:p>
            <a:r>
              <a:rPr lang="en-DE"/>
              <a:t>SoSe2024</a:t>
            </a:r>
            <a:endParaRPr lang="de-DE"/>
          </a:p>
        </p:txBody>
      </p:sp>
      <p:sp>
        <p:nvSpPr>
          <p:cNvPr id="6" name="Slide Number Placeholder 5">
            <a:extLst>
              <a:ext uri="{FF2B5EF4-FFF2-40B4-BE49-F238E27FC236}">
                <a16:creationId xmlns:a16="http://schemas.microsoft.com/office/drawing/2014/main" id="{24BF4F5A-8DEE-5454-6AB6-C0150D109712}"/>
              </a:ext>
            </a:extLst>
          </p:cNvPr>
          <p:cNvSpPr>
            <a:spLocks noGrp="1"/>
          </p:cNvSpPr>
          <p:nvPr>
            <p:ph type="sldNum" sz="quarter" idx="19"/>
          </p:nvPr>
        </p:nvSpPr>
        <p:spPr/>
        <p:txBody>
          <a:bodyPr/>
          <a:lstStyle/>
          <a:p>
            <a:fld id="{3E01A2B2-10AD-754B-9B4C-E5B6FED423D0}" type="slidenum">
              <a:rPr lang="de-DE" smtClean="0"/>
              <a:pPr/>
              <a:t>59</a:t>
            </a:fld>
            <a:endParaRPr lang="de-DE" dirty="0"/>
          </a:p>
        </p:txBody>
      </p:sp>
      <p:sp>
        <p:nvSpPr>
          <p:cNvPr id="13" name="object 5">
            <a:extLst>
              <a:ext uri="{FF2B5EF4-FFF2-40B4-BE49-F238E27FC236}">
                <a16:creationId xmlns:a16="http://schemas.microsoft.com/office/drawing/2014/main" id="{CA539492-9DF2-1B55-8255-AB5E8E0B53B7}"/>
              </a:ext>
            </a:extLst>
          </p:cNvPr>
          <p:cNvSpPr txBox="1"/>
          <p:nvPr/>
        </p:nvSpPr>
        <p:spPr>
          <a:xfrm>
            <a:off x="2616138" y="2825911"/>
            <a:ext cx="382343" cy="492058"/>
          </a:xfrm>
          <a:prstGeom prst="rect">
            <a:avLst/>
          </a:prstGeom>
          <a:solidFill>
            <a:srgbClr val="F3F3F3"/>
          </a:solidFill>
          <a:ln w="27409">
            <a:solidFill>
              <a:srgbClr val="666666"/>
            </a:solidFill>
          </a:ln>
        </p:spPr>
        <p:txBody>
          <a:bodyPr vert="horz" wrap="square" lIns="0" tIns="0" rIns="0" bIns="0" rtlCol="0">
            <a:spAutoFit/>
          </a:bodyPr>
          <a:lstStyle/>
          <a:p>
            <a:pPr>
              <a:lnSpc>
                <a:spcPct val="100000"/>
              </a:lnSpc>
            </a:pPr>
            <a:endParaRPr sz="1336" dirty="0">
              <a:latin typeface="Times New Roman"/>
              <a:cs typeface="Times New Roman"/>
            </a:endParaRPr>
          </a:p>
          <a:p>
            <a:pPr marL="100455">
              <a:spcBef>
                <a:spcPts val="777"/>
              </a:spcBef>
            </a:pPr>
            <a:r>
              <a:rPr sz="1195" spc="-127" dirty="0">
                <a:latin typeface="Arial"/>
                <a:cs typeface="Arial"/>
              </a:rPr>
              <a:t>hO</a:t>
            </a:r>
            <a:endParaRPr sz="1195" dirty="0">
              <a:latin typeface="Arial"/>
              <a:cs typeface="Arial"/>
            </a:endParaRPr>
          </a:p>
        </p:txBody>
      </p:sp>
      <p:sp>
        <p:nvSpPr>
          <p:cNvPr id="14" name="object 6">
            <a:extLst>
              <a:ext uri="{FF2B5EF4-FFF2-40B4-BE49-F238E27FC236}">
                <a16:creationId xmlns:a16="http://schemas.microsoft.com/office/drawing/2014/main" id="{85A58622-DAD8-33D6-AA2D-68DCBCE9CA9C}"/>
              </a:ext>
            </a:extLst>
          </p:cNvPr>
          <p:cNvSpPr/>
          <p:nvPr/>
        </p:nvSpPr>
        <p:spPr>
          <a:xfrm>
            <a:off x="2794086" y="3524054"/>
            <a:ext cx="0" cy="309956"/>
          </a:xfrm>
          <a:custGeom>
            <a:avLst/>
            <a:gdLst/>
            <a:ahLst/>
            <a:cxnLst/>
            <a:rect l="l" t="t" r="r" b="b"/>
            <a:pathLst>
              <a:path h="533400">
                <a:moveTo>
                  <a:pt x="0" y="533088"/>
                </a:moveTo>
                <a:lnTo>
                  <a:pt x="0" y="0"/>
                </a:lnTo>
              </a:path>
            </a:pathLst>
          </a:custGeom>
          <a:ln w="27409">
            <a:solidFill>
              <a:srgbClr val="666666"/>
            </a:solidFill>
          </a:ln>
        </p:spPr>
        <p:txBody>
          <a:bodyPr wrap="square" lIns="0" tIns="0" rIns="0" bIns="0" rtlCol="0"/>
          <a:lstStyle/>
          <a:p>
            <a:endParaRPr/>
          </a:p>
        </p:txBody>
      </p:sp>
      <p:sp>
        <p:nvSpPr>
          <p:cNvPr id="15" name="object 7">
            <a:extLst>
              <a:ext uri="{FF2B5EF4-FFF2-40B4-BE49-F238E27FC236}">
                <a16:creationId xmlns:a16="http://schemas.microsoft.com/office/drawing/2014/main" id="{6D4242F8-4E36-37A8-0715-A78CB75B65CB}"/>
              </a:ext>
            </a:extLst>
          </p:cNvPr>
          <p:cNvSpPr/>
          <p:nvPr/>
        </p:nvSpPr>
        <p:spPr>
          <a:xfrm>
            <a:off x="2767126" y="3435846"/>
            <a:ext cx="68545" cy="88208"/>
          </a:xfrm>
          <a:prstGeom prst="rect">
            <a:avLst/>
          </a:prstGeom>
          <a:blipFill>
            <a:blip r:embed="rId4" cstate="print"/>
            <a:stretch>
              <a:fillRect/>
            </a:stretch>
          </a:blipFill>
        </p:spPr>
        <p:txBody>
          <a:bodyPr wrap="square" lIns="0" tIns="0" rIns="0" bIns="0" rtlCol="0"/>
          <a:lstStyle/>
          <a:p>
            <a:endParaRPr/>
          </a:p>
        </p:txBody>
      </p:sp>
      <p:sp>
        <p:nvSpPr>
          <p:cNvPr id="16" name="object 8">
            <a:extLst>
              <a:ext uri="{FF2B5EF4-FFF2-40B4-BE49-F238E27FC236}">
                <a16:creationId xmlns:a16="http://schemas.microsoft.com/office/drawing/2014/main" id="{BDA7E617-6200-2F32-21F5-1712498E36EB}"/>
              </a:ext>
            </a:extLst>
          </p:cNvPr>
          <p:cNvSpPr txBox="1"/>
          <p:nvPr/>
        </p:nvSpPr>
        <p:spPr>
          <a:xfrm>
            <a:off x="2483768" y="3939299"/>
            <a:ext cx="516494" cy="492443"/>
          </a:xfrm>
          <a:prstGeom prst="rect">
            <a:avLst/>
          </a:prstGeom>
          <a:solidFill>
            <a:srgbClr val="F3F3F3"/>
          </a:solidFill>
          <a:ln w="27409">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7" name="object 9">
            <a:extLst>
              <a:ext uri="{FF2B5EF4-FFF2-40B4-BE49-F238E27FC236}">
                <a16:creationId xmlns:a16="http://schemas.microsoft.com/office/drawing/2014/main" id="{40908E68-830E-AA3B-EA30-BD8831377751}"/>
              </a:ext>
            </a:extLst>
          </p:cNvPr>
          <p:cNvSpPr/>
          <p:nvPr/>
        </p:nvSpPr>
        <p:spPr>
          <a:xfrm>
            <a:off x="2790457" y="2500526"/>
            <a:ext cx="0" cy="256083"/>
          </a:xfrm>
          <a:custGeom>
            <a:avLst/>
            <a:gdLst/>
            <a:ahLst/>
            <a:cxnLst/>
            <a:rect l="l" t="t" r="r" b="b"/>
            <a:pathLst>
              <a:path h="440689">
                <a:moveTo>
                  <a:pt x="0" y="440283"/>
                </a:moveTo>
                <a:lnTo>
                  <a:pt x="0" y="0"/>
                </a:lnTo>
              </a:path>
            </a:pathLst>
          </a:custGeom>
          <a:ln w="27409">
            <a:solidFill>
              <a:srgbClr val="666666"/>
            </a:solidFill>
          </a:ln>
        </p:spPr>
        <p:txBody>
          <a:bodyPr wrap="square" lIns="0" tIns="0" rIns="0" bIns="0" rtlCol="0"/>
          <a:lstStyle/>
          <a:p>
            <a:endParaRPr/>
          </a:p>
        </p:txBody>
      </p:sp>
      <p:sp>
        <p:nvSpPr>
          <p:cNvPr id="18" name="object 10">
            <a:extLst>
              <a:ext uri="{FF2B5EF4-FFF2-40B4-BE49-F238E27FC236}">
                <a16:creationId xmlns:a16="http://schemas.microsoft.com/office/drawing/2014/main" id="{7DA25305-2D9E-780B-6777-56E6D9B5D943}"/>
              </a:ext>
            </a:extLst>
          </p:cNvPr>
          <p:cNvSpPr/>
          <p:nvPr/>
        </p:nvSpPr>
        <p:spPr>
          <a:xfrm>
            <a:off x="2760154" y="2385802"/>
            <a:ext cx="68545" cy="88209"/>
          </a:xfrm>
          <a:prstGeom prst="rect">
            <a:avLst/>
          </a:prstGeom>
          <a:blipFill>
            <a:blip r:embed="rId5" cstate="print"/>
            <a:stretch>
              <a:fillRect/>
            </a:stretch>
          </a:blipFill>
        </p:spPr>
        <p:txBody>
          <a:bodyPr wrap="square" lIns="0" tIns="0" rIns="0" bIns="0" rtlCol="0"/>
          <a:lstStyle/>
          <a:p>
            <a:endParaRPr/>
          </a:p>
        </p:txBody>
      </p:sp>
      <p:sp>
        <p:nvSpPr>
          <p:cNvPr id="19" name="object 11">
            <a:extLst>
              <a:ext uri="{FF2B5EF4-FFF2-40B4-BE49-F238E27FC236}">
                <a16:creationId xmlns:a16="http://schemas.microsoft.com/office/drawing/2014/main" id="{3FFA71F4-48E9-CD05-3070-1F68926A086D}"/>
              </a:ext>
            </a:extLst>
          </p:cNvPr>
          <p:cNvSpPr txBox="1"/>
          <p:nvPr/>
        </p:nvSpPr>
        <p:spPr>
          <a:xfrm>
            <a:off x="2616139" y="1853449"/>
            <a:ext cx="382342" cy="365562"/>
          </a:xfrm>
          <a:prstGeom prst="rect">
            <a:avLst/>
          </a:prstGeom>
          <a:solidFill>
            <a:srgbClr val="F3F3F3"/>
          </a:solidFill>
          <a:ln w="27409">
            <a:solidFill>
              <a:srgbClr val="666666"/>
            </a:solidFill>
          </a:ln>
        </p:spPr>
        <p:txBody>
          <a:bodyPr vert="horz" wrap="square" lIns="0" tIns="3125" rIns="0" bIns="0" rtlCol="0">
            <a:spAutoFit/>
          </a:bodyPr>
          <a:lstStyle/>
          <a:p>
            <a:pPr>
              <a:spcBef>
                <a:spcPts val="25"/>
              </a:spcBef>
            </a:pPr>
            <a:endParaRPr sz="1160" dirty="0">
              <a:latin typeface="Times New Roman"/>
              <a:cs typeface="Times New Roman"/>
            </a:endParaRPr>
          </a:p>
          <a:p>
            <a:pPr marL="104920"/>
            <a:r>
              <a:rPr sz="1195" spc="-123" dirty="0">
                <a:latin typeface="Arial"/>
                <a:cs typeface="Arial"/>
              </a:rPr>
              <a:t>yO</a:t>
            </a:r>
            <a:endParaRPr sz="1195" dirty="0">
              <a:latin typeface="Arial"/>
              <a:cs typeface="Arial"/>
            </a:endParaRPr>
          </a:p>
        </p:txBody>
      </p:sp>
      <p:sp>
        <p:nvSpPr>
          <p:cNvPr id="23" name="object 15">
            <a:extLst>
              <a:ext uri="{FF2B5EF4-FFF2-40B4-BE49-F238E27FC236}">
                <a16:creationId xmlns:a16="http://schemas.microsoft.com/office/drawing/2014/main" id="{9DF66605-11A2-BC5D-21B9-44079DC13E10}"/>
              </a:ext>
            </a:extLst>
          </p:cNvPr>
          <p:cNvSpPr txBox="1"/>
          <p:nvPr/>
        </p:nvSpPr>
        <p:spPr>
          <a:xfrm>
            <a:off x="2336407" y="4540552"/>
            <a:ext cx="929982" cy="226711"/>
          </a:xfrm>
          <a:prstGeom prst="rect">
            <a:avLst/>
          </a:prstGeom>
        </p:spPr>
        <p:txBody>
          <a:bodyPr vert="horz" wrap="square" lIns="0" tIns="10269" rIns="0" bIns="0" rtlCol="0">
            <a:spAutoFit/>
          </a:bodyPr>
          <a:lstStyle/>
          <a:p>
            <a:pPr marL="8929" algn="ctr">
              <a:spcBef>
                <a:spcPts val="81"/>
              </a:spcBef>
            </a:pPr>
            <a:r>
              <a:rPr sz="1406" dirty="0">
                <a:latin typeface="Arial"/>
                <a:cs typeface="Arial"/>
              </a:rPr>
              <a:t>&lt;START&gt;</a:t>
            </a:r>
          </a:p>
        </p:txBody>
      </p:sp>
      <p:sp>
        <p:nvSpPr>
          <p:cNvPr id="24" name="object 17">
            <a:extLst>
              <a:ext uri="{FF2B5EF4-FFF2-40B4-BE49-F238E27FC236}">
                <a16:creationId xmlns:a16="http://schemas.microsoft.com/office/drawing/2014/main" id="{2364EF63-550C-CF02-B7E1-EA5BA144FB7C}"/>
              </a:ext>
            </a:extLst>
          </p:cNvPr>
          <p:cNvSpPr/>
          <p:nvPr/>
        </p:nvSpPr>
        <p:spPr>
          <a:xfrm>
            <a:off x="683568" y="4371950"/>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r>
              <a:rPr lang="en-IN" sz="1800" spc="-404" dirty="0">
                <a:latin typeface="Arial"/>
                <a:cs typeface="Arial"/>
              </a:rPr>
              <a:t>V</a:t>
            </a:r>
            <a:endParaRPr lang="en-IN" sz="1800" dirty="0">
              <a:latin typeface="Arial"/>
              <a:cs typeface="Arial"/>
            </a:endParaRPr>
          </a:p>
        </p:txBody>
      </p:sp>
      <p:sp>
        <p:nvSpPr>
          <p:cNvPr id="25" name="object 18">
            <a:extLst>
              <a:ext uri="{FF2B5EF4-FFF2-40B4-BE49-F238E27FC236}">
                <a16:creationId xmlns:a16="http://schemas.microsoft.com/office/drawing/2014/main" id="{298B9441-2307-F36F-C7E6-C999EB5F521D}"/>
              </a:ext>
            </a:extLst>
          </p:cNvPr>
          <p:cNvSpPr txBox="1"/>
          <p:nvPr/>
        </p:nvSpPr>
        <p:spPr>
          <a:xfrm>
            <a:off x="3316619" y="2441855"/>
            <a:ext cx="3988118" cy="822488"/>
          </a:xfrm>
          <a:prstGeom prst="rect">
            <a:avLst/>
          </a:prstGeom>
        </p:spPr>
        <p:txBody>
          <a:bodyPr vert="horz" wrap="square" lIns="0" tIns="75902" rIns="0" bIns="0" rtlCol="0">
            <a:spAutoFit/>
          </a:bodyPr>
          <a:lstStyle/>
          <a:p>
            <a:pPr marL="8929">
              <a:spcBef>
                <a:spcPts val="598"/>
              </a:spcBef>
            </a:pPr>
            <a:r>
              <a:rPr sz="2215" b="1" dirty="0">
                <a:latin typeface="Arial"/>
                <a:cs typeface="Arial"/>
              </a:rPr>
              <a:t>before:</a:t>
            </a:r>
            <a:endParaRPr sz="2215" dirty="0">
              <a:latin typeface="Arial"/>
              <a:cs typeface="Arial"/>
            </a:endParaRPr>
          </a:p>
          <a:p>
            <a:pPr marL="8929">
              <a:spcBef>
                <a:spcPts val="527"/>
              </a:spcBef>
            </a:pPr>
            <a:r>
              <a:rPr sz="2215" spc="4" dirty="0">
                <a:solidFill>
                  <a:srgbClr val="FF0000"/>
                </a:solidFill>
                <a:latin typeface="Arial"/>
                <a:cs typeface="Arial"/>
              </a:rPr>
              <a:t>h = tanh(</a:t>
            </a:r>
            <a:r>
              <a:rPr sz="2215" spc="4" dirty="0">
                <a:solidFill>
                  <a:srgbClr val="38761D"/>
                </a:solidFill>
                <a:latin typeface="Arial"/>
                <a:cs typeface="Arial"/>
              </a:rPr>
              <a:t>Wxh * x </a:t>
            </a:r>
            <a:r>
              <a:rPr sz="2215" spc="4" dirty="0">
                <a:solidFill>
                  <a:srgbClr val="FF0000"/>
                </a:solidFill>
                <a:latin typeface="Arial"/>
                <a:cs typeface="Arial"/>
              </a:rPr>
              <a:t>+ </a:t>
            </a:r>
            <a:r>
              <a:rPr sz="2215" spc="4" dirty="0">
                <a:solidFill>
                  <a:srgbClr val="0000FF"/>
                </a:solidFill>
                <a:latin typeface="Arial"/>
                <a:cs typeface="Arial"/>
              </a:rPr>
              <a:t>Whh *</a:t>
            </a:r>
            <a:r>
              <a:rPr sz="2215" spc="-63" dirty="0">
                <a:solidFill>
                  <a:srgbClr val="0000FF"/>
                </a:solidFill>
                <a:latin typeface="Arial"/>
                <a:cs typeface="Arial"/>
              </a:rPr>
              <a:t> </a:t>
            </a:r>
            <a:r>
              <a:rPr sz="2215" spc="4" dirty="0">
                <a:solidFill>
                  <a:srgbClr val="0000FF"/>
                </a:solidFill>
                <a:latin typeface="Arial"/>
                <a:cs typeface="Arial"/>
              </a:rPr>
              <a:t>h</a:t>
            </a:r>
            <a:r>
              <a:rPr sz="2215" spc="4" dirty="0">
                <a:solidFill>
                  <a:srgbClr val="FF0000"/>
                </a:solidFill>
                <a:latin typeface="Arial"/>
                <a:cs typeface="Arial"/>
              </a:rPr>
              <a:t>)</a:t>
            </a:r>
            <a:endParaRPr sz="2215" dirty="0">
              <a:latin typeface="Arial"/>
              <a:cs typeface="Arial"/>
            </a:endParaRPr>
          </a:p>
        </p:txBody>
      </p:sp>
      <p:sp>
        <p:nvSpPr>
          <p:cNvPr id="26" name="object 19">
            <a:extLst>
              <a:ext uri="{FF2B5EF4-FFF2-40B4-BE49-F238E27FC236}">
                <a16:creationId xmlns:a16="http://schemas.microsoft.com/office/drawing/2014/main" id="{97869094-371B-084B-ADAF-B69DB38C51CC}"/>
              </a:ext>
            </a:extLst>
          </p:cNvPr>
          <p:cNvSpPr txBox="1"/>
          <p:nvPr/>
        </p:nvSpPr>
        <p:spPr>
          <a:xfrm>
            <a:off x="3358350" y="3176149"/>
            <a:ext cx="4967806" cy="822488"/>
          </a:xfrm>
          <a:prstGeom prst="rect">
            <a:avLst/>
          </a:prstGeom>
        </p:spPr>
        <p:txBody>
          <a:bodyPr vert="horz" wrap="square" lIns="0" tIns="75902" rIns="0" bIns="0" rtlCol="0">
            <a:spAutoFit/>
          </a:bodyPr>
          <a:lstStyle/>
          <a:p>
            <a:pPr marL="8929">
              <a:spcBef>
                <a:spcPts val="598"/>
              </a:spcBef>
            </a:pPr>
            <a:r>
              <a:rPr sz="2215" b="1" dirty="0">
                <a:latin typeface="Arial"/>
                <a:cs typeface="Arial"/>
              </a:rPr>
              <a:t>now:</a:t>
            </a:r>
            <a:endParaRPr sz="2215" dirty="0">
              <a:latin typeface="Arial"/>
              <a:cs typeface="Arial"/>
            </a:endParaRPr>
          </a:p>
          <a:p>
            <a:pPr marL="8929">
              <a:spcBef>
                <a:spcPts val="527"/>
              </a:spcBef>
            </a:pPr>
            <a:r>
              <a:rPr sz="2215" spc="4" dirty="0">
                <a:solidFill>
                  <a:srgbClr val="FF0000"/>
                </a:solidFill>
                <a:latin typeface="Arial"/>
                <a:cs typeface="Arial"/>
              </a:rPr>
              <a:t>h = tanh(</a:t>
            </a:r>
            <a:r>
              <a:rPr sz="2215" spc="4" dirty="0">
                <a:solidFill>
                  <a:srgbClr val="38761D"/>
                </a:solidFill>
                <a:latin typeface="Arial"/>
                <a:cs typeface="Arial"/>
              </a:rPr>
              <a:t>Wxh * x </a:t>
            </a:r>
            <a:r>
              <a:rPr sz="2215" spc="4" dirty="0">
                <a:solidFill>
                  <a:srgbClr val="FF0000"/>
                </a:solidFill>
                <a:latin typeface="Arial"/>
                <a:cs typeface="Arial"/>
              </a:rPr>
              <a:t>+ </a:t>
            </a:r>
            <a:r>
              <a:rPr sz="2215" spc="4" dirty="0">
                <a:solidFill>
                  <a:srgbClr val="0000FF"/>
                </a:solidFill>
                <a:latin typeface="Arial"/>
                <a:cs typeface="Arial"/>
              </a:rPr>
              <a:t>Whh * h </a:t>
            </a:r>
            <a:r>
              <a:rPr sz="2215" b="1" spc="4" dirty="0">
                <a:solidFill>
                  <a:srgbClr val="FF00FF"/>
                </a:solidFill>
                <a:latin typeface="Arial"/>
                <a:cs typeface="Arial"/>
              </a:rPr>
              <a:t>+ Wih *</a:t>
            </a:r>
            <a:r>
              <a:rPr sz="2215" b="1" spc="-67" dirty="0">
                <a:solidFill>
                  <a:srgbClr val="FF00FF"/>
                </a:solidFill>
                <a:latin typeface="Arial"/>
                <a:cs typeface="Arial"/>
              </a:rPr>
              <a:t> </a:t>
            </a:r>
            <a:r>
              <a:rPr sz="2215" b="1" spc="7" dirty="0">
                <a:solidFill>
                  <a:srgbClr val="FF00FF"/>
                </a:solidFill>
                <a:latin typeface="Arial"/>
                <a:cs typeface="Arial"/>
              </a:rPr>
              <a:t>v</a:t>
            </a:r>
            <a:r>
              <a:rPr sz="2215" spc="7" dirty="0">
                <a:solidFill>
                  <a:srgbClr val="FF0000"/>
                </a:solidFill>
                <a:latin typeface="Arial"/>
                <a:cs typeface="Arial"/>
              </a:rPr>
              <a:t>)</a:t>
            </a:r>
            <a:endParaRPr sz="2215" dirty="0">
              <a:latin typeface="Arial"/>
              <a:cs typeface="Arial"/>
            </a:endParaRPr>
          </a:p>
        </p:txBody>
      </p:sp>
      <p:sp>
        <p:nvSpPr>
          <p:cNvPr id="27" name="object 21">
            <a:extLst>
              <a:ext uri="{FF2B5EF4-FFF2-40B4-BE49-F238E27FC236}">
                <a16:creationId xmlns:a16="http://schemas.microsoft.com/office/drawing/2014/main" id="{28626D07-1318-E1F9-4230-F345F48530F1}"/>
              </a:ext>
            </a:extLst>
          </p:cNvPr>
          <p:cNvSpPr txBox="1"/>
          <p:nvPr/>
        </p:nvSpPr>
        <p:spPr>
          <a:xfrm>
            <a:off x="1678119" y="3024799"/>
            <a:ext cx="797935" cy="351231"/>
          </a:xfrm>
          <a:prstGeom prst="rect">
            <a:avLst/>
          </a:prstGeom>
        </p:spPr>
        <p:txBody>
          <a:bodyPr vert="horz" wrap="square" lIns="0" tIns="10268" rIns="0" bIns="0" rtlCol="0">
            <a:spAutoFit/>
          </a:bodyPr>
          <a:lstStyle/>
          <a:p>
            <a:pPr marL="8929">
              <a:spcBef>
                <a:spcPts val="80"/>
              </a:spcBef>
            </a:pPr>
            <a:r>
              <a:rPr lang="en-IN" sz="2215" b="1" dirty="0" err="1">
                <a:latin typeface="Arial"/>
                <a:cs typeface="Arial"/>
              </a:rPr>
              <a:t>Wih</a:t>
            </a:r>
            <a:endParaRPr sz="2215" dirty="0">
              <a:latin typeface="Arial"/>
              <a:cs typeface="Arial"/>
            </a:endParaRPr>
          </a:p>
        </p:txBody>
      </p:sp>
      <p:sp>
        <p:nvSpPr>
          <p:cNvPr id="37" name="object 23">
            <a:extLst>
              <a:ext uri="{FF2B5EF4-FFF2-40B4-BE49-F238E27FC236}">
                <a16:creationId xmlns:a16="http://schemas.microsoft.com/office/drawing/2014/main" id="{552C8E7A-D3DC-F343-CF18-46C786B874A4}"/>
              </a:ext>
            </a:extLst>
          </p:cNvPr>
          <p:cNvSpPr txBox="1"/>
          <p:nvPr/>
        </p:nvSpPr>
        <p:spPr>
          <a:xfrm>
            <a:off x="4071301" y="4103121"/>
            <a:ext cx="4389131" cy="588713"/>
          </a:xfrm>
          <a:prstGeom prst="rect">
            <a:avLst/>
          </a:prstGeom>
          <a:solidFill>
            <a:srgbClr val="F5D328"/>
          </a:solidFill>
        </p:spPr>
        <p:txBody>
          <a:bodyPr vert="horz" wrap="square" lIns="0" tIns="34379" rIns="0" bIns="0" rtlCol="0">
            <a:spAutoFit/>
          </a:bodyPr>
          <a:lstStyle/>
          <a:p>
            <a:pPr marL="94205" marR="88847" algn="ctr">
              <a:spcBef>
                <a:spcPts val="271"/>
              </a:spcBef>
              <a:tabLst>
                <a:tab pos="558086" algn="l"/>
                <a:tab pos="885347" algn="l"/>
                <a:tab pos="1280917" algn="l"/>
                <a:tab pos="1630503" algn="l"/>
                <a:tab pos="1768462" algn="l"/>
                <a:tab pos="2117600" algn="l"/>
              </a:tabLst>
            </a:pPr>
            <a:r>
              <a:rPr spc="-74" dirty="0">
                <a:latin typeface="HelveticaNeue-Light"/>
                <a:cs typeface="HelveticaNeue-Light"/>
              </a:rPr>
              <a:t>let’s</a:t>
            </a:r>
            <a:r>
              <a:rPr lang="de-DE" spc="-74" dirty="0">
                <a:latin typeface="HelveticaNeue-Light"/>
                <a:cs typeface="HelveticaNeue-Light"/>
              </a:rPr>
              <a:t> </a:t>
            </a:r>
            <a:r>
              <a:rPr dirty="0">
                <a:latin typeface="HelveticaNeue-Light"/>
                <a:cs typeface="HelveticaNeue-Light"/>
              </a:rPr>
              <a:t>use</a:t>
            </a:r>
            <a:r>
              <a:rPr lang="de-DE" dirty="0">
                <a:latin typeface="HelveticaNeue-Light"/>
                <a:cs typeface="HelveticaNeue-Light"/>
              </a:rPr>
              <a:t> </a:t>
            </a:r>
            <a:r>
              <a:rPr dirty="0">
                <a:latin typeface="HelveticaNeue-Light"/>
                <a:cs typeface="HelveticaNeue-Light"/>
              </a:rPr>
              <a:t>the</a:t>
            </a:r>
            <a:r>
              <a:rPr lang="de-DE" dirty="0">
                <a:latin typeface="HelveticaNeue-Light"/>
                <a:cs typeface="HelveticaNeue-Light"/>
              </a:rPr>
              <a:t> </a:t>
            </a:r>
            <a:r>
              <a:rPr dirty="0">
                <a:latin typeface="HelveticaNeue-Light"/>
                <a:cs typeface="HelveticaNeue-Light"/>
              </a:rPr>
              <a:t>image</a:t>
            </a:r>
            <a:r>
              <a:rPr lang="de-DE" dirty="0">
                <a:latin typeface="HelveticaNeue-Light"/>
                <a:cs typeface="HelveticaNeue-Light"/>
              </a:rPr>
              <a:t> </a:t>
            </a:r>
            <a:r>
              <a:rPr dirty="0">
                <a:latin typeface="HelveticaNeue-Light"/>
                <a:cs typeface="HelveticaNeue-Light"/>
              </a:rPr>
              <a:t>featu</a:t>
            </a:r>
            <a:r>
              <a:rPr spc="-60" dirty="0">
                <a:latin typeface="HelveticaNeue-Light"/>
                <a:cs typeface="HelveticaNeue-Light"/>
              </a:rPr>
              <a:t>r</a:t>
            </a:r>
            <a:r>
              <a:rPr dirty="0">
                <a:latin typeface="HelveticaNeue-Light"/>
                <a:cs typeface="HelveticaNeue-Light"/>
              </a:rPr>
              <a:t>es</a:t>
            </a:r>
            <a:r>
              <a:rPr lang="de-DE" dirty="0">
                <a:latin typeface="HelveticaNeue-Light"/>
                <a:cs typeface="HelveticaNeue-Light"/>
              </a:rPr>
              <a:t> </a:t>
            </a:r>
            <a:r>
              <a:rPr dirty="0">
                <a:latin typeface="HelveticaNeue-Light"/>
                <a:cs typeface="HelveticaNeue-Light"/>
              </a:rPr>
              <a:t>to</a:t>
            </a:r>
            <a:r>
              <a:rPr lang="de-DE" dirty="0">
                <a:latin typeface="HelveticaNeue-Light"/>
                <a:cs typeface="HelveticaNeue-Light"/>
              </a:rPr>
              <a:t> </a:t>
            </a:r>
            <a:r>
              <a:rPr spc="-11" dirty="0">
                <a:latin typeface="HelveticaNeue-Light"/>
                <a:cs typeface="HelveticaNeue-Light"/>
              </a:rPr>
              <a:t>create</a:t>
            </a:r>
            <a:r>
              <a:rPr lang="de-DE" spc="-11" dirty="0">
                <a:latin typeface="HelveticaNeue-Light"/>
                <a:cs typeface="HelveticaNeue-Light"/>
              </a:rPr>
              <a:t> </a:t>
            </a:r>
            <a:r>
              <a:rPr dirty="0">
                <a:latin typeface="HelveticaNeue-Light"/>
                <a:cs typeface="HelveticaNeue-Light"/>
              </a:rPr>
              <a:t>a</a:t>
            </a:r>
            <a:r>
              <a:rPr lang="de-DE" dirty="0">
                <a:latin typeface="HelveticaNeue-Light"/>
                <a:cs typeface="HelveticaNeue-Light"/>
              </a:rPr>
              <a:t> </a:t>
            </a:r>
            <a:r>
              <a:rPr dirty="0">
                <a:latin typeface="HelveticaNeue-Light"/>
                <a:cs typeface="HelveticaNeue-Light"/>
              </a:rPr>
              <a:t>conditional</a:t>
            </a:r>
            <a:r>
              <a:rPr lang="de-DE" dirty="0">
                <a:latin typeface="HelveticaNeue-Light"/>
                <a:cs typeface="HelveticaNeue-Light"/>
              </a:rPr>
              <a:t> </a:t>
            </a:r>
            <a:r>
              <a:rPr dirty="0">
                <a:latin typeface="HelveticaNeue-Light"/>
                <a:cs typeface="HelveticaNeue-Light"/>
              </a:rPr>
              <a:t>LM</a:t>
            </a:r>
          </a:p>
        </p:txBody>
      </p:sp>
      <p:sp>
        <p:nvSpPr>
          <p:cNvPr id="41" name="TextBox 40">
            <a:extLst>
              <a:ext uri="{FF2B5EF4-FFF2-40B4-BE49-F238E27FC236}">
                <a16:creationId xmlns:a16="http://schemas.microsoft.com/office/drawing/2014/main" id="{A899D2A7-FB1E-B00C-F3B8-4030543867F9}"/>
              </a:ext>
            </a:extLst>
          </p:cNvPr>
          <p:cNvSpPr txBox="1"/>
          <p:nvPr/>
        </p:nvSpPr>
        <p:spPr>
          <a:xfrm>
            <a:off x="2373023" y="4814392"/>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Helvetica Neue"/>
                <a:cs typeface="Helvetica Neue"/>
                <a:hlinkClick r:id="rId6">
                  <a:extLst>
                    <a:ext uri="{A12FA001-AC4F-418D-AE19-62706E023703}">
                      <ahyp:hlinkClr xmlns:ahyp="http://schemas.microsoft.com/office/drawing/2018/hyperlinkcolor" val="tx"/>
                    </a:ext>
                  </a:extLst>
                </a:hlinkClick>
              </a:rPr>
              <a:t>http://people.cs.umass.edu/~miyyer/cs685/</a:t>
            </a:r>
            <a:endParaRPr lang="en-DE" sz="1400" dirty="0">
              <a:solidFill>
                <a:schemeClr val="tx2"/>
              </a:solidFill>
            </a:endParaRPr>
          </a:p>
        </p:txBody>
      </p:sp>
      <p:sp>
        <p:nvSpPr>
          <p:cNvPr id="28" name="object 2">
            <a:extLst>
              <a:ext uri="{FF2B5EF4-FFF2-40B4-BE49-F238E27FC236}">
                <a16:creationId xmlns:a16="http://schemas.microsoft.com/office/drawing/2014/main" id="{F2B768CE-EE6F-4918-99DF-5B593D090F78}"/>
              </a:ext>
            </a:extLst>
          </p:cNvPr>
          <p:cNvSpPr/>
          <p:nvPr/>
        </p:nvSpPr>
        <p:spPr>
          <a:xfrm>
            <a:off x="4926123" y="1188189"/>
            <a:ext cx="2166053" cy="1531045"/>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30" name="object 4">
            <a:extLst>
              <a:ext uri="{FF2B5EF4-FFF2-40B4-BE49-F238E27FC236}">
                <a16:creationId xmlns:a16="http://schemas.microsoft.com/office/drawing/2014/main" id="{76DB98AC-CB81-4965-94F0-656945A0CECA}"/>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32" name="object 3">
            <a:extLst>
              <a:ext uri="{FF2B5EF4-FFF2-40B4-BE49-F238E27FC236}">
                <a16:creationId xmlns:a16="http://schemas.microsoft.com/office/drawing/2014/main" id="{F88BC774-BDB5-4D63-A435-6E1CABAC6F12}"/>
              </a:ext>
            </a:extLst>
          </p:cNvPr>
          <p:cNvSpPr/>
          <p:nvPr/>
        </p:nvSpPr>
        <p:spPr>
          <a:xfrm>
            <a:off x="1619672" y="1275606"/>
            <a:ext cx="3220492"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33" name="object 4">
            <a:extLst>
              <a:ext uri="{FF2B5EF4-FFF2-40B4-BE49-F238E27FC236}">
                <a16:creationId xmlns:a16="http://schemas.microsoft.com/office/drawing/2014/main" id="{3B071C3D-F7FA-4F13-912B-1855544C26BC}"/>
              </a:ext>
            </a:extLst>
          </p:cNvPr>
          <p:cNvSpPr/>
          <p:nvPr/>
        </p:nvSpPr>
        <p:spPr>
          <a:xfrm>
            <a:off x="1547664" y="1253591"/>
            <a:ext cx="120997" cy="94023"/>
          </a:xfrm>
          <a:prstGeom prst="rect">
            <a:avLst/>
          </a:prstGeom>
          <a:blipFill>
            <a:blip r:embed="rId8" cstate="print"/>
            <a:stretch>
              <a:fillRect/>
            </a:stretch>
          </a:blipFill>
        </p:spPr>
        <p:txBody>
          <a:bodyPr wrap="square" lIns="0" tIns="0" rIns="0" bIns="0" rtlCol="0"/>
          <a:lstStyle/>
          <a:p>
            <a:endParaRPr>
              <a:latin typeface="TheSans UHH" panose="020B0604020202020204" charset="0"/>
            </a:endParaRPr>
          </a:p>
        </p:txBody>
      </p:sp>
      <p:sp>
        <p:nvSpPr>
          <p:cNvPr id="34" name="object 3">
            <a:extLst>
              <a:ext uri="{FF2B5EF4-FFF2-40B4-BE49-F238E27FC236}">
                <a16:creationId xmlns:a16="http://schemas.microsoft.com/office/drawing/2014/main" id="{B45F89FC-B847-4842-AD22-731E6E2319DC}"/>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38" name="object 13">
            <a:extLst>
              <a:ext uri="{FF2B5EF4-FFF2-40B4-BE49-F238E27FC236}">
                <a16:creationId xmlns:a16="http://schemas.microsoft.com/office/drawing/2014/main" id="{E920558B-F238-4F3B-9BB4-24BF20D79BF2}"/>
              </a:ext>
            </a:extLst>
          </p:cNvPr>
          <p:cNvSpPr/>
          <p:nvPr/>
        </p:nvSpPr>
        <p:spPr>
          <a:xfrm>
            <a:off x="1547664" y="3067902"/>
            <a:ext cx="1026887" cy="1232031"/>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FF66FF"/>
            </a:solidFill>
            <a:headEnd type="none" w="med" len="med"/>
            <a:tailEnd type="arrow" w="med" len="med"/>
          </a:ln>
        </p:spPr>
        <p:txBody>
          <a:bodyPr wrap="square" lIns="0" tIns="0" rIns="0" bIns="0" rtlCol="0"/>
          <a:lstStyle/>
          <a:p>
            <a:endParaRPr>
              <a:latin typeface="TheSans UHH" panose="020B0604020202020204" charset="0"/>
            </a:endParaRPr>
          </a:p>
        </p:txBody>
      </p:sp>
      <p:sp>
        <p:nvSpPr>
          <p:cNvPr id="2" name="Fußzeilenplatzhalter 1">
            <a:extLst>
              <a:ext uri="{FF2B5EF4-FFF2-40B4-BE49-F238E27FC236}">
                <a16:creationId xmlns:a16="http://schemas.microsoft.com/office/drawing/2014/main" id="{667B9F04-9A99-47D6-9F90-AB8AD6722C9A}"/>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2955228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A4E990-886C-4BC3-AA33-6776AAB8795D}"/>
              </a:ext>
            </a:extLst>
          </p:cNvPr>
          <p:cNvSpPr>
            <a:spLocks noGrp="1"/>
          </p:cNvSpPr>
          <p:nvPr>
            <p:ph type="title"/>
          </p:nvPr>
        </p:nvSpPr>
        <p:spPr/>
        <p:txBody>
          <a:bodyPr/>
          <a:lstStyle/>
          <a:p>
            <a:r>
              <a:rPr lang="en-US" dirty="0"/>
              <a:t>Go</a:t>
            </a:r>
          </a:p>
        </p:txBody>
      </p:sp>
      <p:sp>
        <p:nvSpPr>
          <p:cNvPr id="8" name="Textplatzhalter 7">
            <a:extLst>
              <a:ext uri="{FF2B5EF4-FFF2-40B4-BE49-F238E27FC236}">
                <a16:creationId xmlns:a16="http://schemas.microsoft.com/office/drawing/2014/main" id="{5C00C722-E7E3-4829-B9E2-208960E36685}"/>
              </a:ext>
            </a:extLst>
          </p:cNvPr>
          <p:cNvSpPr>
            <a:spLocks noGrp="1"/>
          </p:cNvSpPr>
          <p:nvPr>
            <p:ph type="body" sz="quarter" idx="16"/>
          </p:nvPr>
        </p:nvSpPr>
        <p:spPr>
          <a:xfrm>
            <a:off x="214311" y="1779662"/>
            <a:ext cx="3832869" cy="2879651"/>
          </a:xfrm>
        </p:spPr>
        <p:txBody>
          <a:bodyPr/>
          <a:lstStyle/>
          <a:p>
            <a:pPr marL="342900" indent="-342900">
              <a:buFont typeface="Wingdings" panose="05000000000000000000" pitchFamily="2" charset="2"/>
              <a:buChar char="§"/>
            </a:pPr>
            <a:r>
              <a:rPr lang="en-US" dirty="0"/>
              <a:t>19x19 lines and 361 intersections</a:t>
            </a:r>
          </a:p>
          <a:p>
            <a:pPr marL="342900" indent="-342900">
              <a:buFont typeface="Wingdings" panose="05000000000000000000" pitchFamily="2" charset="2"/>
              <a:buChar char="§"/>
            </a:pPr>
            <a:r>
              <a:rPr lang="en-US" dirty="0"/>
              <a:t>Very high game tree complexity</a:t>
            </a:r>
          </a:p>
        </p:txBody>
      </p:sp>
      <p:sp>
        <p:nvSpPr>
          <p:cNvPr id="4" name="Datumsplatzhalter 3">
            <a:extLst>
              <a:ext uri="{FF2B5EF4-FFF2-40B4-BE49-F238E27FC236}">
                <a16:creationId xmlns:a16="http://schemas.microsoft.com/office/drawing/2014/main" id="{7EDD085D-6935-49CA-87A7-DD25FEF7A557}"/>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E4494A2C-2B2A-4320-ADCE-5930B3DB4C4B}"/>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AEAFA4AF-B999-4949-BC2C-0ADF0494222D}"/>
              </a:ext>
            </a:extLst>
          </p:cNvPr>
          <p:cNvSpPr>
            <a:spLocks noGrp="1"/>
          </p:cNvSpPr>
          <p:nvPr>
            <p:ph type="sldNum" sz="quarter" idx="19"/>
          </p:nvPr>
        </p:nvSpPr>
        <p:spPr/>
        <p:txBody>
          <a:bodyPr/>
          <a:lstStyle/>
          <a:p>
            <a:fld id="{3E01A2B2-10AD-754B-9B4C-E5B6FED423D0}" type="slidenum">
              <a:rPr lang="de-DE" smtClean="0"/>
              <a:pPr/>
              <a:t>6</a:t>
            </a:fld>
            <a:endParaRPr lang="de-DE"/>
          </a:p>
        </p:txBody>
      </p:sp>
      <p:pic>
        <p:nvPicPr>
          <p:cNvPr id="7" name="Grafik 6">
            <a:extLst>
              <a:ext uri="{FF2B5EF4-FFF2-40B4-BE49-F238E27FC236}">
                <a16:creationId xmlns:a16="http://schemas.microsoft.com/office/drawing/2014/main" id="{356C628A-FD7B-4365-86F5-7CBC9574C610}"/>
              </a:ext>
            </a:extLst>
          </p:cNvPr>
          <p:cNvPicPr>
            <a:picLocks noChangeAspect="1"/>
          </p:cNvPicPr>
          <p:nvPr/>
        </p:nvPicPr>
        <p:blipFill>
          <a:blip r:embed="rId3"/>
          <a:stretch>
            <a:fillRect/>
          </a:stretch>
        </p:blipFill>
        <p:spPr>
          <a:xfrm>
            <a:off x="4047180" y="1762908"/>
            <a:ext cx="5096820" cy="2896406"/>
          </a:xfrm>
          <a:prstGeom prst="rect">
            <a:avLst/>
          </a:prstGeom>
        </p:spPr>
      </p:pic>
      <p:pic>
        <p:nvPicPr>
          <p:cNvPr id="10" name="Grafik 9">
            <a:extLst>
              <a:ext uri="{FF2B5EF4-FFF2-40B4-BE49-F238E27FC236}">
                <a16:creationId xmlns:a16="http://schemas.microsoft.com/office/drawing/2014/main" id="{7319FDB9-80AA-489F-99C0-47504BCEAF32}"/>
              </a:ext>
            </a:extLst>
          </p:cNvPr>
          <p:cNvPicPr>
            <a:picLocks noChangeAspect="1"/>
          </p:cNvPicPr>
          <p:nvPr/>
        </p:nvPicPr>
        <p:blipFill>
          <a:blip r:embed="rId4"/>
          <a:stretch>
            <a:fillRect/>
          </a:stretch>
        </p:blipFill>
        <p:spPr>
          <a:xfrm>
            <a:off x="2051720" y="2876401"/>
            <a:ext cx="1769025" cy="1772493"/>
          </a:xfrm>
          <a:prstGeom prst="rect">
            <a:avLst/>
          </a:prstGeom>
        </p:spPr>
      </p:pic>
      <p:sp>
        <p:nvSpPr>
          <p:cNvPr id="11" name="Cloud Callout 14">
            <a:extLst>
              <a:ext uri="{FF2B5EF4-FFF2-40B4-BE49-F238E27FC236}">
                <a16:creationId xmlns:a16="http://schemas.microsoft.com/office/drawing/2014/main" id="{A57EDFD5-A206-48EA-B38A-CD0C082DDE8E}"/>
              </a:ext>
            </a:extLst>
          </p:cNvPr>
          <p:cNvSpPr/>
          <p:nvPr/>
        </p:nvSpPr>
        <p:spPr>
          <a:xfrm>
            <a:off x="4014497" y="860846"/>
            <a:ext cx="3132517" cy="874348"/>
          </a:xfrm>
          <a:prstGeom prst="cloudCallout">
            <a:avLst>
              <a:gd name="adj1" fmla="val 9574"/>
              <a:gd name="adj2" fmla="val 11108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de-DE" sz="1350" dirty="0">
                <a:latin typeface="TheSans UHH" panose="020B0502050302020203" pitchFamily="34" charset="0"/>
              </a:rPr>
              <a:t>Great </a:t>
            </a:r>
            <a:r>
              <a:rPr lang="de-DE" sz="1350" dirty="0" err="1">
                <a:latin typeface="TheSans UHH" panose="020B0502050302020203" pitchFamily="34" charset="0"/>
              </a:rPr>
              <a:t>depth</a:t>
            </a:r>
            <a:endParaRPr lang="de-DE" sz="1350" dirty="0">
              <a:latin typeface="TheSans UHH" panose="020B0502050302020203" pitchFamily="34" charset="0"/>
            </a:endParaRPr>
          </a:p>
        </p:txBody>
      </p:sp>
      <p:sp>
        <p:nvSpPr>
          <p:cNvPr id="12" name="Rechteck 11">
            <a:extLst>
              <a:ext uri="{FF2B5EF4-FFF2-40B4-BE49-F238E27FC236}">
                <a16:creationId xmlns:a16="http://schemas.microsoft.com/office/drawing/2014/main" id="{29380BAD-E6BB-4CF2-804B-28EDF17ACC3F}"/>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5"/>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21297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C475D93-383C-033F-2CB4-4888279D9BE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4A441134-80B7-1672-AD74-573B725E66FE}"/>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A44C0F8C-D51C-B499-4B90-6FC306BFDEE4}"/>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60</a:t>
            </a:fld>
            <a:endParaRPr lang="de-DE" dirty="0">
              <a:latin typeface="TheSans UHH" panose="020B0604020202020204" charset="0"/>
            </a:endParaRPr>
          </a:p>
        </p:txBody>
      </p:sp>
      <p:sp>
        <p:nvSpPr>
          <p:cNvPr id="13" name="object 5">
            <a:extLst>
              <a:ext uri="{FF2B5EF4-FFF2-40B4-BE49-F238E27FC236}">
                <a16:creationId xmlns:a16="http://schemas.microsoft.com/office/drawing/2014/main" id="{D66F5CCC-EC28-D947-E5C2-9BFD0515E233}"/>
              </a:ext>
            </a:extLst>
          </p:cNvPr>
          <p:cNvSpPr txBox="1"/>
          <p:nvPr/>
        </p:nvSpPr>
        <p:spPr>
          <a:xfrm>
            <a:off x="2732271" y="2446558"/>
            <a:ext cx="421928" cy="558106"/>
          </a:xfrm>
          <a:prstGeom prst="rect">
            <a:avLst/>
          </a:prstGeom>
          <a:solidFill>
            <a:srgbClr val="F3F3F3"/>
          </a:solidFill>
          <a:ln w="30997">
            <a:solidFill>
              <a:srgbClr val="666666"/>
            </a:solidFill>
          </a:ln>
        </p:spPr>
        <p:txBody>
          <a:bodyPr vert="horz" wrap="square" lIns="0" tIns="893" rIns="0" bIns="0" rtlCol="0">
            <a:spAutoFit/>
          </a:bodyPr>
          <a:lstStyle/>
          <a:p>
            <a:pPr>
              <a:spcBef>
                <a:spcPts val="7"/>
              </a:spcBef>
            </a:pPr>
            <a:endParaRPr sz="2250">
              <a:latin typeface="TheSans UHH" panose="020B0604020202020204" charset="0"/>
              <a:cs typeface="Times New Roman"/>
            </a:endParaRPr>
          </a:p>
          <a:p>
            <a:pPr marL="113403"/>
            <a:r>
              <a:rPr sz="1371" spc="-155" dirty="0">
                <a:latin typeface="TheSans UHH" panose="020B0604020202020204" charset="0"/>
                <a:cs typeface="Arial"/>
              </a:rPr>
              <a:t>hO</a:t>
            </a:r>
            <a:endParaRPr sz="1371">
              <a:latin typeface="TheSans UHH" panose="020B0604020202020204" charset="0"/>
              <a:cs typeface="Arial"/>
            </a:endParaRPr>
          </a:p>
        </p:txBody>
      </p:sp>
      <p:sp>
        <p:nvSpPr>
          <p:cNvPr id="14" name="object 6">
            <a:extLst>
              <a:ext uri="{FF2B5EF4-FFF2-40B4-BE49-F238E27FC236}">
                <a16:creationId xmlns:a16="http://schemas.microsoft.com/office/drawing/2014/main" id="{6AB1A18E-35BB-ADB0-FF2E-4AFFDEE6ABAC}"/>
              </a:ext>
            </a:extLst>
          </p:cNvPr>
          <p:cNvSpPr/>
          <p:nvPr/>
        </p:nvSpPr>
        <p:spPr>
          <a:xfrm>
            <a:off x="2943017" y="3185611"/>
            <a:ext cx="0" cy="424160"/>
          </a:xfrm>
          <a:custGeom>
            <a:avLst/>
            <a:gdLst/>
            <a:ahLst/>
            <a:cxnLst/>
            <a:rect l="l" t="t" r="r" b="b"/>
            <a:pathLst>
              <a:path h="603250">
                <a:moveTo>
                  <a:pt x="0" y="602869"/>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5" name="object 7">
            <a:extLst>
              <a:ext uri="{FF2B5EF4-FFF2-40B4-BE49-F238E27FC236}">
                <a16:creationId xmlns:a16="http://schemas.microsoft.com/office/drawing/2014/main" id="{63B6513D-0C93-0E97-3411-AC2619E58E09}"/>
              </a:ext>
            </a:extLst>
          </p:cNvPr>
          <p:cNvSpPr/>
          <p:nvPr/>
        </p:nvSpPr>
        <p:spPr>
          <a:xfrm>
            <a:off x="2896116" y="3075806"/>
            <a:ext cx="93797" cy="12070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6" name="object 8">
            <a:extLst>
              <a:ext uri="{FF2B5EF4-FFF2-40B4-BE49-F238E27FC236}">
                <a16:creationId xmlns:a16="http://schemas.microsoft.com/office/drawing/2014/main" id="{6A4ACA08-AE9F-5EA8-144D-8DA22F0DFCCE}"/>
              </a:ext>
            </a:extLst>
          </p:cNvPr>
          <p:cNvSpPr/>
          <p:nvPr/>
        </p:nvSpPr>
        <p:spPr>
          <a:xfrm>
            <a:off x="2687893" y="3737365"/>
            <a:ext cx="465863" cy="496586"/>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17" name="object 9">
            <a:extLst>
              <a:ext uri="{FF2B5EF4-FFF2-40B4-BE49-F238E27FC236}">
                <a16:creationId xmlns:a16="http://schemas.microsoft.com/office/drawing/2014/main" id="{20C989BB-79BF-653D-6874-02DAC05829DF}"/>
              </a:ext>
            </a:extLst>
          </p:cNvPr>
          <p:cNvSpPr txBox="1"/>
          <p:nvPr/>
        </p:nvSpPr>
        <p:spPr>
          <a:xfrm>
            <a:off x="2687892" y="3609612"/>
            <a:ext cx="525512" cy="492443"/>
          </a:xfrm>
          <a:prstGeom prst="rect">
            <a:avLst/>
          </a:prstGeom>
          <a:ln w="30997">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8" name="object 10">
            <a:extLst>
              <a:ext uri="{FF2B5EF4-FFF2-40B4-BE49-F238E27FC236}">
                <a16:creationId xmlns:a16="http://schemas.microsoft.com/office/drawing/2014/main" id="{6D84AEC2-402B-4A05-FE95-17CA7DCD40E7}"/>
              </a:ext>
            </a:extLst>
          </p:cNvPr>
          <p:cNvSpPr/>
          <p:nvPr/>
        </p:nvSpPr>
        <p:spPr>
          <a:xfrm>
            <a:off x="2943017" y="2112393"/>
            <a:ext cx="0" cy="318627"/>
          </a:xfrm>
          <a:custGeom>
            <a:avLst/>
            <a:gdLst/>
            <a:ahLst/>
            <a:cxnLst/>
            <a:rect l="l" t="t" r="r" b="b"/>
            <a:pathLst>
              <a:path h="498475">
                <a:moveTo>
                  <a:pt x="0" y="497915"/>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9" name="object 11">
            <a:extLst>
              <a:ext uri="{FF2B5EF4-FFF2-40B4-BE49-F238E27FC236}">
                <a16:creationId xmlns:a16="http://schemas.microsoft.com/office/drawing/2014/main" id="{3D794D21-82F3-2B8C-B730-9F10BF577085}"/>
              </a:ext>
            </a:extLst>
          </p:cNvPr>
          <p:cNvSpPr/>
          <p:nvPr/>
        </p:nvSpPr>
        <p:spPr>
          <a:xfrm>
            <a:off x="2896116" y="1986655"/>
            <a:ext cx="93797" cy="12070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20" name="object 12">
            <a:extLst>
              <a:ext uri="{FF2B5EF4-FFF2-40B4-BE49-F238E27FC236}">
                <a16:creationId xmlns:a16="http://schemas.microsoft.com/office/drawing/2014/main" id="{6A5DC62C-AE27-02AB-EB71-477D788E4F90}"/>
              </a:ext>
            </a:extLst>
          </p:cNvPr>
          <p:cNvSpPr txBox="1"/>
          <p:nvPr/>
        </p:nvSpPr>
        <p:spPr>
          <a:xfrm>
            <a:off x="2732271" y="1509835"/>
            <a:ext cx="421928" cy="413843"/>
          </a:xfrm>
          <a:prstGeom prst="rect">
            <a:avLst/>
          </a:prstGeom>
          <a:solidFill>
            <a:srgbClr val="F3F3F3"/>
          </a:solidFill>
          <a:ln w="30997">
            <a:solidFill>
              <a:srgbClr val="666666"/>
            </a:solidFill>
          </a:ln>
        </p:spPr>
        <p:txBody>
          <a:bodyPr vert="horz" wrap="square" lIns="0" tIns="2679" rIns="0" bIns="0" rtlCol="0">
            <a:spAutoFit/>
          </a:bodyPr>
          <a:lstStyle/>
          <a:p>
            <a:pPr>
              <a:spcBef>
                <a:spcPts val="21"/>
              </a:spcBef>
            </a:pPr>
            <a:endParaRPr sz="1301">
              <a:latin typeface="TheSans UHH" panose="020B0604020202020204" charset="0"/>
              <a:cs typeface="Times New Roman"/>
            </a:endParaRPr>
          </a:p>
          <a:p>
            <a:pPr marL="118314"/>
            <a:r>
              <a:rPr sz="1371" spc="-151" dirty="0">
                <a:latin typeface="TheSans UHH" panose="020B0604020202020204" charset="0"/>
                <a:cs typeface="Arial"/>
              </a:rPr>
              <a:t>yO</a:t>
            </a:r>
            <a:endParaRPr sz="1371">
              <a:latin typeface="TheSans UHH" panose="020B0604020202020204" charset="0"/>
              <a:cs typeface="Arial"/>
            </a:endParaRPr>
          </a:p>
        </p:txBody>
      </p:sp>
      <p:sp>
        <p:nvSpPr>
          <p:cNvPr id="21" name="object 13">
            <a:extLst>
              <a:ext uri="{FF2B5EF4-FFF2-40B4-BE49-F238E27FC236}">
                <a16:creationId xmlns:a16="http://schemas.microsoft.com/office/drawing/2014/main" id="{981ED79A-4F7C-0FE0-979F-912F7CD42907}"/>
              </a:ext>
            </a:extLst>
          </p:cNvPr>
          <p:cNvSpPr/>
          <p:nvPr/>
        </p:nvSpPr>
        <p:spPr>
          <a:xfrm>
            <a:off x="1547664" y="2894646"/>
            <a:ext cx="1054394" cy="1405287"/>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000000"/>
            </a:solidFill>
          </a:ln>
        </p:spPr>
        <p:txBody>
          <a:bodyPr wrap="square" lIns="0" tIns="0" rIns="0" bIns="0" rtlCol="0"/>
          <a:lstStyle/>
          <a:p>
            <a:endParaRPr>
              <a:latin typeface="TheSans UHH" panose="020B0604020202020204" charset="0"/>
            </a:endParaRPr>
          </a:p>
        </p:txBody>
      </p:sp>
      <p:sp>
        <p:nvSpPr>
          <p:cNvPr id="22" name="object 14">
            <a:extLst>
              <a:ext uri="{FF2B5EF4-FFF2-40B4-BE49-F238E27FC236}">
                <a16:creationId xmlns:a16="http://schemas.microsoft.com/office/drawing/2014/main" id="{BC59AE6B-FA7E-43F5-8D77-7F233C5559A8}"/>
              </a:ext>
            </a:extLst>
          </p:cNvPr>
          <p:cNvSpPr/>
          <p:nvPr/>
        </p:nvSpPr>
        <p:spPr>
          <a:xfrm>
            <a:off x="2588631" y="2847815"/>
            <a:ext cx="122734" cy="9365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23" name="object 16">
            <a:extLst>
              <a:ext uri="{FF2B5EF4-FFF2-40B4-BE49-F238E27FC236}">
                <a16:creationId xmlns:a16="http://schemas.microsoft.com/office/drawing/2014/main" id="{2C7EC18C-9993-91F3-A7FD-F53AD0C18A87}"/>
              </a:ext>
            </a:extLst>
          </p:cNvPr>
          <p:cNvSpPr/>
          <p:nvPr/>
        </p:nvSpPr>
        <p:spPr>
          <a:xfrm>
            <a:off x="3347285" y="3543241"/>
            <a:ext cx="525512" cy="880467"/>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24" name="object 17">
            <a:extLst>
              <a:ext uri="{FF2B5EF4-FFF2-40B4-BE49-F238E27FC236}">
                <a16:creationId xmlns:a16="http://schemas.microsoft.com/office/drawing/2014/main" id="{543DBE0B-4A73-9E5E-C8F0-8F2F5D287634}"/>
              </a:ext>
            </a:extLst>
          </p:cNvPr>
          <p:cNvSpPr txBox="1"/>
          <p:nvPr/>
        </p:nvSpPr>
        <p:spPr>
          <a:xfrm>
            <a:off x="3391631" y="3690738"/>
            <a:ext cx="525512" cy="514051"/>
          </a:xfrm>
          <a:prstGeom prst="rect">
            <a:avLst/>
          </a:prstGeom>
          <a:ln w="30997">
            <a:solidFill>
              <a:srgbClr val="666666"/>
            </a:solidFill>
          </a:ln>
        </p:spPr>
        <p:txBody>
          <a:bodyPr vert="horz" wrap="square" lIns="0" tIns="0" rIns="0" bIns="0" rtlCol="0">
            <a:spAutoFit/>
          </a:bodyPr>
          <a:lstStyle/>
          <a:p>
            <a:pPr>
              <a:lnSpc>
                <a:spcPct val="100000"/>
              </a:lnSpc>
            </a:pPr>
            <a:endParaRPr sz="844" dirty="0">
              <a:latin typeface="TheSans UHH" panose="020B0604020202020204" charset="0"/>
              <a:cs typeface="Times New Roman"/>
            </a:endParaRPr>
          </a:p>
          <a:p>
            <a:pPr>
              <a:lnSpc>
                <a:spcPct val="100000"/>
              </a:lnSpc>
            </a:pPr>
            <a:endParaRPr sz="844" dirty="0">
              <a:latin typeface="TheSans UHH" panose="020B0604020202020204" charset="0"/>
              <a:cs typeface="Times New Roman"/>
            </a:endParaRPr>
          </a:p>
          <a:p>
            <a:pPr>
              <a:spcBef>
                <a:spcPts val="35"/>
              </a:spcBef>
            </a:pPr>
            <a:endParaRPr sz="879" dirty="0">
              <a:latin typeface="TheSans UHH" panose="020B0604020202020204" charset="0"/>
              <a:cs typeface="Times New Roman"/>
            </a:endParaRPr>
          </a:p>
          <a:p>
            <a:pPr marL="141084"/>
            <a:r>
              <a:rPr sz="773" spc="11" dirty="0">
                <a:latin typeface="TheSans UHH" panose="020B0604020202020204" charset="0"/>
                <a:cs typeface="Arial"/>
              </a:rPr>
              <a:t>straw</a:t>
            </a:r>
            <a:endParaRPr sz="773" dirty="0">
              <a:latin typeface="TheSans UHH" panose="020B0604020202020204" charset="0"/>
              <a:cs typeface="Arial"/>
            </a:endParaRPr>
          </a:p>
        </p:txBody>
      </p:sp>
      <p:sp>
        <p:nvSpPr>
          <p:cNvPr id="25" name="object 18">
            <a:extLst>
              <a:ext uri="{FF2B5EF4-FFF2-40B4-BE49-F238E27FC236}">
                <a16:creationId xmlns:a16="http://schemas.microsoft.com/office/drawing/2014/main" id="{394ACE0D-89DA-6EAF-2870-BA93A01955B5}"/>
              </a:ext>
            </a:extLst>
          </p:cNvPr>
          <p:cNvSpPr/>
          <p:nvPr/>
        </p:nvSpPr>
        <p:spPr>
          <a:xfrm>
            <a:off x="3153756" y="1619162"/>
            <a:ext cx="1108627" cy="2373103"/>
          </a:xfrm>
          <a:custGeom>
            <a:avLst/>
            <a:gdLst/>
            <a:ahLst/>
            <a:cxnLst/>
            <a:rect l="l" t="t" r="r" b="b"/>
            <a:pathLst>
              <a:path w="1576704" h="3658870">
                <a:moveTo>
                  <a:pt x="0" y="0"/>
                </a:moveTo>
                <a:lnTo>
                  <a:pt x="41152" y="899"/>
                </a:lnTo>
                <a:lnTo>
                  <a:pt x="82017" y="3574"/>
                </a:lnTo>
                <a:lnTo>
                  <a:pt x="122583" y="7994"/>
                </a:lnTo>
                <a:lnTo>
                  <a:pt x="162838" y="14126"/>
                </a:lnTo>
                <a:lnTo>
                  <a:pt x="202772" y="21937"/>
                </a:lnTo>
                <a:lnTo>
                  <a:pt x="242371" y="31396"/>
                </a:lnTo>
                <a:lnTo>
                  <a:pt x="281625" y="42470"/>
                </a:lnTo>
                <a:lnTo>
                  <a:pt x="320522" y="55127"/>
                </a:lnTo>
                <a:lnTo>
                  <a:pt x="359051" y="69334"/>
                </a:lnTo>
                <a:lnTo>
                  <a:pt x="397200" y="85059"/>
                </a:lnTo>
                <a:lnTo>
                  <a:pt x="434958" y="102270"/>
                </a:lnTo>
                <a:lnTo>
                  <a:pt x="472312" y="120935"/>
                </a:lnTo>
                <a:lnTo>
                  <a:pt x="509252" y="141021"/>
                </a:lnTo>
                <a:lnTo>
                  <a:pt x="545766" y="162495"/>
                </a:lnTo>
                <a:lnTo>
                  <a:pt x="581842" y="185327"/>
                </a:lnTo>
                <a:lnTo>
                  <a:pt x="617468" y="209483"/>
                </a:lnTo>
                <a:lnTo>
                  <a:pt x="652634" y="234931"/>
                </a:lnTo>
                <a:lnTo>
                  <a:pt x="687328" y="261638"/>
                </a:lnTo>
                <a:lnTo>
                  <a:pt x="721538" y="289573"/>
                </a:lnTo>
                <a:lnTo>
                  <a:pt x="755252" y="318703"/>
                </a:lnTo>
                <a:lnTo>
                  <a:pt x="788460" y="348996"/>
                </a:lnTo>
                <a:lnTo>
                  <a:pt x="821148" y="380420"/>
                </a:lnTo>
                <a:lnTo>
                  <a:pt x="853307" y="412942"/>
                </a:lnTo>
                <a:lnTo>
                  <a:pt x="884924" y="446529"/>
                </a:lnTo>
                <a:lnTo>
                  <a:pt x="915988" y="481151"/>
                </a:lnTo>
                <a:lnTo>
                  <a:pt x="946487" y="516774"/>
                </a:lnTo>
                <a:lnTo>
                  <a:pt x="976410" y="553365"/>
                </a:lnTo>
                <a:lnTo>
                  <a:pt x="1005746" y="590894"/>
                </a:lnTo>
                <a:lnTo>
                  <a:pt x="1034481" y="629327"/>
                </a:lnTo>
                <a:lnTo>
                  <a:pt x="1062606" y="668632"/>
                </a:lnTo>
                <a:lnTo>
                  <a:pt x="1090109" y="708776"/>
                </a:lnTo>
                <a:lnTo>
                  <a:pt x="1116977" y="749729"/>
                </a:lnTo>
                <a:lnTo>
                  <a:pt x="1143200" y="791456"/>
                </a:lnTo>
                <a:lnTo>
                  <a:pt x="1168765" y="833927"/>
                </a:lnTo>
                <a:lnTo>
                  <a:pt x="1193662" y="877108"/>
                </a:lnTo>
                <a:lnTo>
                  <a:pt x="1217879" y="920968"/>
                </a:lnTo>
                <a:lnTo>
                  <a:pt x="1241404" y="965473"/>
                </a:lnTo>
                <a:lnTo>
                  <a:pt x="1264226" y="1010592"/>
                </a:lnTo>
                <a:lnTo>
                  <a:pt x="1286333" y="1056293"/>
                </a:lnTo>
                <a:lnTo>
                  <a:pt x="1307713" y="1102543"/>
                </a:lnTo>
                <a:lnTo>
                  <a:pt x="1328356" y="1149309"/>
                </a:lnTo>
                <a:lnTo>
                  <a:pt x="1348248" y="1196560"/>
                </a:lnTo>
                <a:lnTo>
                  <a:pt x="1367380" y="1244264"/>
                </a:lnTo>
                <a:lnTo>
                  <a:pt x="1385740" y="1292387"/>
                </a:lnTo>
                <a:lnTo>
                  <a:pt x="1403315" y="1340898"/>
                </a:lnTo>
                <a:lnTo>
                  <a:pt x="1420094" y="1389764"/>
                </a:lnTo>
                <a:lnTo>
                  <a:pt x="1436066" y="1438953"/>
                </a:lnTo>
                <a:lnTo>
                  <a:pt x="1451220" y="1488433"/>
                </a:lnTo>
                <a:lnTo>
                  <a:pt x="1465543" y="1538171"/>
                </a:lnTo>
                <a:lnTo>
                  <a:pt x="1479024" y="1588135"/>
                </a:lnTo>
                <a:lnTo>
                  <a:pt x="1491651" y="1638293"/>
                </a:lnTo>
                <a:lnTo>
                  <a:pt x="1503414" y="1688613"/>
                </a:lnTo>
                <a:lnTo>
                  <a:pt x="1514300" y="1739062"/>
                </a:lnTo>
                <a:lnTo>
                  <a:pt x="1524298" y="1789608"/>
                </a:lnTo>
                <a:lnTo>
                  <a:pt x="1533396" y="1840218"/>
                </a:lnTo>
                <a:lnTo>
                  <a:pt x="1541583" y="1890861"/>
                </a:lnTo>
                <a:lnTo>
                  <a:pt x="1549375" y="1945398"/>
                </a:lnTo>
                <a:lnTo>
                  <a:pt x="1556123" y="1999895"/>
                </a:lnTo>
                <a:lnTo>
                  <a:pt x="1561854" y="2054312"/>
                </a:lnTo>
                <a:lnTo>
                  <a:pt x="1566595" y="2108607"/>
                </a:lnTo>
                <a:lnTo>
                  <a:pt x="1570373" y="2162741"/>
                </a:lnTo>
                <a:lnTo>
                  <a:pt x="1573215" y="2216673"/>
                </a:lnTo>
                <a:lnTo>
                  <a:pt x="1575147" y="2270363"/>
                </a:lnTo>
                <a:lnTo>
                  <a:pt x="1576195" y="2323771"/>
                </a:lnTo>
                <a:lnTo>
                  <a:pt x="1576388" y="2376856"/>
                </a:lnTo>
                <a:lnTo>
                  <a:pt x="1575751" y="2429578"/>
                </a:lnTo>
                <a:lnTo>
                  <a:pt x="1574311" y="2481896"/>
                </a:lnTo>
                <a:lnTo>
                  <a:pt x="1572095" y="2533771"/>
                </a:lnTo>
                <a:lnTo>
                  <a:pt x="1569130" y="2585162"/>
                </a:lnTo>
                <a:lnTo>
                  <a:pt x="1565442" y="2636028"/>
                </a:lnTo>
                <a:lnTo>
                  <a:pt x="1561058" y="2686329"/>
                </a:lnTo>
                <a:lnTo>
                  <a:pt x="1556005" y="2736025"/>
                </a:lnTo>
                <a:lnTo>
                  <a:pt x="1550310" y="2785076"/>
                </a:lnTo>
                <a:lnTo>
                  <a:pt x="1543999" y="2833441"/>
                </a:lnTo>
                <a:lnTo>
                  <a:pt x="1537099" y="2881080"/>
                </a:lnTo>
                <a:lnTo>
                  <a:pt x="1529637" y="2927952"/>
                </a:lnTo>
                <a:lnTo>
                  <a:pt x="1521639" y="2974017"/>
                </a:lnTo>
                <a:lnTo>
                  <a:pt x="1513133" y="3019235"/>
                </a:lnTo>
                <a:lnTo>
                  <a:pt x="1504145" y="3063566"/>
                </a:lnTo>
                <a:lnTo>
                  <a:pt x="1494701" y="3106969"/>
                </a:lnTo>
                <a:lnTo>
                  <a:pt x="1484829" y="3149403"/>
                </a:lnTo>
                <a:lnTo>
                  <a:pt x="1474556" y="3190829"/>
                </a:lnTo>
                <a:lnTo>
                  <a:pt x="1459060" y="3248804"/>
                </a:lnTo>
                <a:lnTo>
                  <a:pt x="1442863" y="3304469"/>
                </a:lnTo>
                <a:lnTo>
                  <a:pt x="1426044" y="3357702"/>
                </a:lnTo>
                <a:lnTo>
                  <a:pt x="1408685" y="3408382"/>
                </a:lnTo>
                <a:lnTo>
                  <a:pt x="1390866" y="3456387"/>
                </a:lnTo>
                <a:lnTo>
                  <a:pt x="1372667" y="3501595"/>
                </a:lnTo>
                <a:lnTo>
                  <a:pt x="1354169" y="3543885"/>
                </a:lnTo>
                <a:lnTo>
                  <a:pt x="1335452" y="3583135"/>
                </a:lnTo>
                <a:lnTo>
                  <a:pt x="1316597" y="3619224"/>
                </a:lnTo>
                <a:lnTo>
                  <a:pt x="1295322" y="3655897"/>
                </a:lnTo>
                <a:lnTo>
                  <a:pt x="1293532" y="3658757"/>
                </a:lnTo>
              </a:path>
            </a:pathLst>
          </a:custGeom>
          <a:ln w="30997">
            <a:solidFill>
              <a:srgbClr val="0000FF"/>
            </a:solidFill>
          </a:ln>
        </p:spPr>
        <p:txBody>
          <a:bodyPr wrap="square" lIns="0" tIns="0" rIns="0" bIns="0" rtlCol="0"/>
          <a:lstStyle/>
          <a:p>
            <a:endParaRPr>
              <a:latin typeface="TheSans UHH" panose="020B0604020202020204" charset="0"/>
            </a:endParaRPr>
          </a:p>
        </p:txBody>
      </p:sp>
      <p:sp>
        <p:nvSpPr>
          <p:cNvPr id="26" name="object 19">
            <a:extLst>
              <a:ext uri="{FF2B5EF4-FFF2-40B4-BE49-F238E27FC236}">
                <a16:creationId xmlns:a16="http://schemas.microsoft.com/office/drawing/2014/main" id="{787531C6-F2BE-E320-199F-DD739545D32C}"/>
              </a:ext>
            </a:extLst>
          </p:cNvPr>
          <p:cNvSpPr/>
          <p:nvPr/>
        </p:nvSpPr>
        <p:spPr>
          <a:xfrm>
            <a:off x="3978169" y="3954281"/>
            <a:ext cx="119805" cy="114196"/>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27" name="object 20">
            <a:extLst>
              <a:ext uri="{FF2B5EF4-FFF2-40B4-BE49-F238E27FC236}">
                <a16:creationId xmlns:a16="http://schemas.microsoft.com/office/drawing/2014/main" id="{165607FB-D2E2-AC36-0C5B-EBE7F9C17F57}"/>
              </a:ext>
            </a:extLst>
          </p:cNvPr>
          <p:cNvSpPr txBox="1"/>
          <p:nvPr/>
        </p:nvSpPr>
        <p:spPr>
          <a:xfrm>
            <a:off x="4426232" y="3131851"/>
            <a:ext cx="1238994" cy="431443"/>
          </a:xfrm>
          <a:prstGeom prst="rect">
            <a:avLst/>
          </a:prstGeom>
        </p:spPr>
        <p:txBody>
          <a:bodyPr vert="horz" wrap="square" lIns="0" tIns="9376" rIns="0" bIns="0" rtlCol="0">
            <a:spAutoFit/>
          </a:bodyPr>
          <a:lstStyle/>
          <a:p>
            <a:pPr marL="8929">
              <a:spcBef>
                <a:spcPts val="74"/>
              </a:spcBef>
            </a:pPr>
            <a:r>
              <a:rPr sz="2742" dirty="0">
                <a:solidFill>
                  <a:srgbClr val="0000FF"/>
                </a:solidFill>
                <a:latin typeface="TheSans UHH" panose="020B0604020202020204" charset="0"/>
                <a:cs typeface="Arial"/>
              </a:rPr>
              <a:t>sample!</a:t>
            </a:r>
            <a:endParaRPr sz="2742" dirty="0">
              <a:latin typeface="TheSans UHH" panose="020B0604020202020204" charset="0"/>
              <a:cs typeface="Arial"/>
            </a:endParaRPr>
          </a:p>
        </p:txBody>
      </p:sp>
      <p:sp>
        <p:nvSpPr>
          <p:cNvPr id="28" name="object 23">
            <a:extLst>
              <a:ext uri="{FF2B5EF4-FFF2-40B4-BE49-F238E27FC236}">
                <a16:creationId xmlns:a16="http://schemas.microsoft.com/office/drawing/2014/main" id="{9357F602-C83A-2C02-CEE3-482D1CFB064A}"/>
              </a:ext>
            </a:extLst>
          </p:cNvPr>
          <p:cNvSpPr txBox="1"/>
          <p:nvPr/>
        </p:nvSpPr>
        <p:spPr>
          <a:xfrm>
            <a:off x="2437665" y="4416221"/>
            <a:ext cx="923776" cy="230832"/>
          </a:xfrm>
          <a:prstGeom prst="rect">
            <a:avLst/>
          </a:prstGeom>
        </p:spPr>
        <p:txBody>
          <a:bodyPr vert="horz" wrap="square" lIns="0" tIns="0" rIns="0" bIns="0" rtlCol="0">
            <a:spAutoFit/>
          </a:bodyPr>
          <a:lstStyle/>
          <a:p>
            <a:pPr marL="8929">
              <a:lnSpc>
                <a:spcPts val="1842"/>
              </a:lnSpc>
            </a:pPr>
            <a:r>
              <a:rPr sz="1582" spc="11" dirty="0">
                <a:latin typeface="TheSans UHH" panose="020B0604020202020204" charset="0"/>
                <a:cs typeface="Arial"/>
              </a:rPr>
              <a:t>&lt;START</a:t>
            </a:r>
            <a:r>
              <a:rPr sz="1582" spc="14" dirty="0">
                <a:latin typeface="TheSans UHH" panose="020B0604020202020204" charset="0"/>
                <a:cs typeface="Arial"/>
              </a:rPr>
              <a:t>&gt;</a:t>
            </a:r>
            <a:endParaRPr sz="1582" dirty="0">
              <a:latin typeface="TheSans UHH" panose="020B0604020202020204" charset="0"/>
              <a:cs typeface="Arial"/>
            </a:endParaRPr>
          </a:p>
        </p:txBody>
      </p:sp>
      <p:sp>
        <p:nvSpPr>
          <p:cNvPr id="29" name="TextBox 28">
            <a:extLst>
              <a:ext uri="{FF2B5EF4-FFF2-40B4-BE49-F238E27FC236}">
                <a16:creationId xmlns:a16="http://schemas.microsoft.com/office/drawing/2014/main" id="{AFA17343-8014-1BB2-29BD-E59CE125AACB}"/>
              </a:ext>
            </a:extLst>
          </p:cNvPr>
          <p:cNvSpPr txBox="1"/>
          <p:nvPr/>
        </p:nvSpPr>
        <p:spPr>
          <a:xfrm>
            <a:off x="3392672" y="438352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5">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31" name="object 2">
            <a:extLst>
              <a:ext uri="{FF2B5EF4-FFF2-40B4-BE49-F238E27FC236}">
                <a16:creationId xmlns:a16="http://schemas.microsoft.com/office/drawing/2014/main" id="{2135C8EF-6F9F-4972-8A67-AC162F5C989F}"/>
              </a:ext>
            </a:extLst>
          </p:cNvPr>
          <p:cNvSpPr/>
          <p:nvPr/>
        </p:nvSpPr>
        <p:spPr>
          <a:xfrm>
            <a:off x="4926123" y="1188189"/>
            <a:ext cx="2166053" cy="1531045"/>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32" name="object 4">
            <a:extLst>
              <a:ext uri="{FF2B5EF4-FFF2-40B4-BE49-F238E27FC236}">
                <a16:creationId xmlns:a16="http://schemas.microsoft.com/office/drawing/2014/main" id="{4FEC155C-9F63-48C5-AF4F-F8DA460CD72B}"/>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34" name="object 3">
            <a:extLst>
              <a:ext uri="{FF2B5EF4-FFF2-40B4-BE49-F238E27FC236}">
                <a16:creationId xmlns:a16="http://schemas.microsoft.com/office/drawing/2014/main" id="{FC90B53D-3D47-40B6-88DC-3735E1A4C6EA}"/>
              </a:ext>
            </a:extLst>
          </p:cNvPr>
          <p:cNvSpPr/>
          <p:nvPr/>
        </p:nvSpPr>
        <p:spPr>
          <a:xfrm>
            <a:off x="1619672" y="1275606"/>
            <a:ext cx="3220492"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36" name="object 3">
            <a:extLst>
              <a:ext uri="{FF2B5EF4-FFF2-40B4-BE49-F238E27FC236}">
                <a16:creationId xmlns:a16="http://schemas.microsoft.com/office/drawing/2014/main" id="{451883B2-D3E2-4AB4-ADF9-45F294EF9392}"/>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37" name="object 2">
            <a:extLst>
              <a:ext uri="{FF2B5EF4-FFF2-40B4-BE49-F238E27FC236}">
                <a16:creationId xmlns:a16="http://schemas.microsoft.com/office/drawing/2014/main" id="{6D5C543D-D206-4BF4-93D2-1C6BA89F7319}"/>
              </a:ext>
            </a:extLst>
          </p:cNvPr>
          <p:cNvSpPr/>
          <p:nvPr/>
        </p:nvSpPr>
        <p:spPr>
          <a:xfrm>
            <a:off x="784424" y="1175156"/>
            <a:ext cx="830903" cy="3513268"/>
          </a:xfrm>
          <a:prstGeom prst="rect">
            <a:avLst/>
          </a:prstGeom>
          <a:blipFill>
            <a:blip r:embed="rId7" cstate="print"/>
            <a:stretch>
              <a:fillRect/>
            </a:stretch>
          </a:blipFill>
        </p:spPr>
        <p:txBody>
          <a:bodyPr wrap="square" lIns="0" tIns="0" rIns="0" bIns="0" rtlCol="0"/>
          <a:lstStyle/>
          <a:p>
            <a:endParaRPr dirty="0">
              <a:latin typeface="TheSans UHH" panose="020B0604020202020204" charset="0"/>
            </a:endParaRPr>
          </a:p>
        </p:txBody>
      </p:sp>
      <p:sp>
        <p:nvSpPr>
          <p:cNvPr id="38" name="object 17">
            <a:extLst>
              <a:ext uri="{FF2B5EF4-FFF2-40B4-BE49-F238E27FC236}">
                <a16:creationId xmlns:a16="http://schemas.microsoft.com/office/drawing/2014/main" id="{921E8AE8-B089-46AD-9EA4-FDFB418BE3AA}"/>
              </a:ext>
            </a:extLst>
          </p:cNvPr>
          <p:cNvSpPr/>
          <p:nvPr/>
        </p:nvSpPr>
        <p:spPr>
          <a:xfrm>
            <a:off x="683568" y="4371950"/>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sp>
        <p:nvSpPr>
          <p:cNvPr id="39" name="object 4">
            <a:extLst>
              <a:ext uri="{FF2B5EF4-FFF2-40B4-BE49-F238E27FC236}">
                <a16:creationId xmlns:a16="http://schemas.microsoft.com/office/drawing/2014/main" id="{42DE6C9A-4762-4217-94BB-631C727E7094}"/>
              </a:ext>
            </a:extLst>
          </p:cNvPr>
          <p:cNvSpPr/>
          <p:nvPr/>
        </p:nvSpPr>
        <p:spPr>
          <a:xfrm>
            <a:off x="1547664" y="1253591"/>
            <a:ext cx="120997" cy="94023"/>
          </a:xfrm>
          <a:prstGeom prst="rect">
            <a:avLst/>
          </a:prstGeom>
          <a:blipFill>
            <a:blip r:embed="rId8"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28176643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C4A02C4-9D2B-ECB0-128B-0D918623139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8E684A88-023F-C36C-30AE-E7F87449C4EB}"/>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E6B28C8F-304D-85F3-6FA1-4A6D98CCBAA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61</a:t>
            </a:fld>
            <a:endParaRPr lang="de-DE" dirty="0">
              <a:latin typeface="TheSans UHH" panose="020B0604020202020204" charset="0"/>
            </a:endParaRPr>
          </a:p>
        </p:txBody>
      </p:sp>
      <p:sp>
        <p:nvSpPr>
          <p:cNvPr id="11" name="object 3">
            <a:extLst>
              <a:ext uri="{FF2B5EF4-FFF2-40B4-BE49-F238E27FC236}">
                <a16:creationId xmlns:a16="http://schemas.microsoft.com/office/drawing/2014/main" id="{D2A3E9B2-4D8C-E1FB-A53B-9800BB9E51A4}"/>
              </a:ext>
            </a:extLst>
          </p:cNvPr>
          <p:cNvSpPr/>
          <p:nvPr/>
        </p:nvSpPr>
        <p:spPr>
          <a:xfrm>
            <a:off x="1691680" y="1275606"/>
            <a:ext cx="3542541"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13" name="object 5">
            <a:extLst>
              <a:ext uri="{FF2B5EF4-FFF2-40B4-BE49-F238E27FC236}">
                <a16:creationId xmlns:a16="http://schemas.microsoft.com/office/drawing/2014/main" id="{64651527-75D2-327A-5EE5-D20C6CF29C45}"/>
              </a:ext>
            </a:extLst>
          </p:cNvPr>
          <p:cNvSpPr txBox="1"/>
          <p:nvPr/>
        </p:nvSpPr>
        <p:spPr>
          <a:xfrm>
            <a:off x="2732271" y="2446558"/>
            <a:ext cx="421928" cy="558106"/>
          </a:xfrm>
          <a:prstGeom prst="rect">
            <a:avLst/>
          </a:prstGeom>
          <a:solidFill>
            <a:srgbClr val="F3F3F3"/>
          </a:solidFill>
          <a:ln w="30997">
            <a:solidFill>
              <a:srgbClr val="666666"/>
            </a:solidFill>
          </a:ln>
        </p:spPr>
        <p:txBody>
          <a:bodyPr vert="horz" wrap="square" lIns="0" tIns="893" rIns="0" bIns="0" rtlCol="0">
            <a:spAutoFit/>
          </a:bodyPr>
          <a:lstStyle/>
          <a:p>
            <a:pPr>
              <a:spcBef>
                <a:spcPts val="7"/>
              </a:spcBef>
            </a:pPr>
            <a:endParaRPr sz="2250">
              <a:latin typeface="TheSans UHH" panose="020B0604020202020204" charset="0"/>
              <a:cs typeface="Times New Roman"/>
            </a:endParaRPr>
          </a:p>
          <a:p>
            <a:pPr marL="113403"/>
            <a:r>
              <a:rPr sz="1371" spc="-155" dirty="0">
                <a:latin typeface="TheSans UHH" panose="020B0604020202020204" charset="0"/>
                <a:cs typeface="Arial"/>
              </a:rPr>
              <a:t>hO</a:t>
            </a:r>
            <a:endParaRPr sz="1371">
              <a:latin typeface="TheSans UHH" panose="020B0604020202020204" charset="0"/>
              <a:cs typeface="Arial"/>
            </a:endParaRPr>
          </a:p>
        </p:txBody>
      </p:sp>
      <p:sp>
        <p:nvSpPr>
          <p:cNvPr id="14" name="object 6">
            <a:extLst>
              <a:ext uri="{FF2B5EF4-FFF2-40B4-BE49-F238E27FC236}">
                <a16:creationId xmlns:a16="http://schemas.microsoft.com/office/drawing/2014/main" id="{A88E2D4F-82F9-BEB8-AE3A-5471BDB48E76}"/>
              </a:ext>
            </a:extLst>
          </p:cNvPr>
          <p:cNvSpPr/>
          <p:nvPr/>
        </p:nvSpPr>
        <p:spPr>
          <a:xfrm>
            <a:off x="2943017" y="3185611"/>
            <a:ext cx="0" cy="424160"/>
          </a:xfrm>
          <a:custGeom>
            <a:avLst/>
            <a:gdLst/>
            <a:ahLst/>
            <a:cxnLst/>
            <a:rect l="l" t="t" r="r" b="b"/>
            <a:pathLst>
              <a:path h="603250">
                <a:moveTo>
                  <a:pt x="0" y="602869"/>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5" name="object 7">
            <a:extLst>
              <a:ext uri="{FF2B5EF4-FFF2-40B4-BE49-F238E27FC236}">
                <a16:creationId xmlns:a16="http://schemas.microsoft.com/office/drawing/2014/main" id="{7449B031-87FB-B240-3EBF-2B56AFC84F19}"/>
              </a:ext>
            </a:extLst>
          </p:cNvPr>
          <p:cNvSpPr/>
          <p:nvPr/>
        </p:nvSpPr>
        <p:spPr>
          <a:xfrm>
            <a:off x="2896116" y="3075806"/>
            <a:ext cx="93797" cy="12070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6" name="object 8">
            <a:extLst>
              <a:ext uri="{FF2B5EF4-FFF2-40B4-BE49-F238E27FC236}">
                <a16:creationId xmlns:a16="http://schemas.microsoft.com/office/drawing/2014/main" id="{69EEC50C-DF94-78F5-89D2-18C9EFC40117}"/>
              </a:ext>
            </a:extLst>
          </p:cNvPr>
          <p:cNvSpPr/>
          <p:nvPr/>
        </p:nvSpPr>
        <p:spPr>
          <a:xfrm>
            <a:off x="2687893" y="3737365"/>
            <a:ext cx="465863" cy="496586"/>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17" name="object 9">
            <a:extLst>
              <a:ext uri="{FF2B5EF4-FFF2-40B4-BE49-F238E27FC236}">
                <a16:creationId xmlns:a16="http://schemas.microsoft.com/office/drawing/2014/main" id="{B3DCF510-4AAE-F8DB-0795-6EB1A3F5B1D5}"/>
              </a:ext>
            </a:extLst>
          </p:cNvPr>
          <p:cNvSpPr txBox="1"/>
          <p:nvPr/>
        </p:nvSpPr>
        <p:spPr>
          <a:xfrm>
            <a:off x="2687892" y="3609612"/>
            <a:ext cx="525512" cy="492443"/>
          </a:xfrm>
          <a:prstGeom prst="rect">
            <a:avLst/>
          </a:prstGeom>
          <a:ln w="30997">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8" name="object 10">
            <a:extLst>
              <a:ext uri="{FF2B5EF4-FFF2-40B4-BE49-F238E27FC236}">
                <a16:creationId xmlns:a16="http://schemas.microsoft.com/office/drawing/2014/main" id="{593AECA7-E557-44B9-3108-C3531D972EA1}"/>
              </a:ext>
            </a:extLst>
          </p:cNvPr>
          <p:cNvSpPr/>
          <p:nvPr/>
        </p:nvSpPr>
        <p:spPr>
          <a:xfrm>
            <a:off x="2943017" y="2112393"/>
            <a:ext cx="0" cy="318627"/>
          </a:xfrm>
          <a:custGeom>
            <a:avLst/>
            <a:gdLst/>
            <a:ahLst/>
            <a:cxnLst/>
            <a:rect l="l" t="t" r="r" b="b"/>
            <a:pathLst>
              <a:path h="498475">
                <a:moveTo>
                  <a:pt x="0" y="497915"/>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9" name="object 11">
            <a:extLst>
              <a:ext uri="{FF2B5EF4-FFF2-40B4-BE49-F238E27FC236}">
                <a16:creationId xmlns:a16="http://schemas.microsoft.com/office/drawing/2014/main" id="{16FB6350-CBAB-13C2-B43A-55A1720F6D71}"/>
              </a:ext>
            </a:extLst>
          </p:cNvPr>
          <p:cNvSpPr/>
          <p:nvPr/>
        </p:nvSpPr>
        <p:spPr>
          <a:xfrm>
            <a:off x="2896116" y="1986655"/>
            <a:ext cx="93797" cy="12070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20" name="object 12">
            <a:extLst>
              <a:ext uri="{FF2B5EF4-FFF2-40B4-BE49-F238E27FC236}">
                <a16:creationId xmlns:a16="http://schemas.microsoft.com/office/drawing/2014/main" id="{C2DF8AD0-A1F4-F347-7FCB-D760D0DC5AA8}"/>
              </a:ext>
            </a:extLst>
          </p:cNvPr>
          <p:cNvSpPr txBox="1"/>
          <p:nvPr/>
        </p:nvSpPr>
        <p:spPr>
          <a:xfrm>
            <a:off x="2732271" y="1509835"/>
            <a:ext cx="421928" cy="413843"/>
          </a:xfrm>
          <a:prstGeom prst="rect">
            <a:avLst/>
          </a:prstGeom>
          <a:solidFill>
            <a:srgbClr val="F3F3F3"/>
          </a:solidFill>
          <a:ln w="30997">
            <a:solidFill>
              <a:srgbClr val="666666"/>
            </a:solidFill>
          </a:ln>
        </p:spPr>
        <p:txBody>
          <a:bodyPr vert="horz" wrap="square" lIns="0" tIns="2679" rIns="0" bIns="0" rtlCol="0">
            <a:spAutoFit/>
          </a:bodyPr>
          <a:lstStyle/>
          <a:p>
            <a:pPr>
              <a:spcBef>
                <a:spcPts val="21"/>
              </a:spcBef>
            </a:pPr>
            <a:endParaRPr sz="1301">
              <a:latin typeface="TheSans UHH" panose="020B0604020202020204" charset="0"/>
              <a:cs typeface="Times New Roman"/>
            </a:endParaRPr>
          </a:p>
          <a:p>
            <a:pPr marL="118314"/>
            <a:r>
              <a:rPr sz="1371" spc="-151" dirty="0">
                <a:latin typeface="TheSans UHH" panose="020B0604020202020204" charset="0"/>
                <a:cs typeface="Arial"/>
              </a:rPr>
              <a:t>yO</a:t>
            </a:r>
            <a:endParaRPr sz="1371">
              <a:latin typeface="TheSans UHH" panose="020B0604020202020204" charset="0"/>
              <a:cs typeface="Arial"/>
            </a:endParaRPr>
          </a:p>
        </p:txBody>
      </p:sp>
      <p:sp>
        <p:nvSpPr>
          <p:cNvPr id="22" name="object 14">
            <a:extLst>
              <a:ext uri="{FF2B5EF4-FFF2-40B4-BE49-F238E27FC236}">
                <a16:creationId xmlns:a16="http://schemas.microsoft.com/office/drawing/2014/main" id="{C270F11C-B787-5FEB-3231-9B90D23DAFD3}"/>
              </a:ext>
            </a:extLst>
          </p:cNvPr>
          <p:cNvSpPr/>
          <p:nvPr/>
        </p:nvSpPr>
        <p:spPr>
          <a:xfrm>
            <a:off x="2588631" y="2847815"/>
            <a:ext cx="122734" cy="9365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28" name="object 23">
            <a:extLst>
              <a:ext uri="{FF2B5EF4-FFF2-40B4-BE49-F238E27FC236}">
                <a16:creationId xmlns:a16="http://schemas.microsoft.com/office/drawing/2014/main" id="{9964BAFE-A7DB-23A6-A1D9-26EE529FE710}"/>
              </a:ext>
            </a:extLst>
          </p:cNvPr>
          <p:cNvSpPr txBox="1"/>
          <p:nvPr/>
        </p:nvSpPr>
        <p:spPr>
          <a:xfrm>
            <a:off x="2437665" y="4416221"/>
            <a:ext cx="923776" cy="230832"/>
          </a:xfrm>
          <a:prstGeom prst="rect">
            <a:avLst/>
          </a:prstGeom>
        </p:spPr>
        <p:txBody>
          <a:bodyPr vert="horz" wrap="square" lIns="0" tIns="0" rIns="0" bIns="0" rtlCol="0">
            <a:spAutoFit/>
          </a:bodyPr>
          <a:lstStyle/>
          <a:p>
            <a:pPr marL="8929">
              <a:lnSpc>
                <a:spcPts val="1842"/>
              </a:lnSpc>
            </a:pPr>
            <a:r>
              <a:rPr sz="1582" spc="11" dirty="0">
                <a:latin typeface="TheSans UHH" panose="020B0604020202020204" charset="0"/>
                <a:cs typeface="Arial"/>
              </a:rPr>
              <a:t>&lt;START</a:t>
            </a:r>
            <a:r>
              <a:rPr sz="1582" spc="14" dirty="0">
                <a:latin typeface="TheSans UHH" panose="020B0604020202020204" charset="0"/>
                <a:cs typeface="Arial"/>
              </a:rPr>
              <a:t>&gt;</a:t>
            </a:r>
            <a:endParaRPr sz="1582" dirty="0">
              <a:latin typeface="TheSans UHH" panose="020B0604020202020204" charset="0"/>
              <a:cs typeface="Arial"/>
            </a:endParaRPr>
          </a:p>
        </p:txBody>
      </p:sp>
      <p:sp>
        <p:nvSpPr>
          <p:cNvPr id="29" name="TextBox 28">
            <a:extLst>
              <a:ext uri="{FF2B5EF4-FFF2-40B4-BE49-F238E27FC236}">
                <a16:creationId xmlns:a16="http://schemas.microsoft.com/office/drawing/2014/main" id="{5D5F528B-3A15-DE61-AF69-8C4BA551998E}"/>
              </a:ext>
            </a:extLst>
          </p:cNvPr>
          <p:cNvSpPr txBox="1"/>
          <p:nvPr/>
        </p:nvSpPr>
        <p:spPr>
          <a:xfrm>
            <a:off x="3392672" y="438352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34" name="object 15">
            <a:extLst>
              <a:ext uri="{FF2B5EF4-FFF2-40B4-BE49-F238E27FC236}">
                <a16:creationId xmlns:a16="http://schemas.microsoft.com/office/drawing/2014/main" id="{898F3AAB-1F1F-C218-CCCA-DC118E4D3D02}"/>
              </a:ext>
            </a:extLst>
          </p:cNvPr>
          <p:cNvSpPr txBox="1"/>
          <p:nvPr/>
        </p:nvSpPr>
        <p:spPr>
          <a:xfrm>
            <a:off x="3415047" y="3603377"/>
            <a:ext cx="519261" cy="508665"/>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844">
              <a:latin typeface="TheSans UHH" panose="020B0604020202020204" charset="0"/>
              <a:cs typeface="Times New Roman"/>
            </a:endParaRPr>
          </a:p>
          <a:p>
            <a:pPr>
              <a:lnSpc>
                <a:spcPct val="100000"/>
              </a:lnSpc>
            </a:pPr>
            <a:endParaRPr sz="844">
              <a:latin typeface="TheSans UHH" panose="020B0604020202020204" charset="0"/>
              <a:cs typeface="Times New Roman"/>
            </a:endParaRPr>
          </a:p>
          <a:p>
            <a:pPr>
              <a:spcBef>
                <a:spcPts val="32"/>
              </a:spcBef>
            </a:pPr>
            <a:endParaRPr sz="844">
              <a:latin typeface="TheSans UHH" panose="020B0604020202020204" charset="0"/>
              <a:cs typeface="Times New Roman"/>
            </a:endParaRPr>
          </a:p>
          <a:p>
            <a:pPr marL="139298"/>
            <a:r>
              <a:rPr sz="773" spc="7" dirty="0">
                <a:latin typeface="TheSans UHH" panose="020B0604020202020204" charset="0"/>
                <a:cs typeface="Arial"/>
              </a:rPr>
              <a:t>straw</a:t>
            </a:r>
            <a:endParaRPr sz="773">
              <a:latin typeface="TheSans UHH" panose="020B0604020202020204" charset="0"/>
              <a:cs typeface="Arial"/>
            </a:endParaRPr>
          </a:p>
        </p:txBody>
      </p:sp>
      <p:sp>
        <p:nvSpPr>
          <p:cNvPr id="35" name="object 17">
            <a:extLst>
              <a:ext uri="{FF2B5EF4-FFF2-40B4-BE49-F238E27FC236}">
                <a16:creationId xmlns:a16="http://schemas.microsoft.com/office/drawing/2014/main" id="{57B4D546-6062-57E9-54F7-555C253AB99F}"/>
              </a:ext>
            </a:extLst>
          </p:cNvPr>
          <p:cNvSpPr/>
          <p:nvPr/>
        </p:nvSpPr>
        <p:spPr>
          <a:xfrm>
            <a:off x="3131840" y="2762125"/>
            <a:ext cx="198239" cy="0"/>
          </a:xfrm>
          <a:custGeom>
            <a:avLst/>
            <a:gdLst/>
            <a:ahLst/>
            <a:cxnLst/>
            <a:rect l="l" t="t" r="r" b="b"/>
            <a:pathLst>
              <a:path w="281939">
                <a:moveTo>
                  <a:pt x="0" y="0"/>
                </a:moveTo>
                <a:lnTo>
                  <a:pt x="281325"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36" name="object 18">
            <a:extLst>
              <a:ext uri="{FF2B5EF4-FFF2-40B4-BE49-F238E27FC236}">
                <a16:creationId xmlns:a16="http://schemas.microsoft.com/office/drawing/2014/main" id="{3F8DA358-26B4-3FDF-9CA8-626F410C2221}"/>
              </a:ext>
            </a:extLst>
          </p:cNvPr>
          <p:cNvSpPr/>
          <p:nvPr/>
        </p:nvSpPr>
        <p:spPr>
          <a:xfrm>
            <a:off x="3318874" y="2715766"/>
            <a:ext cx="119318" cy="92717"/>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37" name="object 19">
            <a:extLst>
              <a:ext uri="{FF2B5EF4-FFF2-40B4-BE49-F238E27FC236}">
                <a16:creationId xmlns:a16="http://schemas.microsoft.com/office/drawing/2014/main" id="{76D1A321-B842-AF2E-9F98-B855BA4720D4}"/>
              </a:ext>
            </a:extLst>
          </p:cNvPr>
          <p:cNvSpPr/>
          <p:nvPr/>
        </p:nvSpPr>
        <p:spPr>
          <a:xfrm>
            <a:off x="3667254" y="3184351"/>
            <a:ext cx="0" cy="419249"/>
          </a:xfrm>
          <a:custGeom>
            <a:avLst/>
            <a:gdLst/>
            <a:ahLst/>
            <a:cxnLst/>
            <a:rect l="l" t="t" r="r" b="b"/>
            <a:pathLst>
              <a:path h="596264">
                <a:moveTo>
                  <a:pt x="0" y="595946"/>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38" name="object 20">
            <a:extLst>
              <a:ext uri="{FF2B5EF4-FFF2-40B4-BE49-F238E27FC236}">
                <a16:creationId xmlns:a16="http://schemas.microsoft.com/office/drawing/2014/main" id="{485F8DD1-9D2E-D687-FF8B-DB44BC631455}"/>
              </a:ext>
            </a:extLst>
          </p:cNvPr>
          <p:cNvSpPr/>
          <p:nvPr/>
        </p:nvSpPr>
        <p:spPr>
          <a:xfrm>
            <a:off x="3620892" y="3075806"/>
            <a:ext cx="92720" cy="119318"/>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39" name="object 21">
            <a:extLst>
              <a:ext uri="{FF2B5EF4-FFF2-40B4-BE49-F238E27FC236}">
                <a16:creationId xmlns:a16="http://schemas.microsoft.com/office/drawing/2014/main" id="{25E3A1B8-4894-C1D8-826F-5D9455B8CABE}"/>
              </a:ext>
            </a:extLst>
          </p:cNvPr>
          <p:cNvSpPr txBox="1"/>
          <p:nvPr/>
        </p:nvSpPr>
        <p:spPr>
          <a:xfrm>
            <a:off x="3419872" y="2450309"/>
            <a:ext cx="417016" cy="548292"/>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1477">
              <a:latin typeface="TheSans UHH" panose="020B0604020202020204" charset="0"/>
              <a:cs typeface="Times New Roman"/>
            </a:endParaRPr>
          </a:p>
          <a:p>
            <a:pPr marL="112064">
              <a:spcBef>
                <a:spcPts val="886"/>
              </a:spcBef>
            </a:pPr>
            <a:r>
              <a:rPr sz="1336" spc="7" dirty="0">
                <a:latin typeface="TheSans UHH" panose="020B0604020202020204" charset="0"/>
                <a:cs typeface="Arial"/>
              </a:rPr>
              <a:t>h1</a:t>
            </a:r>
            <a:endParaRPr sz="1336">
              <a:latin typeface="TheSans UHH" panose="020B0604020202020204" charset="0"/>
              <a:cs typeface="Arial"/>
            </a:endParaRPr>
          </a:p>
        </p:txBody>
      </p:sp>
      <p:sp>
        <p:nvSpPr>
          <p:cNvPr id="40" name="object 22">
            <a:extLst>
              <a:ext uri="{FF2B5EF4-FFF2-40B4-BE49-F238E27FC236}">
                <a16:creationId xmlns:a16="http://schemas.microsoft.com/office/drawing/2014/main" id="{3643B749-67AB-8FB4-714F-12F04F8F8764}"/>
              </a:ext>
            </a:extLst>
          </p:cNvPr>
          <p:cNvSpPr/>
          <p:nvPr/>
        </p:nvSpPr>
        <p:spPr>
          <a:xfrm>
            <a:off x="3628209" y="2104232"/>
            <a:ext cx="0" cy="346471"/>
          </a:xfrm>
          <a:custGeom>
            <a:avLst/>
            <a:gdLst/>
            <a:ahLst/>
            <a:cxnLst/>
            <a:rect l="l" t="t" r="r" b="b"/>
            <a:pathLst>
              <a:path h="492760">
                <a:moveTo>
                  <a:pt x="0" y="492198"/>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41" name="object 23">
            <a:extLst>
              <a:ext uri="{FF2B5EF4-FFF2-40B4-BE49-F238E27FC236}">
                <a16:creationId xmlns:a16="http://schemas.microsoft.com/office/drawing/2014/main" id="{11552EFD-61B0-C8C9-D92E-817453C59240}"/>
              </a:ext>
            </a:extLst>
          </p:cNvPr>
          <p:cNvSpPr/>
          <p:nvPr/>
        </p:nvSpPr>
        <p:spPr>
          <a:xfrm>
            <a:off x="3581847" y="1995686"/>
            <a:ext cx="92720" cy="119318"/>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42" name="object 24">
            <a:extLst>
              <a:ext uri="{FF2B5EF4-FFF2-40B4-BE49-F238E27FC236}">
                <a16:creationId xmlns:a16="http://schemas.microsoft.com/office/drawing/2014/main" id="{2B2033E5-8A2C-EFE6-66E3-645544969831}"/>
              </a:ext>
            </a:extLst>
          </p:cNvPr>
          <p:cNvSpPr txBox="1"/>
          <p:nvPr/>
        </p:nvSpPr>
        <p:spPr>
          <a:xfrm>
            <a:off x="3419872" y="1491630"/>
            <a:ext cx="417016" cy="408908"/>
          </a:xfrm>
          <a:prstGeom prst="rect">
            <a:avLst/>
          </a:prstGeom>
          <a:solidFill>
            <a:srgbClr val="F3F3F3"/>
          </a:solidFill>
          <a:ln w="30641">
            <a:solidFill>
              <a:srgbClr val="666666"/>
            </a:solidFill>
          </a:ln>
        </p:spPr>
        <p:txBody>
          <a:bodyPr vert="horz" wrap="square" lIns="0" tIns="3125" rIns="0" bIns="0" rtlCol="0">
            <a:spAutoFit/>
          </a:bodyPr>
          <a:lstStyle/>
          <a:p>
            <a:pPr>
              <a:spcBef>
                <a:spcPts val="25"/>
              </a:spcBef>
            </a:pPr>
            <a:endParaRPr sz="1301">
              <a:latin typeface="TheSans UHH" panose="020B0604020202020204" charset="0"/>
              <a:cs typeface="Times New Roman"/>
            </a:endParaRPr>
          </a:p>
          <a:p>
            <a:pPr marL="116975"/>
            <a:r>
              <a:rPr sz="1336" spc="11" dirty="0">
                <a:latin typeface="TheSans UHH" panose="020B0604020202020204" charset="0"/>
                <a:cs typeface="Arial"/>
              </a:rPr>
              <a:t>y1</a:t>
            </a:r>
            <a:endParaRPr sz="1336">
              <a:latin typeface="TheSans UHH" panose="020B0604020202020204" charset="0"/>
              <a:cs typeface="Arial"/>
            </a:endParaRPr>
          </a:p>
        </p:txBody>
      </p:sp>
      <p:sp>
        <p:nvSpPr>
          <p:cNvPr id="47" name="object 16">
            <a:extLst>
              <a:ext uri="{FF2B5EF4-FFF2-40B4-BE49-F238E27FC236}">
                <a16:creationId xmlns:a16="http://schemas.microsoft.com/office/drawing/2014/main" id="{809C4F84-A4AB-2952-74C2-211B3EA28153}"/>
              </a:ext>
            </a:extLst>
          </p:cNvPr>
          <p:cNvSpPr/>
          <p:nvPr/>
        </p:nvSpPr>
        <p:spPr>
          <a:xfrm>
            <a:off x="373498" y="4110218"/>
            <a:ext cx="1271141" cy="589806"/>
          </a:xfrm>
          <a:custGeom>
            <a:avLst/>
            <a:gdLst/>
            <a:ahLst/>
            <a:cxnLst/>
            <a:rect l="l" t="t" r="r" b="b"/>
            <a:pathLst>
              <a:path w="1807845" h="838834">
                <a:moveTo>
                  <a:pt x="0" y="838668"/>
                </a:moveTo>
                <a:lnTo>
                  <a:pt x="1807625" y="838668"/>
                </a:lnTo>
                <a:lnTo>
                  <a:pt x="1807625" y="0"/>
                </a:lnTo>
                <a:lnTo>
                  <a:pt x="0" y="0"/>
                </a:lnTo>
                <a:lnTo>
                  <a:pt x="0" y="838668"/>
                </a:lnTo>
                <a:close/>
              </a:path>
            </a:pathLst>
          </a:custGeom>
          <a:solidFill>
            <a:srgbClr val="FFFFFF"/>
          </a:solidFill>
        </p:spPr>
        <p:txBody>
          <a:bodyPr wrap="square" lIns="0" tIns="0" rIns="0" bIns="0" rtlCol="0"/>
          <a:lstStyle/>
          <a:p>
            <a:endParaRPr>
              <a:latin typeface="TheSans UHH" panose="020B0604020202020204" charset="0"/>
            </a:endParaRPr>
          </a:p>
        </p:txBody>
      </p:sp>
      <p:sp>
        <p:nvSpPr>
          <p:cNvPr id="33" name="object 2">
            <a:extLst>
              <a:ext uri="{FF2B5EF4-FFF2-40B4-BE49-F238E27FC236}">
                <a16:creationId xmlns:a16="http://schemas.microsoft.com/office/drawing/2014/main" id="{F8E2AD8B-DB14-4E39-8523-4EB6F15D0D5A}"/>
              </a:ext>
            </a:extLst>
          </p:cNvPr>
          <p:cNvSpPr/>
          <p:nvPr/>
        </p:nvSpPr>
        <p:spPr>
          <a:xfrm>
            <a:off x="4926123" y="1188189"/>
            <a:ext cx="2166053" cy="1531045"/>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43" name="object 4">
            <a:extLst>
              <a:ext uri="{FF2B5EF4-FFF2-40B4-BE49-F238E27FC236}">
                <a16:creationId xmlns:a16="http://schemas.microsoft.com/office/drawing/2014/main" id="{40708AD8-3B08-4554-8609-0445E66CFA56}"/>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44" name="object 3">
            <a:extLst>
              <a:ext uri="{FF2B5EF4-FFF2-40B4-BE49-F238E27FC236}">
                <a16:creationId xmlns:a16="http://schemas.microsoft.com/office/drawing/2014/main" id="{3635B54B-6B2A-48F9-9E5B-44E18BED6612}"/>
              </a:ext>
            </a:extLst>
          </p:cNvPr>
          <p:cNvSpPr txBox="1">
            <a:spLocks/>
          </p:cNvSpPr>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marL="8929">
              <a:spcBef>
                <a:spcPts val="63"/>
              </a:spcBef>
            </a:pPr>
            <a:r>
              <a:rPr lang="de-DE" sz="2074" spc="-7">
                <a:solidFill>
                  <a:srgbClr val="0000FF"/>
                </a:solidFill>
                <a:latin typeface="TheSans UHH" panose="020B0604020202020204" charset="0"/>
                <a:cs typeface="Arial"/>
              </a:rPr>
              <a:t>test</a:t>
            </a:r>
            <a:r>
              <a:rPr lang="de-DE" sz="2074" spc="-49">
                <a:solidFill>
                  <a:srgbClr val="0000FF"/>
                </a:solidFill>
                <a:latin typeface="TheSans UHH" panose="020B0604020202020204" charset="0"/>
                <a:cs typeface="Arial"/>
              </a:rPr>
              <a:t> </a:t>
            </a:r>
            <a:r>
              <a:rPr lang="de-DE" sz="2074" spc="-11">
                <a:solidFill>
                  <a:srgbClr val="0000FF"/>
                </a:solidFill>
                <a:latin typeface="TheSans UHH" panose="020B0604020202020204" charset="0"/>
                <a:cs typeface="Arial"/>
              </a:rPr>
              <a:t>image</a:t>
            </a:r>
            <a:endParaRPr lang="de-DE" sz="2074" dirty="0">
              <a:latin typeface="TheSans UHH" panose="020B0604020202020204" charset="0"/>
              <a:cs typeface="Arial"/>
            </a:endParaRPr>
          </a:p>
        </p:txBody>
      </p:sp>
      <p:sp>
        <p:nvSpPr>
          <p:cNvPr id="46" name="object 17">
            <a:extLst>
              <a:ext uri="{FF2B5EF4-FFF2-40B4-BE49-F238E27FC236}">
                <a16:creationId xmlns:a16="http://schemas.microsoft.com/office/drawing/2014/main" id="{7A34E385-8B1B-4BE3-AC31-78B9BE930370}"/>
              </a:ext>
            </a:extLst>
          </p:cNvPr>
          <p:cNvSpPr/>
          <p:nvPr/>
        </p:nvSpPr>
        <p:spPr>
          <a:xfrm>
            <a:off x="835968" y="4524350"/>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sp>
        <p:nvSpPr>
          <p:cNvPr id="21" name="object 13">
            <a:extLst>
              <a:ext uri="{FF2B5EF4-FFF2-40B4-BE49-F238E27FC236}">
                <a16:creationId xmlns:a16="http://schemas.microsoft.com/office/drawing/2014/main" id="{798C69FE-9D30-EBA1-D13B-CE8083896DDC}"/>
              </a:ext>
            </a:extLst>
          </p:cNvPr>
          <p:cNvSpPr/>
          <p:nvPr/>
        </p:nvSpPr>
        <p:spPr>
          <a:xfrm>
            <a:off x="1547665" y="2894647"/>
            <a:ext cx="1054394" cy="1401363"/>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000000"/>
            </a:solidFill>
          </a:ln>
        </p:spPr>
        <p:txBody>
          <a:bodyPr wrap="square" lIns="0" tIns="0" rIns="0" bIns="0" rtlCol="0"/>
          <a:lstStyle/>
          <a:p>
            <a:endParaRPr>
              <a:latin typeface="TheSans UHH" panose="020B0604020202020204" charset="0"/>
            </a:endParaRPr>
          </a:p>
        </p:txBody>
      </p:sp>
      <p:sp>
        <p:nvSpPr>
          <p:cNvPr id="52" name="object 2">
            <a:extLst>
              <a:ext uri="{FF2B5EF4-FFF2-40B4-BE49-F238E27FC236}">
                <a16:creationId xmlns:a16="http://schemas.microsoft.com/office/drawing/2014/main" id="{7356A6E6-DFE5-4682-8293-1D69A8DA89BA}"/>
              </a:ext>
            </a:extLst>
          </p:cNvPr>
          <p:cNvSpPr/>
          <p:nvPr/>
        </p:nvSpPr>
        <p:spPr>
          <a:xfrm>
            <a:off x="784424" y="1175156"/>
            <a:ext cx="830903" cy="3513268"/>
          </a:xfrm>
          <a:prstGeom prst="rect">
            <a:avLst/>
          </a:prstGeom>
          <a:blipFill>
            <a:blip r:embed="rId8" cstate="print"/>
            <a:stretch>
              <a:fillRect/>
            </a:stretch>
          </a:blipFill>
        </p:spPr>
        <p:txBody>
          <a:bodyPr wrap="square" lIns="0" tIns="0" rIns="0" bIns="0" rtlCol="0"/>
          <a:lstStyle/>
          <a:p>
            <a:endParaRPr dirty="0">
              <a:latin typeface="TheSans UHH" panose="020B0604020202020204" charset="0"/>
            </a:endParaRPr>
          </a:p>
        </p:txBody>
      </p:sp>
      <p:sp>
        <p:nvSpPr>
          <p:cNvPr id="50" name="object 17">
            <a:extLst>
              <a:ext uri="{FF2B5EF4-FFF2-40B4-BE49-F238E27FC236}">
                <a16:creationId xmlns:a16="http://schemas.microsoft.com/office/drawing/2014/main" id="{6D2BCD6F-4D7D-4D86-AB21-B02DCBB21E85}"/>
              </a:ext>
            </a:extLst>
          </p:cNvPr>
          <p:cNvSpPr/>
          <p:nvPr/>
        </p:nvSpPr>
        <p:spPr>
          <a:xfrm>
            <a:off x="683568" y="4372492"/>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sp>
        <p:nvSpPr>
          <p:cNvPr id="12" name="object 4">
            <a:extLst>
              <a:ext uri="{FF2B5EF4-FFF2-40B4-BE49-F238E27FC236}">
                <a16:creationId xmlns:a16="http://schemas.microsoft.com/office/drawing/2014/main" id="{0F64C6B9-D4B3-9A58-A2CB-E15EF2CB0303}"/>
              </a:ext>
            </a:extLst>
          </p:cNvPr>
          <p:cNvSpPr/>
          <p:nvPr/>
        </p:nvSpPr>
        <p:spPr>
          <a:xfrm>
            <a:off x="1547664" y="1253591"/>
            <a:ext cx="120997" cy="94023"/>
          </a:xfrm>
          <a:prstGeom prst="rect">
            <a:avLst/>
          </a:prstGeom>
          <a:blipFill>
            <a:blip r:embed="rId9"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8964971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36F0184-4D02-5A98-01FF-5E0E1F684F60}"/>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AFFE3652-0FE7-EEF3-E26A-B0A9C4D0AE03}"/>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BEE087D3-1999-A4B0-1575-721901AF3084}"/>
              </a:ext>
            </a:extLst>
          </p:cNvPr>
          <p:cNvSpPr>
            <a:spLocks noGrp="1"/>
          </p:cNvSpPr>
          <p:nvPr>
            <p:ph type="sldNum" sz="quarter" idx="19"/>
          </p:nvPr>
        </p:nvSpPr>
        <p:spPr/>
        <p:txBody>
          <a:bodyPr/>
          <a:lstStyle/>
          <a:p>
            <a:fld id="{3E01A2B2-10AD-754B-9B4C-E5B6FED423D0}" type="slidenum">
              <a:rPr lang="de-DE" smtClean="0"/>
              <a:pPr/>
              <a:t>62</a:t>
            </a:fld>
            <a:endParaRPr lang="de-DE" dirty="0"/>
          </a:p>
        </p:txBody>
      </p:sp>
      <p:sp>
        <p:nvSpPr>
          <p:cNvPr id="10" name="object 3">
            <a:extLst>
              <a:ext uri="{FF2B5EF4-FFF2-40B4-BE49-F238E27FC236}">
                <a16:creationId xmlns:a16="http://schemas.microsoft.com/office/drawing/2014/main" id="{AD651073-08D8-97D4-B252-3ECB4B110A4B}"/>
              </a:ext>
            </a:extLst>
          </p:cNvPr>
          <p:cNvSpPr/>
          <p:nvPr/>
        </p:nvSpPr>
        <p:spPr>
          <a:xfrm>
            <a:off x="1691680" y="1275606"/>
            <a:ext cx="3542541"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p>
        </p:txBody>
      </p:sp>
      <p:sp>
        <p:nvSpPr>
          <p:cNvPr id="12" name="object 5">
            <a:extLst>
              <a:ext uri="{FF2B5EF4-FFF2-40B4-BE49-F238E27FC236}">
                <a16:creationId xmlns:a16="http://schemas.microsoft.com/office/drawing/2014/main" id="{C91B8405-28E2-FCB7-7EA1-A9D39D646CF2}"/>
              </a:ext>
            </a:extLst>
          </p:cNvPr>
          <p:cNvSpPr txBox="1"/>
          <p:nvPr/>
        </p:nvSpPr>
        <p:spPr>
          <a:xfrm>
            <a:off x="2732271" y="2446558"/>
            <a:ext cx="421928" cy="558106"/>
          </a:xfrm>
          <a:prstGeom prst="rect">
            <a:avLst/>
          </a:prstGeom>
          <a:solidFill>
            <a:srgbClr val="F3F3F3"/>
          </a:solidFill>
          <a:ln w="30997">
            <a:solidFill>
              <a:srgbClr val="666666"/>
            </a:solidFill>
          </a:ln>
        </p:spPr>
        <p:txBody>
          <a:bodyPr vert="horz" wrap="square" lIns="0" tIns="893" rIns="0" bIns="0" rtlCol="0">
            <a:spAutoFit/>
          </a:bodyPr>
          <a:lstStyle/>
          <a:p>
            <a:pPr>
              <a:spcBef>
                <a:spcPts val="7"/>
              </a:spcBef>
            </a:pPr>
            <a:endParaRPr sz="2250">
              <a:latin typeface="Times New Roman"/>
              <a:cs typeface="Times New Roman"/>
            </a:endParaRPr>
          </a:p>
          <a:p>
            <a:pPr marL="113403"/>
            <a:r>
              <a:rPr sz="1371" spc="-155" dirty="0">
                <a:latin typeface="Arial"/>
                <a:cs typeface="Arial"/>
              </a:rPr>
              <a:t>hO</a:t>
            </a:r>
            <a:endParaRPr sz="1371">
              <a:latin typeface="Arial"/>
              <a:cs typeface="Arial"/>
            </a:endParaRPr>
          </a:p>
        </p:txBody>
      </p:sp>
      <p:sp>
        <p:nvSpPr>
          <p:cNvPr id="13" name="object 6">
            <a:extLst>
              <a:ext uri="{FF2B5EF4-FFF2-40B4-BE49-F238E27FC236}">
                <a16:creationId xmlns:a16="http://schemas.microsoft.com/office/drawing/2014/main" id="{7D705159-4B4E-12AF-035D-91CC5EB68C39}"/>
              </a:ext>
            </a:extLst>
          </p:cNvPr>
          <p:cNvSpPr/>
          <p:nvPr/>
        </p:nvSpPr>
        <p:spPr>
          <a:xfrm>
            <a:off x="2943017" y="3185611"/>
            <a:ext cx="0" cy="424160"/>
          </a:xfrm>
          <a:custGeom>
            <a:avLst/>
            <a:gdLst/>
            <a:ahLst/>
            <a:cxnLst/>
            <a:rect l="l" t="t" r="r" b="b"/>
            <a:pathLst>
              <a:path h="603250">
                <a:moveTo>
                  <a:pt x="0" y="602869"/>
                </a:moveTo>
                <a:lnTo>
                  <a:pt x="0" y="0"/>
                </a:lnTo>
              </a:path>
            </a:pathLst>
          </a:custGeom>
          <a:ln w="30997">
            <a:solidFill>
              <a:srgbClr val="666666"/>
            </a:solidFill>
          </a:ln>
        </p:spPr>
        <p:txBody>
          <a:bodyPr wrap="square" lIns="0" tIns="0" rIns="0" bIns="0" rtlCol="0"/>
          <a:lstStyle/>
          <a:p>
            <a:endParaRPr/>
          </a:p>
        </p:txBody>
      </p:sp>
      <p:sp>
        <p:nvSpPr>
          <p:cNvPr id="14" name="object 7">
            <a:extLst>
              <a:ext uri="{FF2B5EF4-FFF2-40B4-BE49-F238E27FC236}">
                <a16:creationId xmlns:a16="http://schemas.microsoft.com/office/drawing/2014/main" id="{23BB5B2C-2C02-2A31-7833-6B7140FF6C12}"/>
              </a:ext>
            </a:extLst>
          </p:cNvPr>
          <p:cNvSpPr/>
          <p:nvPr/>
        </p:nvSpPr>
        <p:spPr>
          <a:xfrm>
            <a:off x="2896116" y="3075806"/>
            <a:ext cx="93797" cy="120703"/>
          </a:xfrm>
          <a:prstGeom prst="rect">
            <a:avLst/>
          </a:prstGeom>
          <a:blipFill>
            <a:blip r:embed="rId2" cstate="print"/>
            <a:stretch>
              <a:fillRect/>
            </a:stretch>
          </a:blipFill>
        </p:spPr>
        <p:txBody>
          <a:bodyPr wrap="square" lIns="0" tIns="0" rIns="0" bIns="0" rtlCol="0"/>
          <a:lstStyle/>
          <a:p>
            <a:endParaRPr/>
          </a:p>
        </p:txBody>
      </p:sp>
      <p:sp>
        <p:nvSpPr>
          <p:cNvPr id="15" name="object 8">
            <a:extLst>
              <a:ext uri="{FF2B5EF4-FFF2-40B4-BE49-F238E27FC236}">
                <a16:creationId xmlns:a16="http://schemas.microsoft.com/office/drawing/2014/main" id="{EB0A4F46-4E48-FD77-5D24-844E0D2EE351}"/>
              </a:ext>
            </a:extLst>
          </p:cNvPr>
          <p:cNvSpPr/>
          <p:nvPr/>
        </p:nvSpPr>
        <p:spPr>
          <a:xfrm>
            <a:off x="2687893" y="3737365"/>
            <a:ext cx="465863" cy="496586"/>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p>
        </p:txBody>
      </p:sp>
      <p:sp>
        <p:nvSpPr>
          <p:cNvPr id="16" name="object 9">
            <a:extLst>
              <a:ext uri="{FF2B5EF4-FFF2-40B4-BE49-F238E27FC236}">
                <a16:creationId xmlns:a16="http://schemas.microsoft.com/office/drawing/2014/main" id="{3E902AB0-212E-0730-0160-E8E0184FBDCD}"/>
              </a:ext>
            </a:extLst>
          </p:cNvPr>
          <p:cNvSpPr txBox="1"/>
          <p:nvPr/>
        </p:nvSpPr>
        <p:spPr>
          <a:xfrm>
            <a:off x="2687892" y="3609612"/>
            <a:ext cx="525512" cy="492443"/>
          </a:xfrm>
          <a:prstGeom prst="rect">
            <a:avLst/>
          </a:prstGeom>
          <a:ln w="30997">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7" name="object 10">
            <a:extLst>
              <a:ext uri="{FF2B5EF4-FFF2-40B4-BE49-F238E27FC236}">
                <a16:creationId xmlns:a16="http://schemas.microsoft.com/office/drawing/2014/main" id="{B9B478C4-DBA3-ED49-5DCF-C8A2266B79BF}"/>
              </a:ext>
            </a:extLst>
          </p:cNvPr>
          <p:cNvSpPr/>
          <p:nvPr/>
        </p:nvSpPr>
        <p:spPr>
          <a:xfrm>
            <a:off x="2943017" y="2112393"/>
            <a:ext cx="0" cy="318627"/>
          </a:xfrm>
          <a:custGeom>
            <a:avLst/>
            <a:gdLst/>
            <a:ahLst/>
            <a:cxnLst/>
            <a:rect l="l" t="t" r="r" b="b"/>
            <a:pathLst>
              <a:path h="498475">
                <a:moveTo>
                  <a:pt x="0" y="497915"/>
                </a:moveTo>
                <a:lnTo>
                  <a:pt x="0" y="0"/>
                </a:lnTo>
              </a:path>
            </a:pathLst>
          </a:custGeom>
          <a:ln w="30997">
            <a:solidFill>
              <a:srgbClr val="666666"/>
            </a:solidFill>
          </a:ln>
        </p:spPr>
        <p:txBody>
          <a:bodyPr wrap="square" lIns="0" tIns="0" rIns="0" bIns="0" rtlCol="0"/>
          <a:lstStyle/>
          <a:p>
            <a:endParaRPr/>
          </a:p>
        </p:txBody>
      </p:sp>
      <p:sp>
        <p:nvSpPr>
          <p:cNvPr id="18" name="object 11">
            <a:extLst>
              <a:ext uri="{FF2B5EF4-FFF2-40B4-BE49-F238E27FC236}">
                <a16:creationId xmlns:a16="http://schemas.microsoft.com/office/drawing/2014/main" id="{3F7B0530-A5F6-0216-FEF5-76F801C114C9}"/>
              </a:ext>
            </a:extLst>
          </p:cNvPr>
          <p:cNvSpPr/>
          <p:nvPr/>
        </p:nvSpPr>
        <p:spPr>
          <a:xfrm>
            <a:off x="2896116" y="1986655"/>
            <a:ext cx="93797" cy="120704"/>
          </a:xfrm>
          <a:prstGeom prst="rect">
            <a:avLst/>
          </a:prstGeom>
          <a:blipFill>
            <a:blip r:embed="rId2" cstate="print"/>
            <a:stretch>
              <a:fillRect/>
            </a:stretch>
          </a:blipFill>
        </p:spPr>
        <p:txBody>
          <a:bodyPr wrap="square" lIns="0" tIns="0" rIns="0" bIns="0" rtlCol="0"/>
          <a:lstStyle/>
          <a:p>
            <a:endParaRPr/>
          </a:p>
        </p:txBody>
      </p:sp>
      <p:sp>
        <p:nvSpPr>
          <p:cNvPr id="19" name="object 12">
            <a:extLst>
              <a:ext uri="{FF2B5EF4-FFF2-40B4-BE49-F238E27FC236}">
                <a16:creationId xmlns:a16="http://schemas.microsoft.com/office/drawing/2014/main" id="{B3D8CDA8-0B0D-9E54-7EBF-842C2E55829A}"/>
              </a:ext>
            </a:extLst>
          </p:cNvPr>
          <p:cNvSpPr txBox="1"/>
          <p:nvPr/>
        </p:nvSpPr>
        <p:spPr>
          <a:xfrm>
            <a:off x="2732271" y="1509835"/>
            <a:ext cx="421928" cy="413843"/>
          </a:xfrm>
          <a:prstGeom prst="rect">
            <a:avLst/>
          </a:prstGeom>
          <a:solidFill>
            <a:srgbClr val="F3F3F3"/>
          </a:solidFill>
          <a:ln w="30997">
            <a:solidFill>
              <a:srgbClr val="666666"/>
            </a:solidFill>
          </a:ln>
        </p:spPr>
        <p:txBody>
          <a:bodyPr vert="horz" wrap="square" lIns="0" tIns="2679" rIns="0" bIns="0" rtlCol="0">
            <a:spAutoFit/>
          </a:bodyPr>
          <a:lstStyle/>
          <a:p>
            <a:pPr>
              <a:spcBef>
                <a:spcPts val="21"/>
              </a:spcBef>
            </a:pPr>
            <a:endParaRPr sz="1301">
              <a:latin typeface="Times New Roman"/>
              <a:cs typeface="Times New Roman"/>
            </a:endParaRPr>
          </a:p>
          <a:p>
            <a:pPr marL="118314"/>
            <a:r>
              <a:rPr sz="1371" spc="-151" dirty="0">
                <a:latin typeface="Arial"/>
                <a:cs typeface="Arial"/>
              </a:rPr>
              <a:t>yO</a:t>
            </a:r>
            <a:endParaRPr sz="1371">
              <a:latin typeface="Arial"/>
              <a:cs typeface="Arial"/>
            </a:endParaRPr>
          </a:p>
        </p:txBody>
      </p:sp>
      <p:sp>
        <p:nvSpPr>
          <p:cNvPr id="21" name="object 14">
            <a:extLst>
              <a:ext uri="{FF2B5EF4-FFF2-40B4-BE49-F238E27FC236}">
                <a16:creationId xmlns:a16="http://schemas.microsoft.com/office/drawing/2014/main" id="{361B87D4-0A66-BBB9-A1BF-060E62E32787}"/>
              </a:ext>
            </a:extLst>
          </p:cNvPr>
          <p:cNvSpPr/>
          <p:nvPr/>
        </p:nvSpPr>
        <p:spPr>
          <a:xfrm>
            <a:off x="2588631" y="2847815"/>
            <a:ext cx="122734" cy="93659"/>
          </a:xfrm>
          <a:prstGeom prst="rect">
            <a:avLst/>
          </a:prstGeom>
          <a:blipFill>
            <a:blip r:embed="rId3" cstate="print"/>
            <a:stretch>
              <a:fillRect/>
            </a:stretch>
          </a:blipFill>
        </p:spPr>
        <p:txBody>
          <a:bodyPr wrap="square" lIns="0" tIns="0" rIns="0" bIns="0" rtlCol="0"/>
          <a:lstStyle/>
          <a:p>
            <a:endParaRPr/>
          </a:p>
        </p:txBody>
      </p:sp>
      <p:sp>
        <p:nvSpPr>
          <p:cNvPr id="22" name="object 23">
            <a:extLst>
              <a:ext uri="{FF2B5EF4-FFF2-40B4-BE49-F238E27FC236}">
                <a16:creationId xmlns:a16="http://schemas.microsoft.com/office/drawing/2014/main" id="{1BACE709-D3B2-1A0A-8859-8004935A4F54}"/>
              </a:ext>
            </a:extLst>
          </p:cNvPr>
          <p:cNvSpPr txBox="1"/>
          <p:nvPr/>
        </p:nvSpPr>
        <p:spPr>
          <a:xfrm>
            <a:off x="2437665" y="4416221"/>
            <a:ext cx="923776" cy="230832"/>
          </a:xfrm>
          <a:prstGeom prst="rect">
            <a:avLst/>
          </a:prstGeom>
        </p:spPr>
        <p:txBody>
          <a:bodyPr vert="horz" wrap="square" lIns="0" tIns="0" rIns="0" bIns="0" rtlCol="0">
            <a:spAutoFit/>
          </a:bodyPr>
          <a:lstStyle/>
          <a:p>
            <a:pPr marL="8929">
              <a:lnSpc>
                <a:spcPts val="1842"/>
              </a:lnSpc>
            </a:pPr>
            <a:r>
              <a:rPr sz="1582" spc="11" dirty="0">
                <a:latin typeface="Arial"/>
                <a:cs typeface="Arial"/>
              </a:rPr>
              <a:t>&lt;START</a:t>
            </a:r>
            <a:r>
              <a:rPr sz="1582" spc="14" dirty="0">
                <a:latin typeface="Arial"/>
                <a:cs typeface="Arial"/>
              </a:rPr>
              <a:t>&gt;</a:t>
            </a:r>
            <a:endParaRPr sz="1582" dirty="0">
              <a:latin typeface="Arial"/>
              <a:cs typeface="Arial"/>
            </a:endParaRPr>
          </a:p>
        </p:txBody>
      </p:sp>
      <p:sp>
        <p:nvSpPr>
          <p:cNvPr id="23" name="TextBox 22">
            <a:extLst>
              <a:ext uri="{FF2B5EF4-FFF2-40B4-BE49-F238E27FC236}">
                <a16:creationId xmlns:a16="http://schemas.microsoft.com/office/drawing/2014/main" id="{1A9DA90B-3531-431F-82DD-873066174085}"/>
              </a:ext>
            </a:extLst>
          </p:cNvPr>
          <p:cNvSpPr txBox="1"/>
          <p:nvPr/>
        </p:nvSpPr>
        <p:spPr>
          <a:xfrm>
            <a:off x="4253386" y="4310699"/>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Helvetica Neue"/>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endParaRPr>
          </a:p>
        </p:txBody>
      </p:sp>
      <p:sp>
        <p:nvSpPr>
          <p:cNvPr id="24" name="object 15">
            <a:extLst>
              <a:ext uri="{FF2B5EF4-FFF2-40B4-BE49-F238E27FC236}">
                <a16:creationId xmlns:a16="http://schemas.microsoft.com/office/drawing/2014/main" id="{C2D289F0-3C5F-B3A9-BFAF-CF5445B37421}"/>
              </a:ext>
            </a:extLst>
          </p:cNvPr>
          <p:cNvSpPr txBox="1"/>
          <p:nvPr/>
        </p:nvSpPr>
        <p:spPr>
          <a:xfrm>
            <a:off x="3415047" y="3603377"/>
            <a:ext cx="519261" cy="508665"/>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844">
              <a:latin typeface="Times New Roman"/>
              <a:cs typeface="Times New Roman"/>
            </a:endParaRPr>
          </a:p>
          <a:p>
            <a:pPr>
              <a:lnSpc>
                <a:spcPct val="100000"/>
              </a:lnSpc>
            </a:pPr>
            <a:endParaRPr sz="844">
              <a:latin typeface="Times New Roman"/>
              <a:cs typeface="Times New Roman"/>
            </a:endParaRPr>
          </a:p>
          <a:p>
            <a:pPr>
              <a:spcBef>
                <a:spcPts val="32"/>
              </a:spcBef>
            </a:pPr>
            <a:endParaRPr sz="844">
              <a:latin typeface="Times New Roman"/>
              <a:cs typeface="Times New Roman"/>
            </a:endParaRPr>
          </a:p>
          <a:p>
            <a:pPr marL="139298"/>
            <a:r>
              <a:rPr sz="773" spc="7" dirty="0">
                <a:latin typeface="Arial"/>
                <a:cs typeface="Arial"/>
              </a:rPr>
              <a:t>straw</a:t>
            </a:r>
            <a:endParaRPr sz="773">
              <a:latin typeface="Arial"/>
              <a:cs typeface="Arial"/>
            </a:endParaRPr>
          </a:p>
        </p:txBody>
      </p:sp>
      <p:sp>
        <p:nvSpPr>
          <p:cNvPr id="25" name="object 17">
            <a:extLst>
              <a:ext uri="{FF2B5EF4-FFF2-40B4-BE49-F238E27FC236}">
                <a16:creationId xmlns:a16="http://schemas.microsoft.com/office/drawing/2014/main" id="{CB9CBCD8-57B6-72D7-9E17-47CC51E64D2D}"/>
              </a:ext>
            </a:extLst>
          </p:cNvPr>
          <p:cNvSpPr/>
          <p:nvPr/>
        </p:nvSpPr>
        <p:spPr>
          <a:xfrm>
            <a:off x="3131840" y="2762125"/>
            <a:ext cx="198239" cy="0"/>
          </a:xfrm>
          <a:custGeom>
            <a:avLst/>
            <a:gdLst/>
            <a:ahLst/>
            <a:cxnLst/>
            <a:rect l="l" t="t" r="r" b="b"/>
            <a:pathLst>
              <a:path w="281939">
                <a:moveTo>
                  <a:pt x="0" y="0"/>
                </a:moveTo>
                <a:lnTo>
                  <a:pt x="281325" y="0"/>
                </a:lnTo>
              </a:path>
            </a:pathLst>
          </a:custGeom>
          <a:ln w="30641">
            <a:solidFill>
              <a:srgbClr val="666666"/>
            </a:solidFill>
          </a:ln>
        </p:spPr>
        <p:txBody>
          <a:bodyPr wrap="square" lIns="0" tIns="0" rIns="0" bIns="0" rtlCol="0"/>
          <a:lstStyle/>
          <a:p>
            <a:endParaRPr/>
          </a:p>
        </p:txBody>
      </p:sp>
      <p:sp>
        <p:nvSpPr>
          <p:cNvPr id="26" name="object 18">
            <a:extLst>
              <a:ext uri="{FF2B5EF4-FFF2-40B4-BE49-F238E27FC236}">
                <a16:creationId xmlns:a16="http://schemas.microsoft.com/office/drawing/2014/main" id="{269DA1A1-981C-E259-F653-3C05FC4C60A7}"/>
              </a:ext>
            </a:extLst>
          </p:cNvPr>
          <p:cNvSpPr/>
          <p:nvPr/>
        </p:nvSpPr>
        <p:spPr>
          <a:xfrm>
            <a:off x="3318874" y="2715766"/>
            <a:ext cx="119318" cy="92717"/>
          </a:xfrm>
          <a:prstGeom prst="rect">
            <a:avLst/>
          </a:prstGeom>
          <a:blipFill>
            <a:blip r:embed="rId5" cstate="print"/>
            <a:stretch>
              <a:fillRect/>
            </a:stretch>
          </a:blipFill>
        </p:spPr>
        <p:txBody>
          <a:bodyPr wrap="square" lIns="0" tIns="0" rIns="0" bIns="0" rtlCol="0"/>
          <a:lstStyle/>
          <a:p>
            <a:endParaRPr/>
          </a:p>
        </p:txBody>
      </p:sp>
      <p:sp>
        <p:nvSpPr>
          <p:cNvPr id="27" name="object 19">
            <a:extLst>
              <a:ext uri="{FF2B5EF4-FFF2-40B4-BE49-F238E27FC236}">
                <a16:creationId xmlns:a16="http://schemas.microsoft.com/office/drawing/2014/main" id="{15D648D5-710C-F528-7E61-41D69C9142A2}"/>
              </a:ext>
            </a:extLst>
          </p:cNvPr>
          <p:cNvSpPr/>
          <p:nvPr/>
        </p:nvSpPr>
        <p:spPr>
          <a:xfrm>
            <a:off x="3667254" y="3184351"/>
            <a:ext cx="0" cy="419249"/>
          </a:xfrm>
          <a:custGeom>
            <a:avLst/>
            <a:gdLst/>
            <a:ahLst/>
            <a:cxnLst/>
            <a:rect l="l" t="t" r="r" b="b"/>
            <a:pathLst>
              <a:path h="596264">
                <a:moveTo>
                  <a:pt x="0" y="595946"/>
                </a:moveTo>
                <a:lnTo>
                  <a:pt x="0" y="0"/>
                </a:lnTo>
              </a:path>
            </a:pathLst>
          </a:custGeom>
          <a:ln w="30641">
            <a:solidFill>
              <a:srgbClr val="666666"/>
            </a:solidFill>
          </a:ln>
        </p:spPr>
        <p:txBody>
          <a:bodyPr wrap="square" lIns="0" tIns="0" rIns="0" bIns="0" rtlCol="0"/>
          <a:lstStyle/>
          <a:p>
            <a:endParaRPr/>
          </a:p>
        </p:txBody>
      </p:sp>
      <p:sp>
        <p:nvSpPr>
          <p:cNvPr id="28" name="object 20">
            <a:extLst>
              <a:ext uri="{FF2B5EF4-FFF2-40B4-BE49-F238E27FC236}">
                <a16:creationId xmlns:a16="http://schemas.microsoft.com/office/drawing/2014/main" id="{08CFE2B3-33A4-3C78-4941-3E20C05C7C60}"/>
              </a:ext>
            </a:extLst>
          </p:cNvPr>
          <p:cNvSpPr/>
          <p:nvPr/>
        </p:nvSpPr>
        <p:spPr>
          <a:xfrm>
            <a:off x="3620892" y="3075806"/>
            <a:ext cx="92720" cy="119318"/>
          </a:xfrm>
          <a:prstGeom prst="rect">
            <a:avLst/>
          </a:prstGeom>
          <a:blipFill>
            <a:blip r:embed="rId6" cstate="print"/>
            <a:stretch>
              <a:fillRect/>
            </a:stretch>
          </a:blipFill>
        </p:spPr>
        <p:txBody>
          <a:bodyPr wrap="square" lIns="0" tIns="0" rIns="0" bIns="0" rtlCol="0"/>
          <a:lstStyle/>
          <a:p>
            <a:endParaRPr/>
          </a:p>
        </p:txBody>
      </p:sp>
      <p:sp>
        <p:nvSpPr>
          <p:cNvPr id="29" name="object 21">
            <a:extLst>
              <a:ext uri="{FF2B5EF4-FFF2-40B4-BE49-F238E27FC236}">
                <a16:creationId xmlns:a16="http://schemas.microsoft.com/office/drawing/2014/main" id="{B3ADD26E-93A2-94CF-A18B-521C7845C31E}"/>
              </a:ext>
            </a:extLst>
          </p:cNvPr>
          <p:cNvSpPr txBox="1"/>
          <p:nvPr/>
        </p:nvSpPr>
        <p:spPr>
          <a:xfrm>
            <a:off x="3419872" y="2450309"/>
            <a:ext cx="417016" cy="548292"/>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1477">
              <a:latin typeface="Times New Roman"/>
              <a:cs typeface="Times New Roman"/>
            </a:endParaRPr>
          </a:p>
          <a:p>
            <a:pPr marL="112064">
              <a:spcBef>
                <a:spcPts val="886"/>
              </a:spcBef>
            </a:pPr>
            <a:r>
              <a:rPr sz="1336" spc="7" dirty="0">
                <a:latin typeface="Arial"/>
                <a:cs typeface="Arial"/>
              </a:rPr>
              <a:t>h1</a:t>
            </a:r>
            <a:endParaRPr sz="1336">
              <a:latin typeface="Arial"/>
              <a:cs typeface="Arial"/>
            </a:endParaRPr>
          </a:p>
        </p:txBody>
      </p:sp>
      <p:sp>
        <p:nvSpPr>
          <p:cNvPr id="30" name="object 22">
            <a:extLst>
              <a:ext uri="{FF2B5EF4-FFF2-40B4-BE49-F238E27FC236}">
                <a16:creationId xmlns:a16="http://schemas.microsoft.com/office/drawing/2014/main" id="{C0B0E446-4F29-87F6-8E27-0ADFDA017D8C}"/>
              </a:ext>
            </a:extLst>
          </p:cNvPr>
          <p:cNvSpPr/>
          <p:nvPr/>
        </p:nvSpPr>
        <p:spPr>
          <a:xfrm>
            <a:off x="3628209" y="2104232"/>
            <a:ext cx="0" cy="346471"/>
          </a:xfrm>
          <a:custGeom>
            <a:avLst/>
            <a:gdLst/>
            <a:ahLst/>
            <a:cxnLst/>
            <a:rect l="l" t="t" r="r" b="b"/>
            <a:pathLst>
              <a:path h="492760">
                <a:moveTo>
                  <a:pt x="0" y="492198"/>
                </a:moveTo>
                <a:lnTo>
                  <a:pt x="0" y="0"/>
                </a:lnTo>
              </a:path>
            </a:pathLst>
          </a:custGeom>
          <a:ln w="30641">
            <a:solidFill>
              <a:srgbClr val="666666"/>
            </a:solidFill>
          </a:ln>
        </p:spPr>
        <p:txBody>
          <a:bodyPr wrap="square" lIns="0" tIns="0" rIns="0" bIns="0" rtlCol="0"/>
          <a:lstStyle/>
          <a:p>
            <a:endParaRPr/>
          </a:p>
        </p:txBody>
      </p:sp>
      <p:sp>
        <p:nvSpPr>
          <p:cNvPr id="31" name="object 23">
            <a:extLst>
              <a:ext uri="{FF2B5EF4-FFF2-40B4-BE49-F238E27FC236}">
                <a16:creationId xmlns:a16="http://schemas.microsoft.com/office/drawing/2014/main" id="{47D8A078-1001-05E8-861F-60CC1E32FB20}"/>
              </a:ext>
            </a:extLst>
          </p:cNvPr>
          <p:cNvSpPr/>
          <p:nvPr/>
        </p:nvSpPr>
        <p:spPr>
          <a:xfrm>
            <a:off x="3581847" y="1995686"/>
            <a:ext cx="92720" cy="119318"/>
          </a:xfrm>
          <a:prstGeom prst="rect">
            <a:avLst/>
          </a:prstGeom>
          <a:blipFill>
            <a:blip r:embed="rId6" cstate="print"/>
            <a:stretch>
              <a:fillRect/>
            </a:stretch>
          </a:blipFill>
        </p:spPr>
        <p:txBody>
          <a:bodyPr wrap="square" lIns="0" tIns="0" rIns="0" bIns="0" rtlCol="0"/>
          <a:lstStyle/>
          <a:p>
            <a:endParaRPr/>
          </a:p>
        </p:txBody>
      </p:sp>
      <p:sp>
        <p:nvSpPr>
          <p:cNvPr id="32" name="object 24">
            <a:extLst>
              <a:ext uri="{FF2B5EF4-FFF2-40B4-BE49-F238E27FC236}">
                <a16:creationId xmlns:a16="http://schemas.microsoft.com/office/drawing/2014/main" id="{FBE3729A-1D27-1A8D-417B-9A4F438DFBBA}"/>
              </a:ext>
            </a:extLst>
          </p:cNvPr>
          <p:cNvSpPr txBox="1"/>
          <p:nvPr/>
        </p:nvSpPr>
        <p:spPr>
          <a:xfrm>
            <a:off x="3419872" y="1491630"/>
            <a:ext cx="417016" cy="408908"/>
          </a:xfrm>
          <a:prstGeom prst="rect">
            <a:avLst/>
          </a:prstGeom>
          <a:solidFill>
            <a:srgbClr val="F3F3F3"/>
          </a:solidFill>
          <a:ln w="30641">
            <a:solidFill>
              <a:srgbClr val="666666"/>
            </a:solidFill>
          </a:ln>
        </p:spPr>
        <p:txBody>
          <a:bodyPr vert="horz" wrap="square" lIns="0" tIns="3125" rIns="0" bIns="0" rtlCol="0">
            <a:spAutoFit/>
          </a:bodyPr>
          <a:lstStyle/>
          <a:p>
            <a:pPr>
              <a:spcBef>
                <a:spcPts val="25"/>
              </a:spcBef>
            </a:pPr>
            <a:endParaRPr sz="1301">
              <a:latin typeface="Times New Roman"/>
              <a:cs typeface="Times New Roman"/>
            </a:endParaRPr>
          </a:p>
          <a:p>
            <a:pPr marL="116975"/>
            <a:r>
              <a:rPr sz="1336" spc="11" dirty="0">
                <a:latin typeface="Arial"/>
                <a:cs typeface="Arial"/>
              </a:rPr>
              <a:t>y1</a:t>
            </a:r>
            <a:endParaRPr sz="1336">
              <a:latin typeface="Arial"/>
              <a:cs typeface="Arial"/>
            </a:endParaRPr>
          </a:p>
        </p:txBody>
      </p:sp>
      <p:sp>
        <p:nvSpPr>
          <p:cNvPr id="33" name="object 26">
            <a:extLst>
              <a:ext uri="{FF2B5EF4-FFF2-40B4-BE49-F238E27FC236}">
                <a16:creationId xmlns:a16="http://schemas.microsoft.com/office/drawing/2014/main" id="{F0AB43D0-06C7-CDBF-1AC3-7333F6844307}"/>
              </a:ext>
            </a:extLst>
          </p:cNvPr>
          <p:cNvSpPr/>
          <p:nvPr/>
        </p:nvSpPr>
        <p:spPr>
          <a:xfrm>
            <a:off x="4065265" y="3602098"/>
            <a:ext cx="528191" cy="884932"/>
          </a:xfrm>
          <a:custGeom>
            <a:avLst/>
            <a:gdLst/>
            <a:ahLst/>
            <a:cxnLst/>
            <a:rect l="l" t="t" r="r" b="b"/>
            <a:pathLst>
              <a:path w="751204" h="1258570">
                <a:moveTo>
                  <a:pt x="0" y="1258147"/>
                </a:moveTo>
                <a:lnTo>
                  <a:pt x="750766" y="1258147"/>
                </a:lnTo>
                <a:lnTo>
                  <a:pt x="750766" y="0"/>
                </a:lnTo>
                <a:lnTo>
                  <a:pt x="0" y="0"/>
                </a:lnTo>
                <a:lnTo>
                  <a:pt x="0" y="1258147"/>
                </a:lnTo>
                <a:close/>
              </a:path>
            </a:pathLst>
          </a:custGeom>
          <a:solidFill>
            <a:srgbClr val="F3F3F3"/>
          </a:solidFill>
        </p:spPr>
        <p:txBody>
          <a:bodyPr wrap="square" lIns="0" tIns="0" rIns="0" bIns="0" rtlCol="0"/>
          <a:lstStyle/>
          <a:p>
            <a:endParaRPr/>
          </a:p>
        </p:txBody>
      </p:sp>
      <p:sp>
        <p:nvSpPr>
          <p:cNvPr id="34" name="object 27">
            <a:extLst>
              <a:ext uri="{FF2B5EF4-FFF2-40B4-BE49-F238E27FC236}">
                <a16:creationId xmlns:a16="http://schemas.microsoft.com/office/drawing/2014/main" id="{2B315D69-3C8C-35FA-2DA2-1B6709AB8633}"/>
              </a:ext>
            </a:extLst>
          </p:cNvPr>
          <p:cNvSpPr txBox="1"/>
          <p:nvPr/>
        </p:nvSpPr>
        <p:spPr>
          <a:xfrm>
            <a:off x="4065265" y="3602099"/>
            <a:ext cx="528191" cy="519438"/>
          </a:xfrm>
          <a:prstGeom prst="rect">
            <a:avLst/>
          </a:prstGeom>
          <a:ln w="31159">
            <a:solidFill>
              <a:srgbClr val="666666"/>
            </a:solidFill>
          </a:ln>
        </p:spPr>
        <p:txBody>
          <a:bodyPr vert="horz" wrap="square" lIns="0" tIns="0" rIns="0" bIns="0" rtlCol="0">
            <a:spAutoFit/>
          </a:bodyPr>
          <a:lstStyle/>
          <a:p>
            <a:pPr>
              <a:lnSpc>
                <a:spcPct val="100000"/>
              </a:lnSpc>
            </a:pPr>
            <a:endParaRPr sz="914">
              <a:latin typeface="Times New Roman"/>
              <a:cs typeface="Times New Roman"/>
            </a:endParaRPr>
          </a:p>
          <a:p>
            <a:pPr>
              <a:lnSpc>
                <a:spcPct val="100000"/>
              </a:lnSpc>
            </a:pPr>
            <a:endParaRPr sz="914">
              <a:latin typeface="Times New Roman"/>
              <a:cs typeface="Times New Roman"/>
            </a:endParaRPr>
          </a:p>
          <a:p>
            <a:pPr>
              <a:spcBef>
                <a:spcPts val="21"/>
              </a:spcBef>
            </a:pPr>
            <a:endParaRPr sz="738">
              <a:latin typeface="Times New Roman"/>
              <a:cs typeface="Times New Roman"/>
            </a:endParaRPr>
          </a:p>
          <a:p>
            <a:pPr algn="ctr">
              <a:lnSpc>
                <a:spcPct val="100000"/>
              </a:lnSpc>
            </a:pPr>
            <a:r>
              <a:rPr sz="809" spc="-7" dirty="0">
                <a:latin typeface="Arial"/>
                <a:cs typeface="Arial"/>
              </a:rPr>
              <a:t>hat</a:t>
            </a:r>
            <a:endParaRPr sz="809">
              <a:latin typeface="Arial"/>
              <a:cs typeface="Arial"/>
            </a:endParaRPr>
          </a:p>
        </p:txBody>
      </p:sp>
      <p:sp>
        <p:nvSpPr>
          <p:cNvPr id="35" name="object 28">
            <a:extLst>
              <a:ext uri="{FF2B5EF4-FFF2-40B4-BE49-F238E27FC236}">
                <a16:creationId xmlns:a16="http://schemas.microsoft.com/office/drawing/2014/main" id="{5970E22D-970A-9D7C-178B-47F46F61451E}"/>
              </a:ext>
            </a:extLst>
          </p:cNvPr>
          <p:cNvSpPr/>
          <p:nvPr/>
        </p:nvSpPr>
        <p:spPr>
          <a:xfrm>
            <a:off x="3877991" y="1683860"/>
            <a:ext cx="1015209" cy="2274239"/>
          </a:xfrm>
          <a:custGeom>
            <a:avLst/>
            <a:gdLst/>
            <a:ahLst/>
            <a:cxnLst/>
            <a:rect l="l" t="t" r="r" b="b"/>
            <a:pathLst>
              <a:path w="1633220" h="3678554">
                <a:moveTo>
                  <a:pt x="0" y="0"/>
                </a:moveTo>
                <a:lnTo>
                  <a:pt x="41857" y="872"/>
                </a:lnTo>
                <a:lnTo>
                  <a:pt x="83425" y="3469"/>
                </a:lnTo>
                <a:lnTo>
                  <a:pt x="124693" y="7759"/>
                </a:lnTo>
                <a:lnTo>
                  <a:pt x="165648" y="13711"/>
                </a:lnTo>
                <a:lnTo>
                  <a:pt x="206279" y="21296"/>
                </a:lnTo>
                <a:lnTo>
                  <a:pt x="246577" y="30482"/>
                </a:lnTo>
                <a:lnTo>
                  <a:pt x="286528" y="41238"/>
                </a:lnTo>
                <a:lnTo>
                  <a:pt x="326123" y="53534"/>
                </a:lnTo>
                <a:lnTo>
                  <a:pt x="365350" y="67338"/>
                </a:lnTo>
                <a:lnTo>
                  <a:pt x="404197" y="82620"/>
                </a:lnTo>
                <a:lnTo>
                  <a:pt x="442654" y="99350"/>
                </a:lnTo>
                <a:lnTo>
                  <a:pt x="480709" y="117495"/>
                </a:lnTo>
                <a:lnTo>
                  <a:pt x="518351" y="137027"/>
                </a:lnTo>
                <a:lnTo>
                  <a:pt x="555569" y="157913"/>
                </a:lnTo>
                <a:lnTo>
                  <a:pt x="592353" y="180123"/>
                </a:lnTo>
                <a:lnTo>
                  <a:pt x="628689" y="203626"/>
                </a:lnTo>
                <a:lnTo>
                  <a:pt x="664568" y="228392"/>
                </a:lnTo>
                <a:lnTo>
                  <a:pt x="699978" y="254389"/>
                </a:lnTo>
                <a:lnTo>
                  <a:pt x="734908" y="281587"/>
                </a:lnTo>
                <a:lnTo>
                  <a:pt x="769347" y="309955"/>
                </a:lnTo>
                <a:lnTo>
                  <a:pt x="803284" y="339462"/>
                </a:lnTo>
                <a:lnTo>
                  <a:pt x="836707" y="370078"/>
                </a:lnTo>
                <a:lnTo>
                  <a:pt x="869605" y="401772"/>
                </a:lnTo>
                <a:lnTo>
                  <a:pt x="901967" y="434512"/>
                </a:lnTo>
                <a:lnTo>
                  <a:pt x="933782" y="468269"/>
                </a:lnTo>
                <a:lnTo>
                  <a:pt x="965038" y="503010"/>
                </a:lnTo>
                <a:lnTo>
                  <a:pt x="995725" y="538706"/>
                </a:lnTo>
                <a:lnTo>
                  <a:pt x="1025832" y="575326"/>
                </a:lnTo>
                <a:lnTo>
                  <a:pt x="1055346" y="612839"/>
                </a:lnTo>
                <a:lnTo>
                  <a:pt x="1084257" y="651214"/>
                </a:lnTo>
                <a:lnTo>
                  <a:pt x="1112554" y="690421"/>
                </a:lnTo>
                <a:lnTo>
                  <a:pt x="1140225" y="730427"/>
                </a:lnTo>
                <a:lnTo>
                  <a:pt x="1167260" y="771204"/>
                </a:lnTo>
                <a:lnTo>
                  <a:pt x="1193646" y="812720"/>
                </a:lnTo>
                <a:lnTo>
                  <a:pt x="1219374" y="854943"/>
                </a:lnTo>
                <a:lnTo>
                  <a:pt x="1244431" y="897844"/>
                </a:lnTo>
                <a:lnTo>
                  <a:pt x="1268806" y="941392"/>
                </a:lnTo>
                <a:lnTo>
                  <a:pt x="1292489" y="985556"/>
                </a:lnTo>
                <a:lnTo>
                  <a:pt x="1315468" y="1030304"/>
                </a:lnTo>
                <a:lnTo>
                  <a:pt x="1337732" y="1075607"/>
                </a:lnTo>
                <a:lnTo>
                  <a:pt x="1359270" y="1121433"/>
                </a:lnTo>
                <a:lnTo>
                  <a:pt x="1380070" y="1167752"/>
                </a:lnTo>
                <a:lnTo>
                  <a:pt x="1400122" y="1214533"/>
                </a:lnTo>
                <a:lnTo>
                  <a:pt x="1419413" y="1261745"/>
                </a:lnTo>
                <a:lnTo>
                  <a:pt x="1437934" y="1309357"/>
                </a:lnTo>
                <a:lnTo>
                  <a:pt x="1455672" y="1357338"/>
                </a:lnTo>
                <a:lnTo>
                  <a:pt x="1472617" y="1405659"/>
                </a:lnTo>
                <a:lnTo>
                  <a:pt x="1488757" y="1454287"/>
                </a:lnTo>
                <a:lnTo>
                  <a:pt x="1504082" y="1503192"/>
                </a:lnTo>
                <a:lnTo>
                  <a:pt x="1518579" y="1552343"/>
                </a:lnTo>
                <a:lnTo>
                  <a:pt x="1532238" y="1601711"/>
                </a:lnTo>
                <a:lnTo>
                  <a:pt x="1545048" y="1651262"/>
                </a:lnTo>
                <a:lnTo>
                  <a:pt x="1556997" y="1700968"/>
                </a:lnTo>
                <a:lnTo>
                  <a:pt x="1568074" y="1750797"/>
                </a:lnTo>
                <a:lnTo>
                  <a:pt x="1578269" y="1800719"/>
                </a:lnTo>
                <a:lnTo>
                  <a:pt x="1587569" y="1850701"/>
                </a:lnTo>
                <a:lnTo>
                  <a:pt x="1595964" y="1900715"/>
                </a:lnTo>
                <a:lnTo>
                  <a:pt x="1604119" y="1955537"/>
                </a:lnTo>
                <a:lnTo>
                  <a:pt x="1611201" y="2010318"/>
                </a:lnTo>
                <a:lnTo>
                  <a:pt x="1617236" y="2065018"/>
                </a:lnTo>
                <a:lnTo>
                  <a:pt x="1622253" y="2119596"/>
                </a:lnTo>
                <a:lnTo>
                  <a:pt x="1626280" y="2174012"/>
                </a:lnTo>
                <a:lnTo>
                  <a:pt x="1629343" y="2228225"/>
                </a:lnTo>
                <a:lnTo>
                  <a:pt x="1631471" y="2282195"/>
                </a:lnTo>
                <a:lnTo>
                  <a:pt x="1632690" y="2335881"/>
                </a:lnTo>
                <a:lnTo>
                  <a:pt x="1633029" y="2389243"/>
                </a:lnTo>
                <a:lnTo>
                  <a:pt x="1632516" y="2442240"/>
                </a:lnTo>
                <a:lnTo>
                  <a:pt x="1631177" y="2494831"/>
                </a:lnTo>
                <a:lnTo>
                  <a:pt x="1629041" y="2546976"/>
                </a:lnTo>
                <a:lnTo>
                  <a:pt x="1626135" y="2598634"/>
                </a:lnTo>
                <a:lnTo>
                  <a:pt x="1622486" y="2649766"/>
                </a:lnTo>
                <a:lnTo>
                  <a:pt x="1618123" y="2700329"/>
                </a:lnTo>
                <a:lnTo>
                  <a:pt x="1613073" y="2750284"/>
                </a:lnTo>
                <a:lnTo>
                  <a:pt x="1607363" y="2799591"/>
                </a:lnTo>
                <a:lnTo>
                  <a:pt x="1601022" y="2848208"/>
                </a:lnTo>
                <a:lnTo>
                  <a:pt x="1594076" y="2896095"/>
                </a:lnTo>
                <a:lnTo>
                  <a:pt x="1586554" y="2943211"/>
                </a:lnTo>
                <a:lnTo>
                  <a:pt x="1578482" y="2989516"/>
                </a:lnTo>
                <a:lnTo>
                  <a:pt x="1569889" y="3034970"/>
                </a:lnTo>
                <a:lnTo>
                  <a:pt x="1560803" y="3079532"/>
                </a:lnTo>
                <a:lnTo>
                  <a:pt x="1551250" y="3123161"/>
                </a:lnTo>
                <a:lnTo>
                  <a:pt x="1541259" y="3165816"/>
                </a:lnTo>
                <a:lnTo>
                  <a:pt x="1530856" y="3207458"/>
                </a:lnTo>
                <a:lnTo>
                  <a:pt x="1515161" y="3265735"/>
                </a:lnTo>
                <a:lnTo>
                  <a:pt x="1498748" y="3321690"/>
                </a:lnTo>
                <a:lnTo>
                  <a:pt x="1481703" y="3375201"/>
                </a:lnTo>
                <a:lnTo>
                  <a:pt x="1464108" y="3426145"/>
                </a:lnTo>
                <a:lnTo>
                  <a:pt x="1446046" y="3474400"/>
                </a:lnTo>
                <a:lnTo>
                  <a:pt x="1427600" y="3519844"/>
                </a:lnTo>
                <a:lnTo>
                  <a:pt x="1408854" y="3562354"/>
                </a:lnTo>
                <a:lnTo>
                  <a:pt x="1389892" y="3601809"/>
                </a:lnTo>
                <a:lnTo>
                  <a:pt x="1370795" y="3638086"/>
                </a:lnTo>
                <a:lnTo>
                  <a:pt x="1349253" y="3674950"/>
                </a:lnTo>
                <a:lnTo>
                  <a:pt x="1347209" y="3678192"/>
                </a:lnTo>
              </a:path>
            </a:pathLst>
          </a:custGeom>
          <a:ln w="31159">
            <a:solidFill>
              <a:srgbClr val="0000FF"/>
            </a:solidFill>
          </a:ln>
        </p:spPr>
        <p:txBody>
          <a:bodyPr wrap="square" lIns="0" tIns="0" rIns="0" bIns="0" rtlCol="0"/>
          <a:lstStyle/>
          <a:p>
            <a:endParaRPr/>
          </a:p>
        </p:txBody>
      </p:sp>
      <p:sp>
        <p:nvSpPr>
          <p:cNvPr id="36" name="object 29">
            <a:extLst>
              <a:ext uri="{FF2B5EF4-FFF2-40B4-BE49-F238E27FC236}">
                <a16:creationId xmlns:a16="http://schemas.microsoft.com/office/drawing/2014/main" id="{F0AE0283-9792-F0B3-C430-56A35FD35913}"/>
              </a:ext>
            </a:extLst>
          </p:cNvPr>
          <p:cNvSpPr/>
          <p:nvPr/>
        </p:nvSpPr>
        <p:spPr>
          <a:xfrm>
            <a:off x="4606379" y="3919680"/>
            <a:ext cx="120530" cy="114659"/>
          </a:xfrm>
          <a:prstGeom prst="rect">
            <a:avLst/>
          </a:prstGeom>
          <a:blipFill>
            <a:blip r:embed="rId7" cstate="print"/>
            <a:stretch>
              <a:fillRect/>
            </a:stretch>
          </a:blipFill>
        </p:spPr>
        <p:txBody>
          <a:bodyPr wrap="square" lIns="0" tIns="0" rIns="0" bIns="0" rtlCol="0"/>
          <a:lstStyle/>
          <a:p>
            <a:endParaRPr/>
          </a:p>
        </p:txBody>
      </p:sp>
      <p:sp>
        <p:nvSpPr>
          <p:cNvPr id="37" name="object 30">
            <a:extLst>
              <a:ext uri="{FF2B5EF4-FFF2-40B4-BE49-F238E27FC236}">
                <a16:creationId xmlns:a16="http://schemas.microsoft.com/office/drawing/2014/main" id="{C65FC9CE-B008-5904-6A8C-A53B6CAB1456}"/>
              </a:ext>
            </a:extLst>
          </p:cNvPr>
          <p:cNvSpPr txBox="1"/>
          <p:nvPr/>
        </p:nvSpPr>
        <p:spPr>
          <a:xfrm>
            <a:off x="5030031" y="2825479"/>
            <a:ext cx="1245691" cy="433246"/>
          </a:xfrm>
          <a:prstGeom prst="rect">
            <a:avLst/>
          </a:prstGeom>
        </p:spPr>
        <p:txBody>
          <a:bodyPr vert="horz" wrap="square" lIns="0" tIns="11162" rIns="0" bIns="0" rtlCol="0">
            <a:spAutoFit/>
          </a:bodyPr>
          <a:lstStyle/>
          <a:p>
            <a:pPr marL="8929">
              <a:spcBef>
                <a:spcPts val="88"/>
              </a:spcBef>
            </a:pPr>
            <a:r>
              <a:rPr sz="2742" spc="7" dirty="0">
                <a:solidFill>
                  <a:srgbClr val="0000FF"/>
                </a:solidFill>
                <a:latin typeface="Arial"/>
                <a:cs typeface="Arial"/>
              </a:rPr>
              <a:t>sample!</a:t>
            </a:r>
            <a:endParaRPr sz="2742" dirty="0">
              <a:latin typeface="Arial"/>
              <a:cs typeface="Arial"/>
            </a:endParaRPr>
          </a:p>
        </p:txBody>
      </p:sp>
      <p:sp>
        <p:nvSpPr>
          <p:cNvPr id="39" name="object 2">
            <a:extLst>
              <a:ext uri="{FF2B5EF4-FFF2-40B4-BE49-F238E27FC236}">
                <a16:creationId xmlns:a16="http://schemas.microsoft.com/office/drawing/2014/main" id="{0194A30E-E0E1-41CB-953C-0AB261730C8E}"/>
              </a:ext>
            </a:extLst>
          </p:cNvPr>
          <p:cNvSpPr/>
          <p:nvPr/>
        </p:nvSpPr>
        <p:spPr>
          <a:xfrm>
            <a:off x="4926123" y="1188189"/>
            <a:ext cx="2166053" cy="1531045"/>
          </a:xfrm>
          <a:prstGeom prst="rect">
            <a:avLst/>
          </a:prstGeom>
          <a:blipFill>
            <a:blip r:embed="rId8" cstate="print"/>
            <a:stretch>
              <a:fillRect/>
            </a:stretch>
          </a:blipFill>
        </p:spPr>
        <p:txBody>
          <a:bodyPr wrap="square" lIns="0" tIns="0" rIns="0" bIns="0" rtlCol="0"/>
          <a:lstStyle/>
          <a:p>
            <a:endParaRPr>
              <a:latin typeface="TheSans UHH" panose="020B0604020202020204" charset="0"/>
            </a:endParaRPr>
          </a:p>
        </p:txBody>
      </p:sp>
      <p:sp>
        <p:nvSpPr>
          <p:cNvPr id="40" name="object 4">
            <a:extLst>
              <a:ext uri="{FF2B5EF4-FFF2-40B4-BE49-F238E27FC236}">
                <a16:creationId xmlns:a16="http://schemas.microsoft.com/office/drawing/2014/main" id="{3A4E1F1F-F6E7-4F9B-87D3-8E2DF8864775}"/>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41" name="object 3">
            <a:extLst>
              <a:ext uri="{FF2B5EF4-FFF2-40B4-BE49-F238E27FC236}">
                <a16:creationId xmlns:a16="http://schemas.microsoft.com/office/drawing/2014/main" id="{45C37268-FFDE-47B0-B358-43EC248874FD}"/>
              </a:ext>
            </a:extLst>
          </p:cNvPr>
          <p:cNvSpPr txBox="1">
            <a:spLocks/>
          </p:cNvSpPr>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marL="8929">
              <a:spcBef>
                <a:spcPts val="63"/>
              </a:spcBef>
            </a:pPr>
            <a:r>
              <a:rPr lang="de-DE" sz="2074" spc="-7">
                <a:solidFill>
                  <a:srgbClr val="0000FF"/>
                </a:solidFill>
                <a:latin typeface="TheSans UHH" panose="020B0604020202020204" charset="0"/>
                <a:cs typeface="Arial"/>
              </a:rPr>
              <a:t>test</a:t>
            </a:r>
            <a:r>
              <a:rPr lang="de-DE" sz="2074" spc="-49">
                <a:solidFill>
                  <a:srgbClr val="0000FF"/>
                </a:solidFill>
                <a:latin typeface="TheSans UHH" panose="020B0604020202020204" charset="0"/>
                <a:cs typeface="Arial"/>
              </a:rPr>
              <a:t> </a:t>
            </a:r>
            <a:r>
              <a:rPr lang="de-DE" sz="2074" spc="-11">
                <a:solidFill>
                  <a:srgbClr val="0000FF"/>
                </a:solidFill>
                <a:latin typeface="TheSans UHH" panose="020B0604020202020204" charset="0"/>
                <a:cs typeface="Arial"/>
              </a:rPr>
              <a:t>image</a:t>
            </a:r>
            <a:endParaRPr lang="de-DE" sz="2074" dirty="0">
              <a:latin typeface="TheSans UHH" panose="020B0604020202020204" charset="0"/>
              <a:cs typeface="Arial"/>
            </a:endParaRPr>
          </a:p>
        </p:txBody>
      </p:sp>
      <p:sp>
        <p:nvSpPr>
          <p:cNvPr id="20" name="object 13">
            <a:extLst>
              <a:ext uri="{FF2B5EF4-FFF2-40B4-BE49-F238E27FC236}">
                <a16:creationId xmlns:a16="http://schemas.microsoft.com/office/drawing/2014/main" id="{51529B08-3B33-2027-7E62-5905C98AD380}"/>
              </a:ext>
            </a:extLst>
          </p:cNvPr>
          <p:cNvSpPr/>
          <p:nvPr/>
        </p:nvSpPr>
        <p:spPr>
          <a:xfrm>
            <a:off x="1586849" y="2894646"/>
            <a:ext cx="1015209" cy="1401365"/>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000000"/>
            </a:solidFill>
          </a:ln>
        </p:spPr>
        <p:txBody>
          <a:bodyPr wrap="square" lIns="0" tIns="0" rIns="0" bIns="0" rtlCol="0"/>
          <a:lstStyle/>
          <a:p>
            <a:endParaRPr/>
          </a:p>
        </p:txBody>
      </p:sp>
      <p:grpSp>
        <p:nvGrpSpPr>
          <p:cNvPr id="49" name="Gruppieren 48">
            <a:extLst>
              <a:ext uri="{FF2B5EF4-FFF2-40B4-BE49-F238E27FC236}">
                <a16:creationId xmlns:a16="http://schemas.microsoft.com/office/drawing/2014/main" id="{D4AC493E-6781-4D76-8D1F-63B12E01CA96}"/>
              </a:ext>
            </a:extLst>
          </p:cNvPr>
          <p:cNvGrpSpPr/>
          <p:nvPr/>
        </p:nvGrpSpPr>
        <p:grpSpPr>
          <a:xfrm>
            <a:off x="683568" y="1175156"/>
            <a:ext cx="931759" cy="3522966"/>
            <a:chOff x="683568" y="1175156"/>
            <a:chExt cx="931759" cy="3522966"/>
          </a:xfrm>
        </p:grpSpPr>
        <p:sp>
          <p:nvSpPr>
            <p:cNvPr id="47" name="object 2">
              <a:extLst>
                <a:ext uri="{FF2B5EF4-FFF2-40B4-BE49-F238E27FC236}">
                  <a16:creationId xmlns:a16="http://schemas.microsoft.com/office/drawing/2014/main" id="{B1BA8994-BEA1-4A5C-929E-C6DE50EBE471}"/>
                </a:ext>
              </a:extLst>
            </p:cNvPr>
            <p:cNvSpPr/>
            <p:nvPr/>
          </p:nvSpPr>
          <p:spPr>
            <a:xfrm>
              <a:off x="784424" y="1175156"/>
              <a:ext cx="830903" cy="3513268"/>
            </a:xfrm>
            <a:prstGeom prst="rect">
              <a:avLst/>
            </a:prstGeom>
            <a:blipFill>
              <a:blip r:embed="rId9" cstate="print"/>
              <a:stretch>
                <a:fillRect/>
              </a:stretch>
            </a:blipFill>
          </p:spPr>
          <p:txBody>
            <a:bodyPr wrap="square" lIns="0" tIns="0" rIns="0" bIns="0" rtlCol="0"/>
            <a:lstStyle/>
            <a:p>
              <a:endParaRPr dirty="0">
                <a:latin typeface="TheSans UHH" panose="020B0604020202020204" charset="0"/>
              </a:endParaRPr>
            </a:p>
          </p:txBody>
        </p:sp>
        <p:sp>
          <p:nvSpPr>
            <p:cNvPr id="48" name="object 17">
              <a:extLst>
                <a:ext uri="{FF2B5EF4-FFF2-40B4-BE49-F238E27FC236}">
                  <a16:creationId xmlns:a16="http://schemas.microsoft.com/office/drawing/2014/main" id="{7079AB5C-57C2-4855-B3ED-F65A33298D24}"/>
                </a:ext>
              </a:extLst>
            </p:cNvPr>
            <p:cNvSpPr/>
            <p:nvPr/>
          </p:nvSpPr>
          <p:spPr>
            <a:xfrm>
              <a:off x="683568" y="4372492"/>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grpSp>
      <p:sp>
        <p:nvSpPr>
          <p:cNvPr id="11" name="object 4">
            <a:extLst>
              <a:ext uri="{FF2B5EF4-FFF2-40B4-BE49-F238E27FC236}">
                <a16:creationId xmlns:a16="http://schemas.microsoft.com/office/drawing/2014/main" id="{D183A188-A1FD-1402-7C1D-9AEC62AAC0C9}"/>
              </a:ext>
            </a:extLst>
          </p:cNvPr>
          <p:cNvSpPr/>
          <p:nvPr/>
        </p:nvSpPr>
        <p:spPr>
          <a:xfrm>
            <a:off x="1547664" y="1253591"/>
            <a:ext cx="120997" cy="94023"/>
          </a:xfrm>
          <a:prstGeom prst="rect">
            <a:avLst/>
          </a:prstGeom>
          <a:blipFill>
            <a:blip r:embed="rId10"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95988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792142-D50C-A27C-BE44-B88BC77B9583}"/>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E1CAE40-8819-BFBF-920C-1C022CD7512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63</a:t>
            </a:fld>
            <a:endParaRPr lang="de-DE" dirty="0">
              <a:latin typeface="TheSans UHH" panose="020B0604020202020204" charset="0"/>
            </a:endParaRPr>
          </a:p>
        </p:txBody>
      </p:sp>
      <p:sp>
        <p:nvSpPr>
          <p:cNvPr id="37" name="object 3">
            <a:extLst>
              <a:ext uri="{FF2B5EF4-FFF2-40B4-BE49-F238E27FC236}">
                <a16:creationId xmlns:a16="http://schemas.microsoft.com/office/drawing/2014/main" id="{BF321F8A-A639-1539-CB3C-CADCCFB8D3A6}"/>
              </a:ext>
            </a:extLst>
          </p:cNvPr>
          <p:cNvSpPr/>
          <p:nvPr/>
        </p:nvSpPr>
        <p:spPr>
          <a:xfrm>
            <a:off x="1691680" y="1275606"/>
            <a:ext cx="3542541"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39" name="object 5">
            <a:extLst>
              <a:ext uri="{FF2B5EF4-FFF2-40B4-BE49-F238E27FC236}">
                <a16:creationId xmlns:a16="http://schemas.microsoft.com/office/drawing/2014/main" id="{6A309102-C96A-6986-0C2F-68995D4F7437}"/>
              </a:ext>
            </a:extLst>
          </p:cNvPr>
          <p:cNvSpPr txBox="1"/>
          <p:nvPr/>
        </p:nvSpPr>
        <p:spPr>
          <a:xfrm>
            <a:off x="2732271" y="2446558"/>
            <a:ext cx="421928" cy="558106"/>
          </a:xfrm>
          <a:prstGeom prst="rect">
            <a:avLst/>
          </a:prstGeom>
          <a:solidFill>
            <a:srgbClr val="F3F3F3"/>
          </a:solidFill>
          <a:ln w="30997">
            <a:solidFill>
              <a:srgbClr val="666666"/>
            </a:solidFill>
          </a:ln>
        </p:spPr>
        <p:txBody>
          <a:bodyPr vert="horz" wrap="square" lIns="0" tIns="893" rIns="0" bIns="0" rtlCol="0">
            <a:spAutoFit/>
          </a:bodyPr>
          <a:lstStyle/>
          <a:p>
            <a:pPr>
              <a:spcBef>
                <a:spcPts val="7"/>
              </a:spcBef>
            </a:pPr>
            <a:endParaRPr sz="2250">
              <a:latin typeface="TheSans UHH" panose="020B0604020202020204" charset="0"/>
              <a:cs typeface="Times New Roman"/>
            </a:endParaRPr>
          </a:p>
          <a:p>
            <a:pPr marL="113403"/>
            <a:r>
              <a:rPr sz="1371" spc="-155" dirty="0">
                <a:latin typeface="TheSans UHH" panose="020B0604020202020204" charset="0"/>
                <a:cs typeface="Arial"/>
              </a:rPr>
              <a:t>hO</a:t>
            </a:r>
            <a:endParaRPr sz="1371">
              <a:latin typeface="TheSans UHH" panose="020B0604020202020204" charset="0"/>
              <a:cs typeface="Arial"/>
            </a:endParaRPr>
          </a:p>
        </p:txBody>
      </p:sp>
      <p:sp>
        <p:nvSpPr>
          <p:cNvPr id="40" name="object 6">
            <a:extLst>
              <a:ext uri="{FF2B5EF4-FFF2-40B4-BE49-F238E27FC236}">
                <a16:creationId xmlns:a16="http://schemas.microsoft.com/office/drawing/2014/main" id="{8BC3F4C7-CA9C-2FDC-BA7B-317EC1BF860B}"/>
              </a:ext>
            </a:extLst>
          </p:cNvPr>
          <p:cNvSpPr/>
          <p:nvPr/>
        </p:nvSpPr>
        <p:spPr>
          <a:xfrm>
            <a:off x="2943017" y="3185611"/>
            <a:ext cx="0" cy="424160"/>
          </a:xfrm>
          <a:custGeom>
            <a:avLst/>
            <a:gdLst/>
            <a:ahLst/>
            <a:cxnLst/>
            <a:rect l="l" t="t" r="r" b="b"/>
            <a:pathLst>
              <a:path h="603250">
                <a:moveTo>
                  <a:pt x="0" y="602869"/>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41" name="object 7">
            <a:extLst>
              <a:ext uri="{FF2B5EF4-FFF2-40B4-BE49-F238E27FC236}">
                <a16:creationId xmlns:a16="http://schemas.microsoft.com/office/drawing/2014/main" id="{E3CE00E9-65AD-D6D9-7340-0106912A8B9A}"/>
              </a:ext>
            </a:extLst>
          </p:cNvPr>
          <p:cNvSpPr/>
          <p:nvPr/>
        </p:nvSpPr>
        <p:spPr>
          <a:xfrm>
            <a:off x="2896116" y="3075806"/>
            <a:ext cx="93797" cy="12070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42" name="object 8">
            <a:extLst>
              <a:ext uri="{FF2B5EF4-FFF2-40B4-BE49-F238E27FC236}">
                <a16:creationId xmlns:a16="http://schemas.microsoft.com/office/drawing/2014/main" id="{E1FBC6DF-5D21-44C0-E2FC-1C4750211587}"/>
              </a:ext>
            </a:extLst>
          </p:cNvPr>
          <p:cNvSpPr/>
          <p:nvPr/>
        </p:nvSpPr>
        <p:spPr>
          <a:xfrm>
            <a:off x="2687893" y="3737365"/>
            <a:ext cx="465863" cy="496586"/>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43" name="object 9">
            <a:extLst>
              <a:ext uri="{FF2B5EF4-FFF2-40B4-BE49-F238E27FC236}">
                <a16:creationId xmlns:a16="http://schemas.microsoft.com/office/drawing/2014/main" id="{6A76B937-9C26-26DC-7DD6-6B04AF5905C6}"/>
              </a:ext>
            </a:extLst>
          </p:cNvPr>
          <p:cNvSpPr txBox="1"/>
          <p:nvPr/>
        </p:nvSpPr>
        <p:spPr>
          <a:xfrm>
            <a:off x="2687892" y="3609612"/>
            <a:ext cx="525512" cy="430887"/>
          </a:xfrm>
          <a:prstGeom prst="rect">
            <a:avLst/>
          </a:prstGeom>
          <a:ln w="30997">
            <a:solidFill>
              <a:srgbClr val="666666"/>
            </a:solidFill>
          </a:ln>
        </p:spPr>
        <p:txBody>
          <a:bodyPr vert="horz" wrap="square" lIns="0" tIns="0" rIns="0" bIns="0" rtlCol="0">
            <a:spAutoFit/>
          </a:bodyPr>
          <a:lstStyle/>
          <a:p>
            <a:pPr>
              <a:lnSpc>
                <a:spcPct val="100000"/>
              </a:lnSpc>
            </a:pPr>
            <a:endParaRPr sz="700" dirty="0">
              <a:latin typeface="TheSans UHH" panose="020B0604020202020204" charset="0"/>
              <a:cs typeface="Times New Roman"/>
            </a:endParaRPr>
          </a:p>
          <a:p>
            <a:pPr>
              <a:spcBef>
                <a:spcPts val="21"/>
              </a:spcBef>
            </a:pPr>
            <a:endParaRPr sz="700" dirty="0">
              <a:latin typeface="TheSans UHH" panose="020B0604020202020204" charset="0"/>
              <a:cs typeface="Times New Roman"/>
            </a:endParaRPr>
          </a:p>
          <a:p>
            <a:pPr algn="ctr">
              <a:lnSpc>
                <a:spcPct val="100000"/>
              </a:lnSpc>
            </a:pPr>
            <a:r>
              <a:rPr sz="700" spc="-74" dirty="0" err="1">
                <a:latin typeface="TheSans UHH" panose="020B0604020202020204" charset="0"/>
                <a:cs typeface="Arial"/>
              </a:rPr>
              <a:t>xO</a:t>
            </a:r>
            <a:r>
              <a:rPr lang="de-DE" sz="700" dirty="0">
                <a:latin typeface="TheSans UHH" panose="020B0604020202020204" charset="0"/>
                <a:cs typeface="Arial"/>
              </a:rPr>
              <a:t> </a:t>
            </a:r>
          </a:p>
          <a:p>
            <a:pPr algn="ctr">
              <a:lnSpc>
                <a:spcPct val="100000"/>
              </a:lnSpc>
            </a:pPr>
            <a:r>
              <a:rPr sz="700" spc="11" dirty="0">
                <a:latin typeface="TheSans UHH" panose="020B0604020202020204" charset="0"/>
                <a:cs typeface="Arial"/>
              </a:rPr>
              <a:t>&lt;STA</a:t>
            </a:r>
            <a:r>
              <a:rPr lang="de-DE" sz="700" spc="14" dirty="0">
                <a:latin typeface="TheSans UHH" panose="020B0604020202020204" charset="0"/>
                <a:cs typeface="Arial"/>
              </a:rPr>
              <a:t>R</a:t>
            </a:r>
            <a:r>
              <a:rPr sz="700" spc="14" dirty="0">
                <a:latin typeface="TheSans UHH" panose="020B0604020202020204" charset="0"/>
                <a:cs typeface="Arial"/>
              </a:rPr>
              <a:t>T&gt;</a:t>
            </a:r>
            <a:endParaRPr sz="700" dirty="0">
              <a:latin typeface="TheSans UHH" panose="020B0604020202020204" charset="0"/>
              <a:cs typeface="Arial"/>
            </a:endParaRPr>
          </a:p>
        </p:txBody>
      </p:sp>
      <p:sp>
        <p:nvSpPr>
          <p:cNvPr id="44" name="object 10">
            <a:extLst>
              <a:ext uri="{FF2B5EF4-FFF2-40B4-BE49-F238E27FC236}">
                <a16:creationId xmlns:a16="http://schemas.microsoft.com/office/drawing/2014/main" id="{0AC4A393-3CAE-C0A0-9A64-151FEBA38C75}"/>
              </a:ext>
            </a:extLst>
          </p:cNvPr>
          <p:cNvSpPr/>
          <p:nvPr/>
        </p:nvSpPr>
        <p:spPr>
          <a:xfrm>
            <a:off x="2943017" y="2112393"/>
            <a:ext cx="0" cy="318627"/>
          </a:xfrm>
          <a:custGeom>
            <a:avLst/>
            <a:gdLst/>
            <a:ahLst/>
            <a:cxnLst/>
            <a:rect l="l" t="t" r="r" b="b"/>
            <a:pathLst>
              <a:path h="498475">
                <a:moveTo>
                  <a:pt x="0" y="497915"/>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45" name="object 11">
            <a:extLst>
              <a:ext uri="{FF2B5EF4-FFF2-40B4-BE49-F238E27FC236}">
                <a16:creationId xmlns:a16="http://schemas.microsoft.com/office/drawing/2014/main" id="{E25A4698-5C38-3242-A463-9B26083B4503}"/>
              </a:ext>
            </a:extLst>
          </p:cNvPr>
          <p:cNvSpPr/>
          <p:nvPr/>
        </p:nvSpPr>
        <p:spPr>
          <a:xfrm>
            <a:off x="2896116" y="1986655"/>
            <a:ext cx="93797" cy="12070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46" name="object 12">
            <a:extLst>
              <a:ext uri="{FF2B5EF4-FFF2-40B4-BE49-F238E27FC236}">
                <a16:creationId xmlns:a16="http://schemas.microsoft.com/office/drawing/2014/main" id="{56EA5FE1-06CE-BB03-C4BA-61D4C67E972A}"/>
              </a:ext>
            </a:extLst>
          </p:cNvPr>
          <p:cNvSpPr txBox="1"/>
          <p:nvPr/>
        </p:nvSpPr>
        <p:spPr>
          <a:xfrm>
            <a:off x="2732271" y="1509835"/>
            <a:ext cx="421928" cy="413843"/>
          </a:xfrm>
          <a:prstGeom prst="rect">
            <a:avLst/>
          </a:prstGeom>
          <a:solidFill>
            <a:srgbClr val="F3F3F3"/>
          </a:solidFill>
          <a:ln w="30997">
            <a:solidFill>
              <a:srgbClr val="666666"/>
            </a:solidFill>
          </a:ln>
        </p:spPr>
        <p:txBody>
          <a:bodyPr vert="horz" wrap="square" lIns="0" tIns="2679" rIns="0" bIns="0" rtlCol="0">
            <a:spAutoFit/>
          </a:bodyPr>
          <a:lstStyle/>
          <a:p>
            <a:pPr>
              <a:spcBef>
                <a:spcPts val="21"/>
              </a:spcBef>
            </a:pPr>
            <a:endParaRPr sz="1301">
              <a:latin typeface="TheSans UHH" panose="020B0604020202020204" charset="0"/>
              <a:cs typeface="Times New Roman"/>
            </a:endParaRPr>
          </a:p>
          <a:p>
            <a:pPr marL="118314"/>
            <a:r>
              <a:rPr sz="1371" spc="-151" dirty="0">
                <a:latin typeface="TheSans UHH" panose="020B0604020202020204" charset="0"/>
                <a:cs typeface="Arial"/>
              </a:rPr>
              <a:t>yO</a:t>
            </a:r>
            <a:endParaRPr sz="1371">
              <a:latin typeface="TheSans UHH" panose="020B0604020202020204" charset="0"/>
              <a:cs typeface="Arial"/>
            </a:endParaRPr>
          </a:p>
        </p:txBody>
      </p:sp>
      <p:sp>
        <p:nvSpPr>
          <p:cNvPr id="48" name="object 14">
            <a:extLst>
              <a:ext uri="{FF2B5EF4-FFF2-40B4-BE49-F238E27FC236}">
                <a16:creationId xmlns:a16="http://schemas.microsoft.com/office/drawing/2014/main" id="{E19BA709-DC71-B53A-2DE4-30F8A59E2DB7}"/>
              </a:ext>
            </a:extLst>
          </p:cNvPr>
          <p:cNvSpPr/>
          <p:nvPr/>
        </p:nvSpPr>
        <p:spPr>
          <a:xfrm>
            <a:off x="2588631" y="2847815"/>
            <a:ext cx="122734" cy="9365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49" name="object 23">
            <a:extLst>
              <a:ext uri="{FF2B5EF4-FFF2-40B4-BE49-F238E27FC236}">
                <a16:creationId xmlns:a16="http://schemas.microsoft.com/office/drawing/2014/main" id="{1AD59878-51F7-9DFA-2B39-63D829C00BAA}"/>
              </a:ext>
            </a:extLst>
          </p:cNvPr>
          <p:cNvSpPr txBox="1"/>
          <p:nvPr/>
        </p:nvSpPr>
        <p:spPr>
          <a:xfrm>
            <a:off x="2437665" y="4416221"/>
            <a:ext cx="923776" cy="230832"/>
          </a:xfrm>
          <a:prstGeom prst="rect">
            <a:avLst/>
          </a:prstGeom>
        </p:spPr>
        <p:txBody>
          <a:bodyPr vert="horz" wrap="square" lIns="0" tIns="0" rIns="0" bIns="0" rtlCol="0">
            <a:spAutoFit/>
          </a:bodyPr>
          <a:lstStyle/>
          <a:p>
            <a:pPr marL="8929">
              <a:lnSpc>
                <a:spcPts val="1842"/>
              </a:lnSpc>
            </a:pPr>
            <a:r>
              <a:rPr sz="1582" spc="11" dirty="0">
                <a:latin typeface="TheSans UHH" panose="020B0604020202020204" charset="0"/>
                <a:cs typeface="Arial"/>
              </a:rPr>
              <a:t>&lt;START</a:t>
            </a:r>
            <a:r>
              <a:rPr sz="1582" spc="14" dirty="0">
                <a:latin typeface="TheSans UHH" panose="020B0604020202020204" charset="0"/>
                <a:cs typeface="Arial"/>
              </a:rPr>
              <a:t>&gt;</a:t>
            </a:r>
            <a:endParaRPr sz="1582" dirty="0">
              <a:latin typeface="TheSans UHH" panose="020B0604020202020204" charset="0"/>
              <a:cs typeface="Arial"/>
            </a:endParaRPr>
          </a:p>
        </p:txBody>
      </p:sp>
      <p:sp>
        <p:nvSpPr>
          <p:cNvPr id="50" name="TextBox 49">
            <a:extLst>
              <a:ext uri="{FF2B5EF4-FFF2-40B4-BE49-F238E27FC236}">
                <a16:creationId xmlns:a16="http://schemas.microsoft.com/office/drawing/2014/main" id="{B06FC65B-A1ED-0865-1BD1-D7325F59268E}"/>
              </a:ext>
            </a:extLst>
          </p:cNvPr>
          <p:cNvSpPr txBox="1"/>
          <p:nvPr/>
        </p:nvSpPr>
        <p:spPr>
          <a:xfrm>
            <a:off x="4572000" y="4434517"/>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51" name="object 15">
            <a:extLst>
              <a:ext uri="{FF2B5EF4-FFF2-40B4-BE49-F238E27FC236}">
                <a16:creationId xmlns:a16="http://schemas.microsoft.com/office/drawing/2014/main" id="{B47C7D78-3503-DFCE-7E09-4F9CC41D81D4}"/>
              </a:ext>
            </a:extLst>
          </p:cNvPr>
          <p:cNvSpPr txBox="1"/>
          <p:nvPr/>
        </p:nvSpPr>
        <p:spPr>
          <a:xfrm>
            <a:off x="3415047" y="3603377"/>
            <a:ext cx="519261" cy="508665"/>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844">
              <a:latin typeface="TheSans UHH" panose="020B0604020202020204" charset="0"/>
              <a:cs typeface="Times New Roman"/>
            </a:endParaRPr>
          </a:p>
          <a:p>
            <a:pPr>
              <a:lnSpc>
                <a:spcPct val="100000"/>
              </a:lnSpc>
            </a:pPr>
            <a:endParaRPr sz="844">
              <a:latin typeface="TheSans UHH" panose="020B0604020202020204" charset="0"/>
              <a:cs typeface="Times New Roman"/>
            </a:endParaRPr>
          </a:p>
          <a:p>
            <a:pPr>
              <a:spcBef>
                <a:spcPts val="32"/>
              </a:spcBef>
            </a:pPr>
            <a:endParaRPr sz="844">
              <a:latin typeface="TheSans UHH" panose="020B0604020202020204" charset="0"/>
              <a:cs typeface="Times New Roman"/>
            </a:endParaRPr>
          </a:p>
          <a:p>
            <a:pPr marL="139298"/>
            <a:r>
              <a:rPr sz="773" spc="7" dirty="0">
                <a:latin typeface="TheSans UHH" panose="020B0604020202020204" charset="0"/>
                <a:cs typeface="Arial"/>
              </a:rPr>
              <a:t>straw</a:t>
            </a:r>
            <a:endParaRPr sz="773">
              <a:latin typeface="TheSans UHH" panose="020B0604020202020204" charset="0"/>
              <a:cs typeface="Arial"/>
            </a:endParaRPr>
          </a:p>
        </p:txBody>
      </p:sp>
      <p:sp>
        <p:nvSpPr>
          <p:cNvPr id="52" name="object 17">
            <a:extLst>
              <a:ext uri="{FF2B5EF4-FFF2-40B4-BE49-F238E27FC236}">
                <a16:creationId xmlns:a16="http://schemas.microsoft.com/office/drawing/2014/main" id="{071D9BB5-6A5E-E5C6-E907-92A1E76160DF}"/>
              </a:ext>
            </a:extLst>
          </p:cNvPr>
          <p:cNvSpPr/>
          <p:nvPr/>
        </p:nvSpPr>
        <p:spPr>
          <a:xfrm>
            <a:off x="3131840" y="2762125"/>
            <a:ext cx="198239" cy="0"/>
          </a:xfrm>
          <a:custGeom>
            <a:avLst/>
            <a:gdLst/>
            <a:ahLst/>
            <a:cxnLst/>
            <a:rect l="l" t="t" r="r" b="b"/>
            <a:pathLst>
              <a:path w="281939">
                <a:moveTo>
                  <a:pt x="0" y="0"/>
                </a:moveTo>
                <a:lnTo>
                  <a:pt x="281325"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53" name="object 18">
            <a:extLst>
              <a:ext uri="{FF2B5EF4-FFF2-40B4-BE49-F238E27FC236}">
                <a16:creationId xmlns:a16="http://schemas.microsoft.com/office/drawing/2014/main" id="{E1C4899C-ED0D-605E-3DF4-8172B23891AB}"/>
              </a:ext>
            </a:extLst>
          </p:cNvPr>
          <p:cNvSpPr/>
          <p:nvPr/>
        </p:nvSpPr>
        <p:spPr>
          <a:xfrm>
            <a:off x="3318874" y="2715766"/>
            <a:ext cx="119318" cy="92717"/>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54" name="object 19">
            <a:extLst>
              <a:ext uri="{FF2B5EF4-FFF2-40B4-BE49-F238E27FC236}">
                <a16:creationId xmlns:a16="http://schemas.microsoft.com/office/drawing/2014/main" id="{4061D5C4-360B-3766-3FAE-D67751DF08CD}"/>
              </a:ext>
            </a:extLst>
          </p:cNvPr>
          <p:cNvSpPr/>
          <p:nvPr/>
        </p:nvSpPr>
        <p:spPr>
          <a:xfrm>
            <a:off x="3667254" y="3184351"/>
            <a:ext cx="0" cy="419249"/>
          </a:xfrm>
          <a:custGeom>
            <a:avLst/>
            <a:gdLst/>
            <a:ahLst/>
            <a:cxnLst/>
            <a:rect l="l" t="t" r="r" b="b"/>
            <a:pathLst>
              <a:path h="596264">
                <a:moveTo>
                  <a:pt x="0" y="595946"/>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55" name="object 20">
            <a:extLst>
              <a:ext uri="{FF2B5EF4-FFF2-40B4-BE49-F238E27FC236}">
                <a16:creationId xmlns:a16="http://schemas.microsoft.com/office/drawing/2014/main" id="{C366CB38-97E3-EED5-B3DE-1BEC6380FE4B}"/>
              </a:ext>
            </a:extLst>
          </p:cNvPr>
          <p:cNvSpPr/>
          <p:nvPr/>
        </p:nvSpPr>
        <p:spPr>
          <a:xfrm>
            <a:off x="3620892" y="3075806"/>
            <a:ext cx="92720" cy="119318"/>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56" name="object 21">
            <a:extLst>
              <a:ext uri="{FF2B5EF4-FFF2-40B4-BE49-F238E27FC236}">
                <a16:creationId xmlns:a16="http://schemas.microsoft.com/office/drawing/2014/main" id="{04336C12-FCD2-521C-ABC3-932DB3032BF8}"/>
              </a:ext>
            </a:extLst>
          </p:cNvPr>
          <p:cNvSpPr txBox="1"/>
          <p:nvPr/>
        </p:nvSpPr>
        <p:spPr>
          <a:xfrm>
            <a:off x="3419872" y="2450309"/>
            <a:ext cx="417016" cy="548292"/>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1477">
              <a:latin typeface="TheSans UHH" panose="020B0604020202020204" charset="0"/>
              <a:cs typeface="Times New Roman"/>
            </a:endParaRPr>
          </a:p>
          <a:p>
            <a:pPr marL="112064">
              <a:spcBef>
                <a:spcPts val="886"/>
              </a:spcBef>
            </a:pPr>
            <a:r>
              <a:rPr sz="1336" spc="7" dirty="0">
                <a:latin typeface="TheSans UHH" panose="020B0604020202020204" charset="0"/>
                <a:cs typeface="Arial"/>
              </a:rPr>
              <a:t>h1</a:t>
            </a:r>
            <a:endParaRPr sz="1336">
              <a:latin typeface="TheSans UHH" panose="020B0604020202020204" charset="0"/>
              <a:cs typeface="Arial"/>
            </a:endParaRPr>
          </a:p>
        </p:txBody>
      </p:sp>
      <p:sp>
        <p:nvSpPr>
          <p:cNvPr id="57" name="object 22">
            <a:extLst>
              <a:ext uri="{FF2B5EF4-FFF2-40B4-BE49-F238E27FC236}">
                <a16:creationId xmlns:a16="http://schemas.microsoft.com/office/drawing/2014/main" id="{B2FDE282-88D5-9715-12B1-1A770232CF03}"/>
              </a:ext>
            </a:extLst>
          </p:cNvPr>
          <p:cNvSpPr/>
          <p:nvPr/>
        </p:nvSpPr>
        <p:spPr>
          <a:xfrm>
            <a:off x="3628209" y="2104232"/>
            <a:ext cx="0" cy="346471"/>
          </a:xfrm>
          <a:custGeom>
            <a:avLst/>
            <a:gdLst/>
            <a:ahLst/>
            <a:cxnLst/>
            <a:rect l="l" t="t" r="r" b="b"/>
            <a:pathLst>
              <a:path h="492760">
                <a:moveTo>
                  <a:pt x="0" y="492198"/>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58" name="object 23">
            <a:extLst>
              <a:ext uri="{FF2B5EF4-FFF2-40B4-BE49-F238E27FC236}">
                <a16:creationId xmlns:a16="http://schemas.microsoft.com/office/drawing/2014/main" id="{5CC8EE34-2296-8287-D343-930E3D9D1AA7}"/>
              </a:ext>
            </a:extLst>
          </p:cNvPr>
          <p:cNvSpPr/>
          <p:nvPr/>
        </p:nvSpPr>
        <p:spPr>
          <a:xfrm>
            <a:off x="3581847" y="1995686"/>
            <a:ext cx="92720" cy="119318"/>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59" name="object 24">
            <a:extLst>
              <a:ext uri="{FF2B5EF4-FFF2-40B4-BE49-F238E27FC236}">
                <a16:creationId xmlns:a16="http://schemas.microsoft.com/office/drawing/2014/main" id="{F865BC99-80B5-8010-EAA4-40906CCCF7D5}"/>
              </a:ext>
            </a:extLst>
          </p:cNvPr>
          <p:cNvSpPr txBox="1"/>
          <p:nvPr/>
        </p:nvSpPr>
        <p:spPr>
          <a:xfrm>
            <a:off x="3419872" y="1491630"/>
            <a:ext cx="417016" cy="408908"/>
          </a:xfrm>
          <a:prstGeom prst="rect">
            <a:avLst/>
          </a:prstGeom>
          <a:solidFill>
            <a:srgbClr val="F3F3F3"/>
          </a:solidFill>
          <a:ln w="30641">
            <a:solidFill>
              <a:srgbClr val="666666"/>
            </a:solidFill>
          </a:ln>
        </p:spPr>
        <p:txBody>
          <a:bodyPr vert="horz" wrap="square" lIns="0" tIns="3125" rIns="0" bIns="0" rtlCol="0">
            <a:spAutoFit/>
          </a:bodyPr>
          <a:lstStyle/>
          <a:p>
            <a:pPr>
              <a:spcBef>
                <a:spcPts val="25"/>
              </a:spcBef>
            </a:pPr>
            <a:endParaRPr sz="1301">
              <a:latin typeface="TheSans UHH" panose="020B0604020202020204" charset="0"/>
              <a:cs typeface="Times New Roman"/>
            </a:endParaRPr>
          </a:p>
          <a:p>
            <a:pPr marL="116975"/>
            <a:r>
              <a:rPr sz="1336" spc="11" dirty="0">
                <a:latin typeface="TheSans UHH" panose="020B0604020202020204" charset="0"/>
                <a:cs typeface="Arial"/>
              </a:rPr>
              <a:t>y1</a:t>
            </a:r>
            <a:endParaRPr sz="1336">
              <a:latin typeface="TheSans UHH" panose="020B0604020202020204" charset="0"/>
              <a:cs typeface="Arial"/>
            </a:endParaRPr>
          </a:p>
        </p:txBody>
      </p:sp>
      <p:sp>
        <p:nvSpPr>
          <p:cNvPr id="62" name="object 25">
            <a:extLst>
              <a:ext uri="{FF2B5EF4-FFF2-40B4-BE49-F238E27FC236}">
                <a16:creationId xmlns:a16="http://schemas.microsoft.com/office/drawing/2014/main" id="{94A86D20-720C-5712-CF9A-1AA58A782ECA}"/>
              </a:ext>
            </a:extLst>
          </p:cNvPr>
          <p:cNvSpPr/>
          <p:nvPr/>
        </p:nvSpPr>
        <p:spPr>
          <a:xfrm>
            <a:off x="4078700" y="3514778"/>
            <a:ext cx="465862" cy="783926"/>
          </a:xfrm>
          <a:custGeom>
            <a:avLst/>
            <a:gdLst/>
            <a:ahLst/>
            <a:cxnLst/>
            <a:rect l="l" t="t" r="r" b="b"/>
            <a:pathLst>
              <a:path w="749300" h="1255395">
                <a:moveTo>
                  <a:pt x="0" y="1255070"/>
                </a:moveTo>
                <a:lnTo>
                  <a:pt x="748930" y="1255070"/>
                </a:lnTo>
                <a:lnTo>
                  <a:pt x="748930" y="0"/>
                </a:lnTo>
                <a:lnTo>
                  <a:pt x="0" y="0"/>
                </a:lnTo>
                <a:lnTo>
                  <a:pt x="0" y="1255070"/>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63" name="object 26">
            <a:extLst>
              <a:ext uri="{FF2B5EF4-FFF2-40B4-BE49-F238E27FC236}">
                <a16:creationId xmlns:a16="http://schemas.microsoft.com/office/drawing/2014/main" id="{D37D4C08-32E3-5A65-DE28-A44F4488CC52}"/>
              </a:ext>
            </a:extLst>
          </p:cNvPr>
          <p:cNvSpPr/>
          <p:nvPr/>
        </p:nvSpPr>
        <p:spPr>
          <a:xfrm>
            <a:off x="4058840" y="3628297"/>
            <a:ext cx="526852" cy="602896"/>
          </a:xfrm>
          <a:custGeom>
            <a:avLst/>
            <a:gdLst/>
            <a:ahLst/>
            <a:cxnLst/>
            <a:rect l="l" t="t" r="r" b="b"/>
            <a:pathLst>
              <a:path w="749300" h="1255395">
                <a:moveTo>
                  <a:pt x="0" y="0"/>
                </a:moveTo>
                <a:lnTo>
                  <a:pt x="748930" y="0"/>
                </a:lnTo>
                <a:lnTo>
                  <a:pt x="748930" y="1255070"/>
                </a:lnTo>
                <a:lnTo>
                  <a:pt x="0" y="1255070"/>
                </a:lnTo>
                <a:lnTo>
                  <a:pt x="0" y="0"/>
                </a:lnTo>
                <a:close/>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64" name="object 27">
            <a:extLst>
              <a:ext uri="{FF2B5EF4-FFF2-40B4-BE49-F238E27FC236}">
                <a16:creationId xmlns:a16="http://schemas.microsoft.com/office/drawing/2014/main" id="{A1714481-DAD1-8461-A2F0-905145D63290}"/>
              </a:ext>
            </a:extLst>
          </p:cNvPr>
          <p:cNvSpPr txBox="1"/>
          <p:nvPr/>
        </p:nvSpPr>
        <p:spPr>
          <a:xfrm>
            <a:off x="4277073" y="3867894"/>
            <a:ext cx="150911" cy="132637"/>
          </a:xfrm>
          <a:prstGeom prst="rect">
            <a:avLst/>
          </a:prstGeom>
        </p:spPr>
        <p:txBody>
          <a:bodyPr vert="horz" wrap="square" lIns="0" tIns="8037" rIns="0" bIns="0" rtlCol="0">
            <a:spAutoFit/>
          </a:bodyPr>
          <a:lstStyle/>
          <a:p>
            <a:pPr>
              <a:spcBef>
                <a:spcPts val="63"/>
              </a:spcBef>
            </a:pPr>
            <a:r>
              <a:rPr sz="809" spc="-7" dirty="0">
                <a:latin typeface="TheSans UHH" panose="020B0604020202020204" charset="0"/>
                <a:cs typeface="Arial"/>
              </a:rPr>
              <a:t>hat</a:t>
            </a:r>
            <a:endParaRPr sz="809" dirty="0">
              <a:latin typeface="TheSans UHH" panose="020B0604020202020204" charset="0"/>
              <a:cs typeface="Arial"/>
            </a:endParaRPr>
          </a:p>
        </p:txBody>
      </p:sp>
      <p:sp>
        <p:nvSpPr>
          <p:cNvPr id="66" name="object 30">
            <a:extLst>
              <a:ext uri="{FF2B5EF4-FFF2-40B4-BE49-F238E27FC236}">
                <a16:creationId xmlns:a16="http://schemas.microsoft.com/office/drawing/2014/main" id="{326F04F5-7E89-84BA-17C8-9C1EA660CA57}"/>
              </a:ext>
            </a:extLst>
          </p:cNvPr>
          <p:cNvSpPr txBox="1"/>
          <p:nvPr/>
        </p:nvSpPr>
        <p:spPr>
          <a:xfrm>
            <a:off x="4137996" y="2516348"/>
            <a:ext cx="422821" cy="559458"/>
          </a:xfrm>
          <a:prstGeom prst="rect">
            <a:avLst/>
          </a:prstGeom>
          <a:solidFill>
            <a:srgbClr val="F3F3F3"/>
          </a:solidFill>
          <a:ln w="31083">
            <a:solidFill>
              <a:srgbClr val="666666"/>
            </a:solidFill>
          </a:ln>
        </p:spPr>
        <p:txBody>
          <a:bodyPr vert="horz" wrap="square" lIns="0" tIns="2232" rIns="0" bIns="0" rtlCol="0">
            <a:spAutoFit/>
          </a:bodyPr>
          <a:lstStyle/>
          <a:p>
            <a:pPr>
              <a:spcBef>
                <a:spcPts val="18"/>
              </a:spcBef>
            </a:pPr>
            <a:endParaRPr sz="2250">
              <a:latin typeface="TheSans UHH" panose="020B0604020202020204" charset="0"/>
              <a:cs typeface="Times New Roman"/>
            </a:endParaRPr>
          </a:p>
          <a:p>
            <a:pPr marL="113849"/>
            <a:r>
              <a:rPr sz="1371" spc="-4" dirty="0">
                <a:latin typeface="TheSans UHH" panose="020B0604020202020204" charset="0"/>
                <a:cs typeface="Arial"/>
              </a:rPr>
              <a:t>h2</a:t>
            </a:r>
            <a:endParaRPr sz="1371">
              <a:latin typeface="TheSans UHH" panose="020B0604020202020204" charset="0"/>
              <a:cs typeface="Arial"/>
            </a:endParaRPr>
          </a:p>
        </p:txBody>
      </p:sp>
      <p:sp>
        <p:nvSpPr>
          <p:cNvPr id="67" name="object 31">
            <a:extLst>
              <a:ext uri="{FF2B5EF4-FFF2-40B4-BE49-F238E27FC236}">
                <a16:creationId xmlns:a16="http://schemas.microsoft.com/office/drawing/2014/main" id="{79468370-D40E-985C-ABD2-195E21578816}"/>
              </a:ext>
            </a:extLst>
          </p:cNvPr>
          <p:cNvSpPr/>
          <p:nvPr/>
        </p:nvSpPr>
        <p:spPr>
          <a:xfrm>
            <a:off x="4349335" y="2165288"/>
            <a:ext cx="0" cy="351383"/>
          </a:xfrm>
          <a:custGeom>
            <a:avLst/>
            <a:gdLst/>
            <a:ahLst/>
            <a:cxnLst/>
            <a:rect l="l" t="t" r="r" b="b"/>
            <a:pathLst>
              <a:path h="499745">
                <a:moveTo>
                  <a:pt x="0" y="499286"/>
                </a:moveTo>
                <a:lnTo>
                  <a:pt x="0"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68" name="object 32">
            <a:extLst>
              <a:ext uri="{FF2B5EF4-FFF2-40B4-BE49-F238E27FC236}">
                <a16:creationId xmlns:a16="http://schemas.microsoft.com/office/drawing/2014/main" id="{62C42686-17DE-0E28-AA66-D997CB4800AB}"/>
              </a:ext>
            </a:extLst>
          </p:cNvPr>
          <p:cNvSpPr/>
          <p:nvPr/>
        </p:nvSpPr>
        <p:spPr>
          <a:xfrm>
            <a:off x="4302306" y="2055179"/>
            <a:ext cx="94055" cy="121037"/>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69" name="object 33">
            <a:extLst>
              <a:ext uri="{FF2B5EF4-FFF2-40B4-BE49-F238E27FC236}">
                <a16:creationId xmlns:a16="http://schemas.microsoft.com/office/drawing/2014/main" id="{6B52C8FC-4EC7-17DD-6AFC-EA6720EECD44}"/>
              </a:ext>
            </a:extLst>
          </p:cNvPr>
          <p:cNvSpPr txBox="1"/>
          <p:nvPr/>
        </p:nvSpPr>
        <p:spPr>
          <a:xfrm>
            <a:off x="4137996" y="1508483"/>
            <a:ext cx="422821" cy="415195"/>
          </a:xfrm>
          <a:prstGeom prst="rect">
            <a:avLst/>
          </a:prstGeom>
          <a:solidFill>
            <a:srgbClr val="F3F3F3"/>
          </a:solidFill>
          <a:ln w="31083">
            <a:solidFill>
              <a:srgbClr val="666666"/>
            </a:solidFill>
          </a:ln>
        </p:spPr>
        <p:txBody>
          <a:bodyPr vert="horz" wrap="square" lIns="0" tIns="4018" rIns="0" bIns="0" rtlCol="0">
            <a:spAutoFit/>
          </a:bodyPr>
          <a:lstStyle/>
          <a:p>
            <a:pPr>
              <a:spcBef>
                <a:spcPts val="32"/>
              </a:spcBef>
            </a:pPr>
            <a:endParaRPr sz="1301">
              <a:latin typeface="TheSans UHH" panose="020B0604020202020204" charset="0"/>
              <a:cs typeface="Times New Roman"/>
            </a:endParaRPr>
          </a:p>
          <a:p>
            <a:pPr marL="118761"/>
            <a:r>
              <a:rPr sz="1371" dirty="0">
                <a:latin typeface="TheSans UHH" panose="020B0604020202020204" charset="0"/>
                <a:cs typeface="Arial"/>
              </a:rPr>
              <a:t>y2</a:t>
            </a:r>
            <a:endParaRPr sz="1371">
              <a:latin typeface="TheSans UHH" panose="020B0604020202020204" charset="0"/>
              <a:cs typeface="Arial"/>
            </a:endParaRPr>
          </a:p>
        </p:txBody>
      </p:sp>
      <p:sp>
        <p:nvSpPr>
          <p:cNvPr id="70" name="object 34">
            <a:extLst>
              <a:ext uri="{FF2B5EF4-FFF2-40B4-BE49-F238E27FC236}">
                <a16:creationId xmlns:a16="http://schemas.microsoft.com/office/drawing/2014/main" id="{5AF39292-6FA9-0731-BE21-2CA611ED3486}"/>
              </a:ext>
            </a:extLst>
          </p:cNvPr>
          <p:cNvSpPr/>
          <p:nvPr/>
        </p:nvSpPr>
        <p:spPr>
          <a:xfrm>
            <a:off x="4349335" y="3291830"/>
            <a:ext cx="0" cy="351653"/>
          </a:xfrm>
          <a:custGeom>
            <a:avLst/>
            <a:gdLst/>
            <a:ahLst/>
            <a:cxnLst/>
            <a:rect l="l" t="t" r="r" b="b"/>
            <a:pathLst>
              <a:path h="605154">
                <a:moveTo>
                  <a:pt x="0" y="604528"/>
                </a:moveTo>
                <a:lnTo>
                  <a:pt x="0"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71" name="object 35">
            <a:extLst>
              <a:ext uri="{FF2B5EF4-FFF2-40B4-BE49-F238E27FC236}">
                <a16:creationId xmlns:a16="http://schemas.microsoft.com/office/drawing/2014/main" id="{882BEC03-E4D8-8C6A-6CF9-B1115E9CE903}"/>
              </a:ext>
            </a:extLst>
          </p:cNvPr>
          <p:cNvSpPr/>
          <p:nvPr/>
        </p:nvSpPr>
        <p:spPr>
          <a:xfrm>
            <a:off x="4302306" y="3197540"/>
            <a:ext cx="94055" cy="121035"/>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72" name="object 28">
            <a:extLst>
              <a:ext uri="{FF2B5EF4-FFF2-40B4-BE49-F238E27FC236}">
                <a16:creationId xmlns:a16="http://schemas.microsoft.com/office/drawing/2014/main" id="{25791895-557E-668E-D8B8-3EBE985433EC}"/>
              </a:ext>
            </a:extLst>
          </p:cNvPr>
          <p:cNvSpPr/>
          <p:nvPr/>
        </p:nvSpPr>
        <p:spPr>
          <a:xfrm>
            <a:off x="3851920" y="2762792"/>
            <a:ext cx="200471" cy="0"/>
          </a:xfrm>
          <a:custGeom>
            <a:avLst/>
            <a:gdLst/>
            <a:ahLst/>
            <a:cxnLst/>
            <a:rect l="l" t="t" r="r" b="b"/>
            <a:pathLst>
              <a:path w="285115">
                <a:moveTo>
                  <a:pt x="0" y="0"/>
                </a:moveTo>
                <a:lnTo>
                  <a:pt x="284887"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73" name="object 29">
            <a:extLst>
              <a:ext uri="{FF2B5EF4-FFF2-40B4-BE49-F238E27FC236}">
                <a16:creationId xmlns:a16="http://schemas.microsoft.com/office/drawing/2014/main" id="{65508A8D-E0CB-BE1D-825F-C676FBD26A26}"/>
              </a:ext>
            </a:extLst>
          </p:cNvPr>
          <p:cNvSpPr/>
          <p:nvPr/>
        </p:nvSpPr>
        <p:spPr>
          <a:xfrm>
            <a:off x="4041303" y="2715766"/>
            <a:ext cx="121038" cy="94052"/>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60" name="object 2">
            <a:extLst>
              <a:ext uri="{FF2B5EF4-FFF2-40B4-BE49-F238E27FC236}">
                <a16:creationId xmlns:a16="http://schemas.microsoft.com/office/drawing/2014/main" id="{35E1D2C8-A369-4971-B835-D11397937D5C}"/>
              </a:ext>
            </a:extLst>
          </p:cNvPr>
          <p:cNvSpPr/>
          <p:nvPr/>
        </p:nvSpPr>
        <p:spPr>
          <a:xfrm>
            <a:off x="4926123" y="1188189"/>
            <a:ext cx="2166053" cy="1531045"/>
          </a:xfrm>
          <a:prstGeom prst="rect">
            <a:avLst/>
          </a:prstGeom>
          <a:blipFill>
            <a:blip r:embed="rId8" cstate="print"/>
            <a:stretch>
              <a:fillRect/>
            </a:stretch>
          </a:blipFill>
        </p:spPr>
        <p:txBody>
          <a:bodyPr wrap="square" lIns="0" tIns="0" rIns="0" bIns="0" rtlCol="0"/>
          <a:lstStyle/>
          <a:p>
            <a:endParaRPr>
              <a:latin typeface="TheSans UHH" panose="020B0604020202020204" charset="0"/>
            </a:endParaRPr>
          </a:p>
        </p:txBody>
      </p:sp>
      <p:sp>
        <p:nvSpPr>
          <p:cNvPr id="65" name="object 4">
            <a:extLst>
              <a:ext uri="{FF2B5EF4-FFF2-40B4-BE49-F238E27FC236}">
                <a16:creationId xmlns:a16="http://schemas.microsoft.com/office/drawing/2014/main" id="{1A15D07A-566C-4B35-ACE0-327BAEB49BFC}"/>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74" name="object 3">
            <a:extLst>
              <a:ext uri="{FF2B5EF4-FFF2-40B4-BE49-F238E27FC236}">
                <a16:creationId xmlns:a16="http://schemas.microsoft.com/office/drawing/2014/main" id="{16FF4272-E248-469B-9386-93ABD3BBDDF9}"/>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sp>
        <p:nvSpPr>
          <p:cNvPr id="76" name="object 17">
            <a:extLst>
              <a:ext uri="{FF2B5EF4-FFF2-40B4-BE49-F238E27FC236}">
                <a16:creationId xmlns:a16="http://schemas.microsoft.com/office/drawing/2014/main" id="{6A45DFCD-DD0D-4E2B-A321-0A4980E572AC}"/>
              </a:ext>
            </a:extLst>
          </p:cNvPr>
          <p:cNvSpPr/>
          <p:nvPr/>
        </p:nvSpPr>
        <p:spPr>
          <a:xfrm>
            <a:off x="835968" y="4524350"/>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sp>
        <p:nvSpPr>
          <p:cNvPr id="47" name="object 13">
            <a:extLst>
              <a:ext uri="{FF2B5EF4-FFF2-40B4-BE49-F238E27FC236}">
                <a16:creationId xmlns:a16="http://schemas.microsoft.com/office/drawing/2014/main" id="{D515ECB9-0F85-7F90-3052-E7175CE323D0}"/>
              </a:ext>
            </a:extLst>
          </p:cNvPr>
          <p:cNvSpPr/>
          <p:nvPr/>
        </p:nvSpPr>
        <p:spPr>
          <a:xfrm>
            <a:off x="1547664" y="2894647"/>
            <a:ext cx="1054394" cy="1401364"/>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000000"/>
            </a:solidFill>
          </a:ln>
        </p:spPr>
        <p:txBody>
          <a:bodyPr wrap="square" lIns="0" tIns="0" rIns="0" bIns="0" rtlCol="0"/>
          <a:lstStyle/>
          <a:p>
            <a:endParaRPr>
              <a:latin typeface="TheSans UHH" panose="020B0604020202020204" charset="0"/>
            </a:endParaRPr>
          </a:p>
        </p:txBody>
      </p:sp>
      <p:grpSp>
        <p:nvGrpSpPr>
          <p:cNvPr id="78" name="Gruppieren 77">
            <a:extLst>
              <a:ext uri="{FF2B5EF4-FFF2-40B4-BE49-F238E27FC236}">
                <a16:creationId xmlns:a16="http://schemas.microsoft.com/office/drawing/2014/main" id="{D38EB246-7F0B-487D-A58E-DEA3C7B0335D}"/>
              </a:ext>
            </a:extLst>
          </p:cNvPr>
          <p:cNvGrpSpPr/>
          <p:nvPr/>
        </p:nvGrpSpPr>
        <p:grpSpPr>
          <a:xfrm>
            <a:off x="683568" y="1175156"/>
            <a:ext cx="931759" cy="3522966"/>
            <a:chOff x="683568" y="1175156"/>
            <a:chExt cx="931759" cy="3522966"/>
          </a:xfrm>
        </p:grpSpPr>
        <p:sp>
          <p:nvSpPr>
            <p:cNvPr id="79" name="object 2">
              <a:extLst>
                <a:ext uri="{FF2B5EF4-FFF2-40B4-BE49-F238E27FC236}">
                  <a16:creationId xmlns:a16="http://schemas.microsoft.com/office/drawing/2014/main" id="{6BA1AECD-EA87-486A-B45E-99CDBE2D6A93}"/>
                </a:ext>
              </a:extLst>
            </p:cNvPr>
            <p:cNvSpPr/>
            <p:nvPr/>
          </p:nvSpPr>
          <p:spPr>
            <a:xfrm>
              <a:off x="784424" y="1175156"/>
              <a:ext cx="830903" cy="3513268"/>
            </a:xfrm>
            <a:prstGeom prst="rect">
              <a:avLst/>
            </a:prstGeom>
            <a:blipFill>
              <a:blip r:embed="rId9" cstate="print"/>
              <a:stretch>
                <a:fillRect/>
              </a:stretch>
            </a:blipFill>
          </p:spPr>
          <p:txBody>
            <a:bodyPr wrap="square" lIns="0" tIns="0" rIns="0" bIns="0" rtlCol="0"/>
            <a:lstStyle/>
            <a:p>
              <a:endParaRPr dirty="0">
                <a:latin typeface="TheSans UHH" panose="020B0604020202020204" charset="0"/>
              </a:endParaRPr>
            </a:p>
          </p:txBody>
        </p:sp>
        <p:sp>
          <p:nvSpPr>
            <p:cNvPr id="80" name="object 17">
              <a:extLst>
                <a:ext uri="{FF2B5EF4-FFF2-40B4-BE49-F238E27FC236}">
                  <a16:creationId xmlns:a16="http://schemas.microsoft.com/office/drawing/2014/main" id="{364BBEFC-2EAD-481B-8DB2-6B9E4F7A8D16}"/>
                </a:ext>
              </a:extLst>
            </p:cNvPr>
            <p:cNvSpPr/>
            <p:nvPr/>
          </p:nvSpPr>
          <p:spPr>
            <a:xfrm>
              <a:off x="683568" y="4372492"/>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grpSp>
      <p:sp>
        <p:nvSpPr>
          <p:cNvPr id="38" name="object 4">
            <a:extLst>
              <a:ext uri="{FF2B5EF4-FFF2-40B4-BE49-F238E27FC236}">
                <a16:creationId xmlns:a16="http://schemas.microsoft.com/office/drawing/2014/main" id="{C59CF803-58D4-0646-AD31-0CAD61583EED}"/>
              </a:ext>
            </a:extLst>
          </p:cNvPr>
          <p:cNvSpPr/>
          <p:nvPr/>
        </p:nvSpPr>
        <p:spPr>
          <a:xfrm>
            <a:off x="1547664" y="1253591"/>
            <a:ext cx="120997" cy="94023"/>
          </a:xfrm>
          <a:prstGeom prst="rect">
            <a:avLst/>
          </a:prstGeom>
          <a:blipFill>
            <a:blip r:embed="rId10" cstate="print"/>
            <a:stretch>
              <a:fillRect/>
            </a:stretch>
          </a:blipFill>
        </p:spPr>
        <p:txBody>
          <a:bodyPr wrap="square" lIns="0" tIns="0" rIns="0" bIns="0" rtlCol="0"/>
          <a:lstStyle/>
          <a:p>
            <a:endParaRPr>
              <a:latin typeface="TheSans UHH" panose="020B0604020202020204" charset="0"/>
            </a:endParaRPr>
          </a:p>
        </p:txBody>
      </p:sp>
      <p:sp>
        <p:nvSpPr>
          <p:cNvPr id="2" name="Datumsplatzhalter 1">
            <a:extLst>
              <a:ext uri="{FF2B5EF4-FFF2-40B4-BE49-F238E27FC236}">
                <a16:creationId xmlns:a16="http://schemas.microsoft.com/office/drawing/2014/main" id="{8F17F8A8-AAC0-4EA4-B616-C87CE70430A5}"/>
              </a:ext>
            </a:extLst>
          </p:cNvPr>
          <p:cNvSpPr>
            <a:spLocks noGrp="1"/>
          </p:cNvSpPr>
          <p:nvPr>
            <p:ph type="dt" sz="half" idx="17"/>
          </p:nvPr>
        </p:nvSpPr>
        <p:spPr/>
        <p:txBody>
          <a:bodyPr/>
          <a:lstStyle/>
          <a:p>
            <a:r>
              <a:rPr lang="en-DE"/>
              <a:t>SoSe2024</a:t>
            </a:r>
            <a:endParaRPr lang="de-DE"/>
          </a:p>
        </p:txBody>
      </p:sp>
    </p:spTree>
    <p:extLst>
      <p:ext uri="{BB962C8B-B14F-4D97-AF65-F5344CB8AC3E}">
        <p14:creationId xmlns:p14="http://schemas.microsoft.com/office/powerpoint/2010/main" val="27117353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98B69F3-7C10-187F-B4A8-122E34626F0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8FCE74AD-AEE7-2030-0AD5-FD74DCD2E130}"/>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6670C99-AFC7-1912-55C6-1F3A969985F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64</a:t>
            </a:fld>
            <a:endParaRPr lang="de-DE" dirty="0">
              <a:latin typeface="TheSans UHH" panose="020B0604020202020204" charset="0"/>
            </a:endParaRPr>
          </a:p>
        </p:txBody>
      </p:sp>
      <p:sp>
        <p:nvSpPr>
          <p:cNvPr id="10" name="object 3">
            <a:extLst>
              <a:ext uri="{FF2B5EF4-FFF2-40B4-BE49-F238E27FC236}">
                <a16:creationId xmlns:a16="http://schemas.microsoft.com/office/drawing/2014/main" id="{B2D6361F-5A34-A32B-212C-489A0A2DB457}"/>
              </a:ext>
            </a:extLst>
          </p:cNvPr>
          <p:cNvSpPr/>
          <p:nvPr/>
        </p:nvSpPr>
        <p:spPr>
          <a:xfrm>
            <a:off x="1691680" y="1275606"/>
            <a:ext cx="3542541" cy="0"/>
          </a:xfrm>
          <a:custGeom>
            <a:avLst/>
            <a:gdLst/>
            <a:ahLst/>
            <a:cxnLst/>
            <a:rect l="l" t="t" r="r" b="b"/>
            <a:pathLst>
              <a:path w="4580255">
                <a:moveTo>
                  <a:pt x="4579706" y="0"/>
                </a:moveTo>
                <a:lnTo>
                  <a:pt x="0" y="0"/>
                </a:lnTo>
              </a:path>
            </a:pathLst>
          </a:custGeom>
          <a:ln w="31072">
            <a:solidFill>
              <a:srgbClr val="0000FF"/>
            </a:solidFill>
          </a:ln>
        </p:spPr>
        <p:txBody>
          <a:bodyPr wrap="square" lIns="0" tIns="0" rIns="0" bIns="0" rtlCol="0"/>
          <a:lstStyle/>
          <a:p>
            <a:endParaRPr dirty="0">
              <a:latin typeface="TheSans UHH" panose="020B0604020202020204" charset="0"/>
            </a:endParaRPr>
          </a:p>
        </p:txBody>
      </p:sp>
      <p:sp>
        <p:nvSpPr>
          <p:cNvPr id="12" name="object 5">
            <a:extLst>
              <a:ext uri="{FF2B5EF4-FFF2-40B4-BE49-F238E27FC236}">
                <a16:creationId xmlns:a16="http://schemas.microsoft.com/office/drawing/2014/main" id="{68763A3B-F2AC-18A6-5B54-39A5C1320BC3}"/>
              </a:ext>
            </a:extLst>
          </p:cNvPr>
          <p:cNvSpPr txBox="1"/>
          <p:nvPr/>
        </p:nvSpPr>
        <p:spPr>
          <a:xfrm>
            <a:off x="2732271" y="2446558"/>
            <a:ext cx="421928" cy="558106"/>
          </a:xfrm>
          <a:prstGeom prst="rect">
            <a:avLst/>
          </a:prstGeom>
          <a:solidFill>
            <a:srgbClr val="F3F3F3"/>
          </a:solidFill>
          <a:ln w="30997">
            <a:solidFill>
              <a:srgbClr val="666666"/>
            </a:solidFill>
          </a:ln>
        </p:spPr>
        <p:txBody>
          <a:bodyPr vert="horz" wrap="square" lIns="0" tIns="893" rIns="0" bIns="0" rtlCol="0">
            <a:spAutoFit/>
          </a:bodyPr>
          <a:lstStyle/>
          <a:p>
            <a:pPr>
              <a:spcBef>
                <a:spcPts val="7"/>
              </a:spcBef>
            </a:pPr>
            <a:endParaRPr sz="2250">
              <a:latin typeface="TheSans UHH" panose="020B0604020202020204" charset="0"/>
              <a:cs typeface="Times New Roman"/>
            </a:endParaRPr>
          </a:p>
          <a:p>
            <a:pPr marL="113403"/>
            <a:r>
              <a:rPr sz="1371" spc="-155" dirty="0">
                <a:latin typeface="TheSans UHH" panose="020B0604020202020204" charset="0"/>
                <a:cs typeface="Arial"/>
              </a:rPr>
              <a:t>hO</a:t>
            </a:r>
            <a:endParaRPr sz="1371">
              <a:latin typeface="TheSans UHH" panose="020B0604020202020204" charset="0"/>
              <a:cs typeface="Arial"/>
            </a:endParaRPr>
          </a:p>
        </p:txBody>
      </p:sp>
      <p:sp>
        <p:nvSpPr>
          <p:cNvPr id="13" name="object 6">
            <a:extLst>
              <a:ext uri="{FF2B5EF4-FFF2-40B4-BE49-F238E27FC236}">
                <a16:creationId xmlns:a16="http://schemas.microsoft.com/office/drawing/2014/main" id="{D836A14E-E4AD-0763-BB11-22266814BFF9}"/>
              </a:ext>
            </a:extLst>
          </p:cNvPr>
          <p:cNvSpPr/>
          <p:nvPr/>
        </p:nvSpPr>
        <p:spPr>
          <a:xfrm>
            <a:off x="2943017" y="3185611"/>
            <a:ext cx="0" cy="424160"/>
          </a:xfrm>
          <a:custGeom>
            <a:avLst/>
            <a:gdLst/>
            <a:ahLst/>
            <a:cxnLst/>
            <a:rect l="l" t="t" r="r" b="b"/>
            <a:pathLst>
              <a:path h="603250">
                <a:moveTo>
                  <a:pt x="0" y="602869"/>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4" name="object 7">
            <a:extLst>
              <a:ext uri="{FF2B5EF4-FFF2-40B4-BE49-F238E27FC236}">
                <a16:creationId xmlns:a16="http://schemas.microsoft.com/office/drawing/2014/main" id="{2B241F45-160E-0189-80A4-B22D3614B612}"/>
              </a:ext>
            </a:extLst>
          </p:cNvPr>
          <p:cNvSpPr/>
          <p:nvPr/>
        </p:nvSpPr>
        <p:spPr>
          <a:xfrm>
            <a:off x="2896116" y="3075806"/>
            <a:ext cx="93797" cy="12070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5" name="object 8">
            <a:extLst>
              <a:ext uri="{FF2B5EF4-FFF2-40B4-BE49-F238E27FC236}">
                <a16:creationId xmlns:a16="http://schemas.microsoft.com/office/drawing/2014/main" id="{0466671E-3684-7DB3-A96E-7E404B556CE8}"/>
              </a:ext>
            </a:extLst>
          </p:cNvPr>
          <p:cNvSpPr/>
          <p:nvPr/>
        </p:nvSpPr>
        <p:spPr>
          <a:xfrm>
            <a:off x="2687893" y="3737365"/>
            <a:ext cx="465863" cy="496586"/>
          </a:xfrm>
          <a:custGeom>
            <a:avLst/>
            <a:gdLst/>
            <a:ahLst/>
            <a:cxnLst/>
            <a:rect l="l" t="t" r="r" b="b"/>
            <a:pathLst>
              <a:path w="747395" h="1252220">
                <a:moveTo>
                  <a:pt x="0" y="1251624"/>
                </a:moveTo>
                <a:lnTo>
                  <a:pt x="746874" y="1251624"/>
                </a:lnTo>
                <a:lnTo>
                  <a:pt x="746874" y="0"/>
                </a:lnTo>
                <a:lnTo>
                  <a:pt x="0" y="0"/>
                </a:lnTo>
                <a:lnTo>
                  <a:pt x="0" y="1251624"/>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16" name="object 9">
            <a:extLst>
              <a:ext uri="{FF2B5EF4-FFF2-40B4-BE49-F238E27FC236}">
                <a16:creationId xmlns:a16="http://schemas.microsoft.com/office/drawing/2014/main" id="{971606E7-60AF-BBF7-C3E1-06298CAEF855}"/>
              </a:ext>
            </a:extLst>
          </p:cNvPr>
          <p:cNvSpPr txBox="1"/>
          <p:nvPr/>
        </p:nvSpPr>
        <p:spPr>
          <a:xfrm>
            <a:off x="2687892" y="3609612"/>
            <a:ext cx="525512" cy="492443"/>
          </a:xfrm>
          <a:prstGeom prst="rect">
            <a:avLst/>
          </a:prstGeom>
          <a:ln w="30997">
            <a:solidFill>
              <a:srgbClr val="666666"/>
            </a:solidFill>
          </a:ln>
        </p:spPr>
        <p:txBody>
          <a:bodyPr vert="horz" wrap="square" lIns="0" tIns="0" rIns="0" bIns="0" rtlCol="0">
            <a:spAutoFit/>
          </a:bodyPr>
          <a:lstStyle/>
          <a:p>
            <a:pPr>
              <a:lnSpc>
                <a:spcPct val="100000"/>
              </a:lnSpc>
            </a:pPr>
            <a:endParaRPr lang="de-DE" sz="800" dirty="0">
              <a:latin typeface="TheSans UHH" panose="020B0604020202020204" charset="0"/>
              <a:cs typeface="Times New Roman"/>
            </a:endParaRPr>
          </a:p>
          <a:p>
            <a:pPr>
              <a:spcBef>
                <a:spcPts val="21"/>
              </a:spcBef>
            </a:pPr>
            <a:endParaRPr lang="de-DE" sz="800" dirty="0">
              <a:latin typeface="TheSans UHH" panose="020B0604020202020204" charset="0"/>
              <a:cs typeface="Times New Roman"/>
            </a:endParaRPr>
          </a:p>
          <a:p>
            <a:pPr algn="ctr">
              <a:lnSpc>
                <a:spcPct val="100000"/>
              </a:lnSpc>
            </a:pPr>
            <a:r>
              <a:rPr lang="de-DE" sz="800" spc="-74" dirty="0" err="1">
                <a:latin typeface="TheSans UHH" panose="020B0604020202020204" charset="0"/>
                <a:cs typeface="Arial"/>
              </a:rPr>
              <a:t>xO</a:t>
            </a:r>
            <a:r>
              <a:rPr lang="de-DE" sz="800" dirty="0">
                <a:latin typeface="TheSans UHH" panose="020B0604020202020204" charset="0"/>
                <a:cs typeface="Arial"/>
              </a:rPr>
              <a:t> </a:t>
            </a:r>
          </a:p>
          <a:p>
            <a:pPr algn="ctr">
              <a:lnSpc>
                <a:spcPct val="100000"/>
              </a:lnSpc>
            </a:pPr>
            <a:r>
              <a:rPr lang="de-DE" sz="800" spc="11" dirty="0">
                <a:latin typeface="TheSans UHH" panose="020B0604020202020204" charset="0"/>
                <a:cs typeface="Arial"/>
              </a:rPr>
              <a:t>&lt;STA</a:t>
            </a:r>
            <a:r>
              <a:rPr lang="de-DE" sz="800" spc="14" dirty="0">
                <a:latin typeface="TheSans UHH" panose="020B0604020202020204" charset="0"/>
                <a:cs typeface="Arial"/>
              </a:rPr>
              <a:t>RT&gt;</a:t>
            </a:r>
            <a:endParaRPr lang="de-DE" sz="800" dirty="0">
              <a:latin typeface="TheSans UHH" panose="020B0604020202020204" charset="0"/>
              <a:cs typeface="Arial"/>
            </a:endParaRPr>
          </a:p>
        </p:txBody>
      </p:sp>
      <p:sp>
        <p:nvSpPr>
          <p:cNvPr id="17" name="object 10">
            <a:extLst>
              <a:ext uri="{FF2B5EF4-FFF2-40B4-BE49-F238E27FC236}">
                <a16:creationId xmlns:a16="http://schemas.microsoft.com/office/drawing/2014/main" id="{E79764B8-46DB-2BEF-57AF-FF4A9C1F6028}"/>
              </a:ext>
            </a:extLst>
          </p:cNvPr>
          <p:cNvSpPr/>
          <p:nvPr/>
        </p:nvSpPr>
        <p:spPr>
          <a:xfrm>
            <a:off x="2943017" y="2112393"/>
            <a:ext cx="0" cy="318627"/>
          </a:xfrm>
          <a:custGeom>
            <a:avLst/>
            <a:gdLst/>
            <a:ahLst/>
            <a:cxnLst/>
            <a:rect l="l" t="t" r="r" b="b"/>
            <a:pathLst>
              <a:path h="498475">
                <a:moveTo>
                  <a:pt x="0" y="497915"/>
                </a:moveTo>
                <a:lnTo>
                  <a:pt x="0" y="0"/>
                </a:lnTo>
              </a:path>
            </a:pathLst>
          </a:custGeom>
          <a:ln w="30997">
            <a:solidFill>
              <a:srgbClr val="666666"/>
            </a:solidFill>
          </a:ln>
        </p:spPr>
        <p:txBody>
          <a:bodyPr wrap="square" lIns="0" tIns="0" rIns="0" bIns="0" rtlCol="0"/>
          <a:lstStyle/>
          <a:p>
            <a:endParaRPr>
              <a:latin typeface="TheSans UHH" panose="020B0604020202020204" charset="0"/>
            </a:endParaRPr>
          </a:p>
        </p:txBody>
      </p:sp>
      <p:sp>
        <p:nvSpPr>
          <p:cNvPr id="18" name="object 11">
            <a:extLst>
              <a:ext uri="{FF2B5EF4-FFF2-40B4-BE49-F238E27FC236}">
                <a16:creationId xmlns:a16="http://schemas.microsoft.com/office/drawing/2014/main" id="{1BC80D83-A5A6-D38F-3953-504512A102B6}"/>
              </a:ext>
            </a:extLst>
          </p:cNvPr>
          <p:cNvSpPr/>
          <p:nvPr/>
        </p:nvSpPr>
        <p:spPr>
          <a:xfrm>
            <a:off x="2896116" y="1986655"/>
            <a:ext cx="93797" cy="12070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9" name="object 12">
            <a:extLst>
              <a:ext uri="{FF2B5EF4-FFF2-40B4-BE49-F238E27FC236}">
                <a16:creationId xmlns:a16="http://schemas.microsoft.com/office/drawing/2014/main" id="{3D27BF4D-FEB1-8502-0E40-37A6673F0158}"/>
              </a:ext>
            </a:extLst>
          </p:cNvPr>
          <p:cNvSpPr txBox="1"/>
          <p:nvPr/>
        </p:nvSpPr>
        <p:spPr>
          <a:xfrm>
            <a:off x="2732271" y="1509835"/>
            <a:ext cx="421928" cy="413843"/>
          </a:xfrm>
          <a:prstGeom prst="rect">
            <a:avLst/>
          </a:prstGeom>
          <a:solidFill>
            <a:srgbClr val="F3F3F3"/>
          </a:solidFill>
          <a:ln w="30997">
            <a:solidFill>
              <a:srgbClr val="666666"/>
            </a:solidFill>
          </a:ln>
        </p:spPr>
        <p:txBody>
          <a:bodyPr vert="horz" wrap="square" lIns="0" tIns="2679" rIns="0" bIns="0" rtlCol="0">
            <a:spAutoFit/>
          </a:bodyPr>
          <a:lstStyle/>
          <a:p>
            <a:pPr>
              <a:spcBef>
                <a:spcPts val="21"/>
              </a:spcBef>
            </a:pPr>
            <a:endParaRPr sz="1301">
              <a:latin typeface="TheSans UHH" panose="020B0604020202020204" charset="0"/>
              <a:cs typeface="Times New Roman"/>
            </a:endParaRPr>
          </a:p>
          <a:p>
            <a:pPr marL="118314"/>
            <a:r>
              <a:rPr sz="1371" spc="-151" dirty="0">
                <a:latin typeface="TheSans UHH" panose="020B0604020202020204" charset="0"/>
                <a:cs typeface="Arial"/>
              </a:rPr>
              <a:t>yO</a:t>
            </a:r>
            <a:endParaRPr sz="1371">
              <a:latin typeface="TheSans UHH" panose="020B0604020202020204" charset="0"/>
              <a:cs typeface="Arial"/>
            </a:endParaRPr>
          </a:p>
        </p:txBody>
      </p:sp>
      <p:sp>
        <p:nvSpPr>
          <p:cNvPr id="20" name="object 13">
            <a:extLst>
              <a:ext uri="{FF2B5EF4-FFF2-40B4-BE49-F238E27FC236}">
                <a16:creationId xmlns:a16="http://schemas.microsoft.com/office/drawing/2014/main" id="{BDF28D9F-6F3B-7DCA-4ED8-CB4FC18779E6}"/>
              </a:ext>
            </a:extLst>
          </p:cNvPr>
          <p:cNvSpPr/>
          <p:nvPr/>
        </p:nvSpPr>
        <p:spPr>
          <a:xfrm>
            <a:off x="1566794" y="2894646"/>
            <a:ext cx="1035264" cy="1404058"/>
          </a:xfrm>
          <a:custGeom>
            <a:avLst/>
            <a:gdLst/>
            <a:ahLst/>
            <a:cxnLst/>
            <a:rect l="l" t="t" r="r" b="b"/>
            <a:pathLst>
              <a:path w="2806700" h="2099309">
                <a:moveTo>
                  <a:pt x="0" y="2098818"/>
                </a:moveTo>
                <a:lnTo>
                  <a:pt x="55402" y="2097837"/>
                </a:lnTo>
                <a:lnTo>
                  <a:pt x="109437" y="2094927"/>
                </a:lnTo>
                <a:lnTo>
                  <a:pt x="162140" y="2090138"/>
                </a:lnTo>
                <a:lnTo>
                  <a:pt x="213546" y="2083519"/>
                </a:lnTo>
                <a:lnTo>
                  <a:pt x="263689" y="2075119"/>
                </a:lnTo>
                <a:lnTo>
                  <a:pt x="312605" y="2064988"/>
                </a:lnTo>
                <a:lnTo>
                  <a:pt x="360330" y="2053175"/>
                </a:lnTo>
                <a:lnTo>
                  <a:pt x="406897" y="2039730"/>
                </a:lnTo>
                <a:lnTo>
                  <a:pt x="452342" y="2024703"/>
                </a:lnTo>
                <a:lnTo>
                  <a:pt x="496700" y="2008142"/>
                </a:lnTo>
                <a:lnTo>
                  <a:pt x="540007" y="1990097"/>
                </a:lnTo>
                <a:lnTo>
                  <a:pt x="582296" y="1970618"/>
                </a:lnTo>
                <a:lnTo>
                  <a:pt x="623604" y="1949755"/>
                </a:lnTo>
                <a:lnTo>
                  <a:pt x="663966" y="1927555"/>
                </a:lnTo>
                <a:lnTo>
                  <a:pt x="703415" y="1904070"/>
                </a:lnTo>
                <a:lnTo>
                  <a:pt x="741988" y="1879348"/>
                </a:lnTo>
                <a:lnTo>
                  <a:pt x="779720" y="1853440"/>
                </a:lnTo>
                <a:lnTo>
                  <a:pt x="816645" y="1826393"/>
                </a:lnTo>
                <a:lnTo>
                  <a:pt x="852799" y="1798259"/>
                </a:lnTo>
                <a:lnTo>
                  <a:pt x="888217" y="1769086"/>
                </a:lnTo>
                <a:lnTo>
                  <a:pt x="922934" y="1738924"/>
                </a:lnTo>
                <a:lnTo>
                  <a:pt x="956984" y="1707822"/>
                </a:lnTo>
                <a:lnTo>
                  <a:pt x="990403" y="1675829"/>
                </a:lnTo>
                <a:lnTo>
                  <a:pt x="1023226" y="1642996"/>
                </a:lnTo>
                <a:lnTo>
                  <a:pt x="1055488" y="1609372"/>
                </a:lnTo>
                <a:lnTo>
                  <a:pt x="1087225" y="1575006"/>
                </a:lnTo>
                <a:lnTo>
                  <a:pt x="1118470" y="1539947"/>
                </a:lnTo>
                <a:lnTo>
                  <a:pt x="1149260" y="1504245"/>
                </a:lnTo>
                <a:lnTo>
                  <a:pt x="1179628" y="1467950"/>
                </a:lnTo>
                <a:lnTo>
                  <a:pt x="1209612" y="1431110"/>
                </a:lnTo>
                <a:lnTo>
                  <a:pt x="1239244" y="1393777"/>
                </a:lnTo>
                <a:lnTo>
                  <a:pt x="1268561" y="1355997"/>
                </a:lnTo>
                <a:lnTo>
                  <a:pt x="1297598" y="1317823"/>
                </a:lnTo>
                <a:lnTo>
                  <a:pt x="1326389" y="1279302"/>
                </a:lnTo>
                <a:lnTo>
                  <a:pt x="1354970" y="1240484"/>
                </a:lnTo>
                <a:lnTo>
                  <a:pt x="1383375" y="1201419"/>
                </a:lnTo>
                <a:lnTo>
                  <a:pt x="1411640" y="1162156"/>
                </a:lnTo>
                <a:lnTo>
                  <a:pt x="1439800" y="1122745"/>
                </a:lnTo>
                <a:lnTo>
                  <a:pt x="1467890" y="1083235"/>
                </a:lnTo>
                <a:lnTo>
                  <a:pt x="1495945" y="1043675"/>
                </a:lnTo>
                <a:lnTo>
                  <a:pt x="1525477" y="1002034"/>
                </a:lnTo>
                <a:lnTo>
                  <a:pt x="1555050" y="960451"/>
                </a:lnTo>
                <a:lnTo>
                  <a:pt x="1584705" y="918984"/>
                </a:lnTo>
                <a:lnTo>
                  <a:pt x="1614482" y="877689"/>
                </a:lnTo>
                <a:lnTo>
                  <a:pt x="1644423" y="836625"/>
                </a:lnTo>
                <a:lnTo>
                  <a:pt x="1674569" y="795849"/>
                </a:lnTo>
                <a:lnTo>
                  <a:pt x="1704959" y="755420"/>
                </a:lnTo>
                <a:lnTo>
                  <a:pt x="1735636" y="715395"/>
                </a:lnTo>
                <a:lnTo>
                  <a:pt x="1766641" y="675831"/>
                </a:lnTo>
                <a:lnTo>
                  <a:pt x="1798013" y="636786"/>
                </a:lnTo>
                <a:lnTo>
                  <a:pt x="1829794" y="598318"/>
                </a:lnTo>
                <a:lnTo>
                  <a:pt x="1862025" y="560484"/>
                </a:lnTo>
                <a:lnTo>
                  <a:pt x="1894747" y="523343"/>
                </a:lnTo>
                <a:lnTo>
                  <a:pt x="1928000" y="486952"/>
                </a:lnTo>
                <a:lnTo>
                  <a:pt x="1961826" y="451368"/>
                </a:lnTo>
                <a:lnTo>
                  <a:pt x="1996265" y="416650"/>
                </a:lnTo>
                <a:lnTo>
                  <a:pt x="2031359" y="382854"/>
                </a:lnTo>
                <a:lnTo>
                  <a:pt x="2067148" y="350040"/>
                </a:lnTo>
                <a:lnTo>
                  <a:pt x="2103673" y="318263"/>
                </a:lnTo>
                <a:lnTo>
                  <a:pt x="2143071" y="285913"/>
                </a:lnTo>
                <a:lnTo>
                  <a:pt x="2183382" y="254851"/>
                </a:lnTo>
                <a:lnTo>
                  <a:pt x="2224656" y="225146"/>
                </a:lnTo>
                <a:lnTo>
                  <a:pt x="2266939" y="196865"/>
                </a:lnTo>
                <a:lnTo>
                  <a:pt x="2310280" y="170078"/>
                </a:lnTo>
                <a:lnTo>
                  <a:pt x="2354727" y="144850"/>
                </a:lnTo>
                <a:lnTo>
                  <a:pt x="2400329" y="121251"/>
                </a:lnTo>
                <a:lnTo>
                  <a:pt x="2447133" y="99349"/>
                </a:lnTo>
                <a:lnTo>
                  <a:pt x="2495188" y="79210"/>
                </a:lnTo>
                <a:lnTo>
                  <a:pt x="2539548" y="62649"/>
                </a:lnTo>
                <a:lnTo>
                  <a:pt x="2584993" y="47621"/>
                </a:lnTo>
                <a:lnTo>
                  <a:pt x="2631560" y="34176"/>
                </a:lnTo>
                <a:lnTo>
                  <a:pt x="2679284" y="22364"/>
                </a:lnTo>
                <a:lnTo>
                  <a:pt x="2728199" y="12232"/>
                </a:lnTo>
                <a:lnTo>
                  <a:pt x="2775174" y="4305"/>
                </a:lnTo>
                <a:lnTo>
                  <a:pt x="2791078" y="2009"/>
                </a:lnTo>
                <a:lnTo>
                  <a:pt x="2806259" y="0"/>
                </a:lnTo>
              </a:path>
            </a:pathLst>
          </a:custGeom>
          <a:ln w="30997">
            <a:solidFill>
              <a:srgbClr val="000000"/>
            </a:solidFill>
          </a:ln>
        </p:spPr>
        <p:txBody>
          <a:bodyPr wrap="square" lIns="0" tIns="0" rIns="0" bIns="0" rtlCol="0"/>
          <a:lstStyle/>
          <a:p>
            <a:endParaRPr>
              <a:latin typeface="TheSans UHH" panose="020B0604020202020204" charset="0"/>
            </a:endParaRPr>
          </a:p>
        </p:txBody>
      </p:sp>
      <p:sp>
        <p:nvSpPr>
          <p:cNvPr id="21" name="object 14">
            <a:extLst>
              <a:ext uri="{FF2B5EF4-FFF2-40B4-BE49-F238E27FC236}">
                <a16:creationId xmlns:a16="http://schemas.microsoft.com/office/drawing/2014/main" id="{F15D8D03-2D80-811F-27BE-120A249B0A95}"/>
              </a:ext>
            </a:extLst>
          </p:cNvPr>
          <p:cNvSpPr/>
          <p:nvPr/>
        </p:nvSpPr>
        <p:spPr>
          <a:xfrm>
            <a:off x="2588631" y="2847815"/>
            <a:ext cx="122734" cy="9365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22" name="object 23">
            <a:extLst>
              <a:ext uri="{FF2B5EF4-FFF2-40B4-BE49-F238E27FC236}">
                <a16:creationId xmlns:a16="http://schemas.microsoft.com/office/drawing/2014/main" id="{E480A170-91CE-635B-C61F-0EA01B6E4838}"/>
              </a:ext>
            </a:extLst>
          </p:cNvPr>
          <p:cNvSpPr txBox="1"/>
          <p:nvPr/>
        </p:nvSpPr>
        <p:spPr>
          <a:xfrm>
            <a:off x="2437665" y="4416221"/>
            <a:ext cx="923776" cy="230832"/>
          </a:xfrm>
          <a:prstGeom prst="rect">
            <a:avLst/>
          </a:prstGeom>
        </p:spPr>
        <p:txBody>
          <a:bodyPr vert="horz" wrap="square" lIns="0" tIns="0" rIns="0" bIns="0" rtlCol="0">
            <a:spAutoFit/>
          </a:bodyPr>
          <a:lstStyle/>
          <a:p>
            <a:pPr marL="8929">
              <a:lnSpc>
                <a:spcPts val="1842"/>
              </a:lnSpc>
            </a:pPr>
            <a:r>
              <a:rPr sz="1582" spc="11" dirty="0">
                <a:latin typeface="TheSans UHH" panose="020B0604020202020204" charset="0"/>
                <a:cs typeface="Arial"/>
              </a:rPr>
              <a:t>&lt;START</a:t>
            </a:r>
            <a:r>
              <a:rPr sz="1582" spc="14" dirty="0">
                <a:latin typeface="TheSans UHH" panose="020B0604020202020204" charset="0"/>
                <a:cs typeface="Arial"/>
              </a:rPr>
              <a:t>&gt;</a:t>
            </a:r>
            <a:endParaRPr sz="1582" dirty="0">
              <a:latin typeface="TheSans UHH" panose="020B0604020202020204" charset="0"/>
              <a:cs typeface="Arial"/>
            </a:endParaRPr>
          </a:p>
        </p:txBody>
      </p:sp>
      <p:sp>
        <p:nvSpPr>
          <p:cNvPr id="23" name="object 15">
            <a:extLst>
              <a:ext uri="{FF2B5EF4-FFF2-40B4-BE49-F238E27FC236}">
                <a16:creationId xmlns:a16="http://schemas.microsoft.com/office/drawing/2014/main" id="{33CD1B39-596C-C793-5940-144EE9A1C5A6}"/>
              </a:ext>
            </a:extLst>
          </p:cNvPr>
          <p:cNvSpPr txBox="1"/>
          <p:nvPr/>
        </p:nvSpPr>
        <p:spPr>
          <a:xfrm>
            <a:off x="3415047" y="3603377"/>
            <a:ext cx="519261" cy="508665"/>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844">
              <a:latin typeface="TheSans UHH" panose="020B0604020202020204" charset="0"/>
              <a:cs typeface="Times New Roman"/>
            </a:endParaRPr>
          </a:p>
          <a:p>
            <a:pPr>
              <a:lnSpc>
                <a:spcPct val="100000"/>
              </a:lnSpc>
            </a:pPr>
            <a:endParaRPr sz="844">
              <a:latin typeface="TheSans UHH" panose="020B0604020202020204" charset="0"/>
              <a:cs typeface="Times New Roman"/>
            </a:endParaRPr>
          </a:p>
          <a:p>
            <a:pPr>
              <a:spcBef>
                <a:spcPts val="32"/>
              </a:spcBef>
            </a:pPr>
            <a:endParaRPr sz="844">
              <a:latin typeface="TheSans UHH" panose="020B0604020202020204" charset="0"/>
              <a:cs typeface="Times New Roman"/>
            </a:endParaRPr>
          </a:p>
          <a:p>
            <a:pPr marL="139298"/>
            <a:r>
              <a:rPr sz="773" spc="7" dirty="0">
                <a:latin typeface="TheSans UHH" panose="020B0604020202020204" charset="0"/>
                <a:cs typeface="Arial"/>
              </a:rPr>
              <a:t>straw</a:t>
            </a:r>
            <a:endParaRPr sz="773">
              <a:latin typeface="TheSans UHH" panose="020B0604020202020204" charset="0"/>
              <a:cs typeface="Arial"/>
            </a:endParaRPr>
          </a:p>
        </p:txBody>
      </p:sp>
      <p:sp>
        <p:nvSpPr>
          <p:cNvPr id="24" name="object 17">
            <a:extLst>
              <a:ext uri="{FF2B5EF4-FFF2-40B4-BE49-F238E27FC236}">
                <a16:creationId xmlns:a16="http://schemas.microsoft.com/office/drawing/2014/main" id="{4C09474C-4DD7-FE8E-A769-E1992293B3C5}"/>
              </a:ext>
            </a:extLst>
          </p:cNvPr>
          <p:cNvSpPr/>
          <p:nvPr/>
        </p:nvSpPr>
        <p:spPr>
          <a:xfrm>
            <a:off x="3131840" y="2762125"/>
            <a:ext cx="198239" cy="0"/>
          </a:xfrm>
          <a:custGeom>
            <a:avLst/>
            <a:gdLst/>
            <a:ahLst/>
            <a:cxnLst/>
            <a:rect l="l" t="t" r="r" b="b"/>
            <a:pathLst>
              <a:path w="281939">
                <a:moveTo>
                  <a:pt x="0" y="0"/>
                </a:moveTo>
                <a:lnTo>
                  <a:pt x="281325"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25" name="object 18">
            <a:extLst>
              <a:ext uri="{FF2B5EF4-FFF2-40B4-BE49-F238E27FC236}">
                <a16:creationId xmlns:a16="http://schemas.microsoft.com/office/drawing/2014/main" id="{EEB03295-0097-B464-7843-E24FC92E8927}"/>
              </a:ext>
            </a:extLst>
          </p:cNvPr>
          <p:cNvSpPr/>
          <p:nvPr/>
        </p:nvSpPr>
        <p:spPr>
          <a:xfrm>
            <a:off x="3318874" y="2715766"/>
            <a:ext cx="119318" cy="92717"/>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26" name="object 19">
            <a:extLst>
              <a:ext uri="{FF2B5EF4-FFF2-40B4-BE49-F238E27FC236}">
                <a16:creationId xmlns:a16="http://schemas.microsoft.com/office/drawing/2014/main" id="{6C8A1375-4A9F-1185-BC8B-625CC933E742}"/>
              </a:ext>
            </a:extLst>
          </p:cNvPr>
          <p:cNvSpPr/>
          <p:nvPr/>
        </p:nvSpPr>
        <p:spPr>
          <a:xfrm>
            <a:off x="3667254" y="3184351"/>
            <a:ext cx="0" cy="419249"/>
          </a:xfrm>
          <a:custGeom>
            <a:avLst/>
            <a:gdLst/>
            <a:ahLst/>
            <a:cxnLst/>
            <a:rect l="l" t="t" r="r" b="b"/>
            <a:pathLst>
              <a:path h="596264">
                <a:moveTo>
                  <a:pt x="0" y="595946"/>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27" name="object 20">
            <a:extLst>
              <a:ext uri="{FF2B5EF4-FFF2-40B4-BE49-F238E27FC236}">
                <a16:creationId xmlns:a16="http://schemas.microsoft.com/office/drawing/2014/main" id="{B6A5D0F8-4681-47F2-7DE6-086283CA824E}"/>
              </a:ext>
            </a:extLst>
          </p:cNvPr>
          <p:cNvSpPr/>
          <p:nvPr/>
        </p:nvSpPr>
        <p:spPr>
          <a:xfrm>
            <a:off x="3620892" y="3075806"/>
            <a:ext cx="92720" cy="119318"/>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28" name="object 21">
            <a:extLst>
              <a:ext uri="{FF2B5EF4-FFF2-40B4-BE49-F238E27FC236}">
                <a16:creationId xmlns:a16="http://schemas.microsoft.com/office/drawing/2014/main" id="{AB25CA9D-2591-C145-C9AE-941C2291F51A}"/>
              </a:ext>
            </a:extLst>
          </p:cNvPr>
          <p:cNvSpPr txBox="1"/>
          <p:nvPr/>
        </p:nvSpPr>
        <p:spPr>
          <a:xfrm>
            <a:off x="3419872" y="2450309"/>
            <a:ext cx="417016" cy="548292"/>
          </a:xfrm>
          <a:prstGeom prst="rect">
            <a:avLst/>
          </a:prstGeom>
          <a:solidFill>
            <a:srgbClr val="F3F3F3"/>
          </a:solidFill>
          <a:ln w="30641">
            <a:solidFill>
              <a:srgbClr val="666666"/>
            </a:solidFill>
          </a:ln>
        </p:spPr>
        <p:txBody>
          <a:bodyPr vert="horz" wrap="square" lIns="0" tIns="0" rIns="0" bIns="0" rtlCol="0">
            <a:spAutoFit/>
          </a:bodyPr>
          <a:lstStyle/>
          <a:p>
            <a:pPr>
              <a:lnSpc>
                <a:spcPct val="100000"/>
              </a:lnSpc>
            </a:pPr>
            <a:endParaRPr sz="1477">
              <a:latin typeface="TheSans UHH" panose="020B0604020202020204" charset="0"/>
              <a:cs typeface="Times New Roman"/>
            </a:endParaRPr>
          </a:p>
          <a:p>
            <a:pPr marL="112064">
              <a:spcBef>
                <a:spcPts val="886"/>
              </a:spcBef>
            </a:pPr>
            <a:r>
              <a:rPr sz="1336" spc="7" dirty="0">
                <a:latin typeface="TheSans UHH" panose="020B0604020202020204" charset="0"/>
                <a:cs typeface="Arial"/>
              </a:rPr>
              <a:t>h1</a:t>
            </a:r>
            <a:endParaRPr sz="1336">
              <a:latin typeface="TheSans UHH" panose="020B0604020202020204" charset="0"/>
              <a:cs typeface="Arial"/>
            </a:endParaRPr>
          </a:p>
        </p:txBody>
      </p:sp>
      <p:sp>
        <p:nvSpPr>
          <p:cNvPr id="29" name="object 22">
            <a:extLst>
              <a:ext uri="{FF2B5EF4-FFF2-40B4-BE49-F238E27FC236}">
                <a16:creationId xmlns:a16="http://schemas.microsoft.com/office/drawing/2014/main" id="{5A2439D0-3178-C065-BD14-A8625605AB95}"/>
              </a:ext>
            </a:extLst>
          </p:cNvPr>
          <p:cNvSpPr/>
          <p:nvPr/>
        </p:nvSpPr>
        <p:spPr>
          <a:xfrm>
            <a:off x="3628209" y="2104232"/>
            <a:ext cx="0" cy="346471"/>
          </a:xfrm>
          <a:custGeom>
            <a:avLst/>
            <a:gdLst/>
            <a:ahLst/>
            <a:cxnLst/>
            <a:rect l="l" t="t" r="r" b="b"/>
            <a:pathLst>
              <a:path h="492760">
                <a:moveTo>
                  <a:pt x="0" y="492198"/>
                </a:moveTo>
                <a:lnTo>
                  <a:pt x="0" y="0"/>
                </a:lnTo>
              </a:path>
            </a:pathLst>
          </a:custGeom>
          <a:ln w="30641">
            <a:solidFill>
              <a:srgbClr val="666666"/>
            </a:solidFill>
          </a:ln>
        </p:spPr>
        <p:txBody>
          <a:bodyPr wrap="square" lIns="0" tIns="0" rIns="0" bIns="0" rtlCol="0"/>
          <a:lstStyle/>
          <a:p>
            <a:endParaRPr>
              <a:latin typeface="TheSans UHH" panose="020B0604020202020204" charset="0"/>
            </a:endParaRPr>
          </a:p>
        </p:txBody>
      </p:sp>
      <p:sp>
        <p:nvSpPr>
          <p:cNvPr id="30" name="object 23">
            <a:extLst>
              <a:ext uri="{FF2B5EF4-FFF2-40B4-BE49-F238E27FC236}">
                <a16:creationId xmlns:a16="http://schemas.microsoft.com/office/drawing/2014/main" id="{0D03CB91-2370-82FA-EF57-0F64013B18BE}"/>
              </a:ext>
            </a:extLst>
          </p:cNvPr>
          <p:cNvSpPr/>
          <p:nvPr/>
        </p:nvSpPr>
        <p:spPr>
          <a:xfrm>
            <a:off x="3581847" y="1995686"/>
            <a:ext cx="92720" cy="119318"/>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31" name="object 24">
            <a:extLst>
              <a:ext uri="{FF2B5EF4-FFF2-40B4-BE49-F238E27FC236}">
                <a16:creationId xmlns:a16="http://schemas.microsoft.com/office/drawing/2014/main" id="{AD72B0F6-4AF1-3282-82C2-954BACBD3059}"/>
              </a:ext>
            </a:extLst>
          </p:cNvPr>
          <p:cNvSpPr txBox="1"/>
          <p:nvPr/>
        </p:nvSpPr>
        <p:spPr>
          <a:xfrm>
            <a:off x="3419872" y="1491630"/>
            <a:ext cx="417016" cy="408908"/>
          </a:xfrm>
          <a:prstGeom prst="rect">
            <a:avLst/>
          </a:prstGeom>
          <a:solidFill>
            <a:srgbClr val="F3F3F3"/>
          </a:solidFill>
          <a:ln w="30641">
            <a:solidFill>
              <a:srgbClr val="666666"/>
            </a:solidFill>
          </a:ln>
        </p:spPr>
        <p:txBody>
          <a:bodyPr vert="horz" wrap="square" lIns="0" tIns="3125" rIns="0" bIns="0" rtlCol="0">
            <a:spAutoFit/>
          </a:bodyPr>
          <a:lstStyle/>
          <a:p>
            <a:pPr>
              <a:spcBef>
                <a:spcPts val="25"/>
              </a:spcBef>
            </a:pPr>
            <a:endParaRPr sz="1301">
              <a:latin typeface="TheSans UHH" panose="020B0604020202020204" charset="0"/>
              <a:cs typeface="Times New Roman"/>
            </a:endParaRPr>
          </a:p>
          <a:p>
            <a:pPr marL="116975"/>
            <a:r>
              <a:rPr sz="1336" spc="11" dirty="0">
                <a:latin typeface="TheSans UHH" panose="020B0604020202020204" charset="0"/>
                <a:cs typeface="Arial"/>
              </a:rPr>
              <a:t>y1</a:t>
            </a:r>
            <a:endParaRPr sz="1336">
              <a:latin typeface="TheSans UHH" panose="020B0604020202020204" charset="0"/>
              <a:cs typeface="Arial"/>
            </a:endParaRPr>
          </a:p>
        </p:txBody>
      </p:sp>
      <p:sp>
        <p:nvSpPr>
          <p:cNvPr id="32" name="object 16">
            <a:extLst>
              <a:ext uri="{FF2B5EF4-FFF2-40B4-BE49-F238E27FC236}">
                <a16:creationId xmlns:a16="http://schemas.microsoft.com/office/drawing/2014/main" id="{0718299B-CDA3-A38C-473D-C6CD11838F80}"/>
              </a:ext>
            </a:extLst>
          </p:cNvPr>
          <p:cNvSpPr/>
          <p:nvPr/>
        </p:nvSpPr>
        <p:spPr>
          <a:xfrm>
            <a:off x="345002" y="4126804"/>
            <a:ext cx="1289447" cy="598289"/>
          </a:xfrm>
          <a:custGeom>
            <a:avLst/>
            <a:gdLst/>
            <a:ahLst/>
            <a:cxnLst/>
            <a:rect l="l" t="t" r="r" b="b"/>
            <a:pathLst>
              <a:path w="1833880" h="850900">
                <a:moveTo>
                  <a:pt x="0" y="850746"/>
                </a:moveTo>
                <a:lnTo>
                  <a:pt x="1833656" y="850746"/>
                </a:lnTo>
                <a:lnTo>
                  <a:pt x="1833656" y="0"/>
                </a:lnTo>
                <a:lnTo>
                  <a:pt x="0" y="0"/>
                </a:lnTo>
                <a:lnTo>
                  <a:pt x="0" y="850746"/>
                </a:lnTo>
                <a:close/>
              </a:path>
            </a:pathLst>
          </a:custGeom>
          <a:solidFill>
            <a:srgbClr val="FFFFFF"/>
          </a:solidFill>
        </p:spPr>
        <p:txBody>
          <a:bodyPr wrap="square" lIns="0" tIns="0" rIns="0" bIns="0" rtlCol="0"/>
          <a:lstStyle/>
          <a:p>
            <a:endParaRPr>
              <a:latin typeface="TheSans UHH" panose="020B0604020202020204" charset="0"/>
            </a:endParaRPr>
          </a:p>
        </p:txBody>
      </p:sp>
      <p:sp>
        <p:nvSpPr>
          <p:cNvPr id="33" name="object 25">
            <a:extLst>
              <a:ext uri="{FF2B5EF4-FFF2-40B4-BE49-F238E27FC236}">
                <a16:creationId xmlns:a16="http://schemas.microsoft.com/office/drawing/2014/main" id="{99B5C740-91BE-A4F8-0097-1C1E16B2B53C}"/>
              </a:ext>
            </a:extLst>
          </p:cNvPr>
          <p:cNvSpPr/>
          <p:nvPr/>
        </p:nvSpPr>
        <p:spPr>
          <a:xfrm>
            <a:off x="4078700" y="3514778"/>
            <a:ext cx="465862" cy="783926"/>
          </a:xfrm>
          <a:custGeom>
            <a:avLst/>
            <a:gdLst/>
            <a:ahLst/>
            <a:cxnLst/>
            <a:rect l="l" t="t" r="r" b="b"/>
            <a:pathLst>
              <a:path w="749300" h="1255395">
                <a:moveTo>
                  <a:pt x="0" y="1255070"/>
                </a:moveTo>
                <a:lnTo>
                  <a:pt x="748930" y="1255070"/>
                </a:lnTo>
                <a:lnTo>
                  <a:pt x="748930" y="0"/>
                </a:lnTo>
                <a:lnTo>
                  <a:pt x="0" y="0"/>
                </a:lnTo>
                <a:lnTo>
                  <a:pt x="0" y="1255070"/>
                </a:lnTo>
                <a:close/>
              </a:path>
            </a:pathLst>
          </a:custGeom>
          <a:solidFill>
            <a:srgbClr val="F3F3F3"/>
          </a:solidFill>
        </p:spPr>
        <p:txBody>
          <a:bodyPr wrap="square" lIns="0" tIns="0" rIns="0" bIns="0" rtlCol="0"/>
          <a:lstStyle/>
          <a:p>
            <a:endParaRPr>
              <a:latin typeface="TheSans UHH" panose="020B0604020202020204" charset="0"/>
            </a:endParaRPr>
          </a:p>
        </p:txBody>
      </p:sp>
      <p:sp>
        <p:nvSpPr>
          <p:cNvPr id="34" name="object 26">
            <a:extLst>
              <a:ext uri="{FF2B5EF4-FFF2-40B4-BE49-F238E27FC236}">
                <a16:creationId xmlns:a16="http://schemas.microsoft.com/office/drawing/2014/main" id="{BA67230B-6B57-FED4-F82F-F868658A29A6}"/>
              </a:ext>
            </a:extLst>
          </p:cNvPr>
          <p:cNvSpPr/>
          <p:nvPr/>
        </p:nvSpPr>
        <p:spPr>
          <a:xfrm>
            <a:off x="4058840" y="3628297"/>
            <a:ext cx="526852" cy="602896"/>
          </a:xfrm>
          <a:custGeom>
            <a:avLst/>
            <a:gdLst/>
            <a:ahLst/>
            <a:cxnLst/>
            <a:rect l="l" t="t" r="r" b="b"/>
            <a:pathLst>
              <a:path w="749300" h="1255395">
                <a:moveTo>
                  <a:pt x="0" y="0"/>
                </a:moveTo>
                <a:lnTo>
                  <a:pt x="748930" y="0"/>
                </a:lnTo>
                <a:lnTo>
                  <a:pt x="748930" y="1255070"/>
                </a:lnTo>
                <a:lnTo>
                  <a:pt x="0" y="1255070"/>
                </a:lnTo>
                <a:lnTo>
                  <a:pt x="0" y="0"/>
                </a:lnTo>
                <a:close/>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35" name="object 27">
            <a:extLst>
              <a:ext uri="{FF2B5EF4-FFF2-40B4-BE49-F238E27FC236}">
                <a16:creationId xmlns:a16="http://schemas.microsoft.com/office/drawing/2014/main" id="{EB99F192-3C2F-E52C-50B5-78E8504E803B}"/>
              </a:ext>
            </a:extLst>
          </p:cNvPr>
          <p:cNvSpPr txBox="1"/>
          <p:nvPr/>
        </p:nvSpPr>
        <p:spPr>
          <a:xfrm>
            <a:off x="4277073" y="3867894"/>
            <a:ext cx="150911" cy="132637"/>
          </a:xfrm>
          <a:prstGeom prst="rect">
            <a:avLst/>
          </a:prstGeom>
        </p:spPr>
        <p:txBody>
          <a:bodyPr vert="horz" wrap="square" lIns="0" tIns="8037" rIns="0" bIns="0" rtlCol="0">
            <a:spAutoFit/>
          </a:bodyPr>
          <a:lstStyle/>
          <a:p>
            <a:pPr>
              <a:spcBef>
                <a:spcPts val="63"/>
              </a:spcBef>
            </a:pPr>
            <a:r>
              <a:rPr sz="809" spc="-7" dirty="0">
                <a:latin typeface="TheSans UHH" panose="020B0604020202020204" charset="0"/>
                <a:cs typeface="Arial"/>
              </a:rPr>
              <a:t>hat</a:t>
            </a:r>
            <a:endParaRPr sz="809" dirty="0">
              <a:latin typeface="TheSans UHH" panose="020B0604020202020204" charset="0"/>
              <a:cs typeface="Arial"/>
            </a:endParaRPr>
          </a:p>
        </p:txBody>
      </p:sp>
      <p:sp>
        <p:nvSpPr>
          <p:cNvPr id="36" name="object 30">
            <a:extLst>
              <a:ext uri="{FF2B5EF4-FFF2-40B4-BE49-F238E27FC236}">
                <a16:creationId xmlns:a16="http://schemas.microsoft.com/office/drawing/2014/main" id="{0C6A16FD-6C92-9F5E-9D79-D3B647C30478}"/>
              </a:ext>
            </a:extLst>
          </p:cNvPr>
          <p:cNvSpPr txBox="1"/>
          <p:nvPr/>
        </p:nvSpPr>
        <p:spPr>
          <a:xfrm>
            <a:off x="4137996" y="2516348"/>
            <a:ext cx="422821" cy="559458"/>
          </a:xfrm>
          <a:prstGeom prst="rect">
            <a:avLst/>
          </a:prstGeom>
          <a:solidFill>
            <a:srgbClr val="F3F3F3"/>
          </a:solidFill>
          <a:ln w="31083">
            <a:solidFill>
              <a:srgbClr val="666666"/>
            </a:solidFill>
          </a:ln>
        </p:spPr>
        <p:txBody>
          <a:bodyPr vert="horz" wrap="square" lIns="0" tIns="2232" rIns="0" bIns="0" rtlCol="0">
            <a:spAutoFit/>
          </a:bodyPr>
          <a:lstStyle/>
          <a:p>
            <a:pPr>
              <a:spcBef>
                <a:spcPts val="18"/>
              </a:spcBef>
            </a:pPr>
            <a:endParaRPr sz="2250">
              <a:latin typeface="TheSans UHH" panose="020B0604020202020204" charset="0"/>
              <a:cs typeface="Times New Roman"/>
            </a:endParaRPr>
          </a:p>
          <a:p>
            <a:pPr marL="113849"/>
            <a:r>
              <a:rPr sz="1371" spc="-4" dirty="0">
                <a:latin typeface="TheSans UHH" panose="020B0604020202020204" charset="0"/>
                <a:cs typeface="Arial"/>
              </a:rPr>
              <a:t>h2</a:t>
            </a:r>
            <a:endParaRPr sz="1371">
              <a:latin typeface="TheSans UHH" panose="020B0604020202020204" charset="0"/>
              <a:cs typeface="Arial"/>
            </a:endParaRPr>
          </a:p>
        </p:txBody>
      </p:sp>
      <p:sp>
        <p:nvSpPr>
          <p:cNvPr id="37" name="object 31">
            <a:extLst>
              <a:ext uri="{FF2B5EF4-FFF2-40B4-BE49-F238E27FC236}">
                <a16:creationId xmlns:a16="http://schemas.microsoft.com/office/drawing/2014/main" id="{E57C6D1E-AD2E-1173-A8DC-BC113E533D57}"/>
              </a:ext>
            </a:extLst>
          </p:cNvPr>
          <p:cNvSpPr/>
          <p:nvPr/>
        </p:nvSpPr>
        <p:spPr>
          <a:xfrm>
            <a:off x="4349335" y="2165288"/>
            <a:ext cx="0" cy="351383"/>
          </a:xfrm>
          <a:custGeom>
            <a:avLst/>
            <a:gdLst/>
            <a:ahLst/>
            <a:cxnLst/>
            <a:rect l="l" t="t" r="r" b="b"/>
            <a:pathLst>
              <a:path h="499745">
                <a:moveTo>
                  <a:pt x="0" y="499286"/>
                </a:moveTo>
                <a:lnTo>
                  <a:pt x="0"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38" name="object 32">
            <a:extLst>
              <a:ext uri="{FF2B5EF4-FFF2-40B4-BE49-F238E27FC236}">
                <a16:creationId xmlns:a16="http://schemas.microsoft.com/office/drawing/2014/main" id="{0ECC6BC9-CB59-E08C-AC1C-E856766DE6A5}"/>
              </a:ext>
            </a:extLst>
          </p:cNvPr>
          <p:cNvSpPr/>
          <p:nvPr/>
        </p:nvSpPr>
        <p:spPr>
          <a:xfrm>
            <a:off x="4302306" y="2055179"/>
            <a:ext cx="94055" cy="121037"/>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39" name="object 33">
            <a:extLst>
              <a:ext uri="{FF2B5EF4-FFF2-40B4-BE49-F238E27FC236}">
                <a16:creationId xmlns:a16="http://schemas.microsoft.com/office/drawing/2014/main" id="{A0AFFACA-0886-B547-B380-DB17E4BC0E74}"/>
              </a:ext>
            </a:extLst>
          </p:cNvPr>
          <p:cNvSpPr txBox="1"/>
          <p:nvPr/>
        </p:nvSpPr>
        <p:spPr>
          <a:xfrm>
            <a:off x="4137996" y="1508483"/>
            <a:ext cx="422821" cy="415195"/>
          </a:xfrm>
          <a:prstGeom prst="rect">
            <a:avLst/>
          </a:prstGeom>
          <a:solidFill>
            <a:srgbClr val="F3F3F3"/>
          </a:solidFill>
          <a:ln w="31083">
            <a:solidFill>
              <a:srgbClr val="666666"/>
            </a:solidFill>
          </a:ln>
        </p:spPr>
        <p:txBody>
          <a:bodyPr vert="horz" wrap="square" lIns="0" tIns="4018" rIns="0" bIns="0" rtlCol="0">
            <a:spAutoFit/>
          </a:bodyPr>
          <a:lstStyle/>
          <a:p>
            <a:pPr>
              <a:spcBef>
                <a:spcPts val="32"/>
              </a:spcBef>
            </a:pPr>
            <a:endParaRPr sz="1301">
              <a:latin typeface="TheSans UHH" panose="020B0604020202020204" charset="0"/>
              <a:cs typeface="Times New Roman"/>
            </a:endParaRPr>
          </a:p>
          <a:p>
            <a:pPr marL="118761"/>
            <a:r>
              <a:rPr sz="1371" dirty="0">
                <a:latin typeface="TheSans UHH" panose="020B0604020202020204" charset="0"/>
                <a:cs typeface="Arial"/>
              </a:rPr>
              <a:t>y2</a:t>
            </a:r>
            <a:endParaRPr sz="1371">
              <a:latin typeface="TheSans UHH" panose="020B0604020202020204" charset="0"/>
              <a:cs typeface="Arial"/>
            </a:endParaRPr>
          </a:p>
        </p:txBody>
      </p:sp>
      <p:sp>
        <p:nvSpPr>
          <p:cNvPr id="40" name="object 34">
            <a:extLst>
              <a:ext uri="{FF2B5EF4-FFF2-40B4-BE49-F238E27FC236}">
                <a16:creationId xmlns:a16="http://schemas.microsoft.com/office/drawing/2014/main" id="{A6E8F388-CF7A-7D65-8091-E3015FA6BE32}"/>
              </a:ext>
            </a:extLst>
          </p:cNvPr>
          <p:cNvSpPr/>
          <p:nvPr/>
        </p:nvSpPr>
        <p:spPr>
          <a:xfrm>
            <a:off x="4349335" y="3291830"/>
            <a:ext cx="0" cy="351653"/>
          </a:xfrm>
          <a:custGeom>
            <a:avLst/>
            <a:gdLst/>
            <a:ahLst/>
            <a:cxnLst/>
            <a:rect l="l" t="t" r="r" b="b"/>
            <a:pathLst>
              <a:path h="605154">
                <a:moveTo>
                  <a:pt x="0" y="604528"/>
                </a:moveTo>
                <a:lnTo>
                  <a:pt x="0"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41" name="object 35">
            <a:extLst>
              <a:ext uri="{FF2B5EF4-FFF2-40B4-BE49-F238E27FC236}">
                <a16:creationId xmlns:a16="http://schemas.microsoft.com/office/drawing/2014/main" id="{55CB5237-8DC1-F46D-E10B-77D06041B691}"/>
              </a:ext>
            </a:extLst>
          </p:cNvPr>
          <p:cNvSpPr/>
          <p:nvPr/>
        </p:nvSpPr>
        <p:spPr>
          <a:xfrm>
            <a:off x="4302306" y="3197540"/>
            <a:ext cx="94055" cy="121035"/>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42" name="object 28">
            <a:extLst>
              <a:ext uri="{FF2B5EF4-FFF2-40B4-BE49-F238E27FC236}">
                <a16:creationId xmlns:a16="http://schemas.microsoft.com/office/drawing/2014/main" id="{2A4FDFB1-D51F-C76D-1919-71A82A4B8088}"/>
              </a:ext>
            </a:extLst>
          </p:cNvPr>
          <p:cNvSpPr/>
          <p:nvPr/>
        </p:nvSpPr>
        <p:spPr>
          <a:xfrm>
            <a:off x="3851920" y="2762792"/>
            <a:ext cx="200471" cy="0"/>
          </a:xfrm>
          <a:custGeom>
            <a:avLst/>
            <a:gdLst/>
            <a:ahLst/>
            <a:cxnLst/>
            <a:rect l="l" t="t" r="r" b="b"/>
            <a:pathLst>
              <a:path w="285115">
                <a:moveTo>
                  <a:pt x="0" y="0"/>
                </a:moveTo>
                <a:lnTo>
                  <a:pt x="284887" y="0"/>
                </a:lnTo>
              </a:path>
            </a:pathLst>
          </a:custGeom>
          <a:ln w="31083">
            <a:solidFill>
              <a:srgbClr val="666666"/>
            </a:solidFill>
          </a:ln>
        </p:spPr>
        <p:txBody>
          <a:bodyPr wrap="square" lIns="0" tIns="0" rIns="0" bIns="0" rtlCol="0"/>
          <a:lstStyle/>
          <a:p>
            <a:endParaRPr>
              <a:latin typeface="TheSans UHH" panose="020B0604020202020204" charset="0"/>
            </a:endParaRPr>
          </a:p>
        </p:txBody>
      </p:sp>
      <p:sp>
        <p:nvSpPr>
          <p:cNvPr id="43" name="object 29">
            <a:extLst>
              <a:ext uri="{FF2B5EF4-FFF2-40B4-BE49-F238E27FC236}">
                <a16:creationId xmlns:a16="http://schemas.microsoft.com/office/drawing/2014/main" id="{DB747300-F073-3671-825C-B6CF71C5B0EC}"/>
              </a:ext>
            </a:extLst>
          </p:cNvPr>
          <p:cNvSpPr/>
          <p:nvPr/>
        </p:nvSpPr>
        <p:spPr>
          <a:xfrm>
            <a:off x="4041303" y="2715766"/>
            <a:ext cx="121038" cy="94052"/>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44" name="object 36">
            <a:extLst>
              <a:ext uri="{FF2B5EF4-FFF2-40B4-BE49-F238E27FC236}">
                <a16:creationId xmlns:a16="http://schemas.microsoft.com/office/drawing/2014/main" id="{E74606C7-841C-2709-0BF8-58D8C7697644}"/>
              </a:ext>
            </a:extLst>
          </p:cNvPr>
          <p:cNvSpPr/>
          <p:nvPr/>
        </p:nvSpPr>
        <p:spPr>
          <a:xfrm>
            <a:off x="4586275" y="1828098"/>
            <a:ext cx="782769" cy="1374971"/>
          </a:xfrm>
          <a:custGeom>
            <a:avLst/>
            <a:gdLst/>
            <a:ahLst/>
            <a:cxnLst/>
            <a:rect l="l" t="t" r="r" b="b"/>
            <a:pathLst>
              <a:path w="1383665" h="699770">
                <a:moveTo>
                  <a:pt x="0" y="0"/>
                </a:moveTo>
                <a:lnTo>
                  <a:pt x="1383464" y="699263"/>
                </a:lnTo>
              </a:path>
            </a:pathLst>
          </a:custGeom>
          <a:ln w="30556">
            <a:solidFill>
              <a:srgbClr val="0000FF"/>
            </a:solidFill>
          </a:ln>
        </p:spPr>
        <p:txBody>
          <a:bodyPr wrap="square" lIns="0" tIns="0" rIns="0" bIns="0" rtlCol="0"/>
          <a:lstStyle/>
          <a:p>
            <a:endParaRPr>
              <a:latin typeface="TheSans UHH" panose="020B0604020202020204" charset="0"/>
            </a:endParaRPr>
          </a:p>
        </p:txBody>
      </p:sp>
      <p:sp>
        <p:nvSpPr>
          <p:cNvPr id="45" name="object 37">
            <a:extLst>
              <a:ext uri="{FF2B5EF4-FFF2-40B4-BE49-F238E27FC236}">
                <a16:creationId xmlns:a16="http://schemas.microsoft.com/office/drawing/2014/main" id="{DE5AADBC-CFD7-CC95-2121-D02913AC831C}"/>
              </a:ext>
            </a:extLst>
          </p:cNvPr>
          <p:cNvSpPr/>
          <p:nvPr/>
        </p:nvSpPr>
        <p:spPr>
          <a:xfrm>
            <a:off x="5342154" y="3160298"/>
            <a:ext cx="124510" cy="97140"/>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46" name="object 38">
            <a:extLst>
              <a:ext uri="{FF2B5EF4-FFF2-40B4-BE49-F238E27FC236}">
                <a16:creationId xmlns:a16="http://schemas.microsoft.com/office/drawing/2014/main" id="{3B3002A7-C2BC-DC6B-B69C-4F6D3548E076}"/>
              </a:ext>
            </a:extLst>
          </p:cNvPr>
          <p:cNvSpPr txBox="1"/>
          <p:nvPr/>
        </p:nvSpPr>
        <p:spPr>
          <a:xfrm>
            <a:off x="5682313" y="2911588"/>
            <a:ext cx="2079724" cy="1240123"/>
          </a:xfrm>
          <a:prstGeom prst="rect">
            <a:avLst/>
          </a:prstGeom>
        </p:spPr>
        <p:txBody>
          <a:bodyPr vert="horz" wrap="square" lIns="0" tIns="8930" rIns="0" bIns="0" rtlCol="0">
            <a:spAutoFit/>
          </a:bodyPr>
          <a:lstStyle/>
          <a:p>
            <a:pPr marL="8929">
              <a:lnSpc>
                <a:spcPts val="3231"/>
              </a:lnSpc>
              <a:spcBef>
                <a:spcPts val="70"/>
              </a:spcBef>
            </a:pPr>
            <a:r>
              <a:rPr sz="2707" dirty="0">
                <a:solidFill>
                  <a:srgbClr val="0000FF"/>
                </a:solidFill>
                <a:latin typeface="TheSans UHH" panose="020B0604020202020204" charset="0"/>
                <a:cs typeface="Arial"/>
              </a:rPr>
              <a:t>sample</a:t>
            </a:r>
            <a:endParaRPr sz="2707" dirty="0">
              <a:latin typeface="TheSans UHH" panose="020B0604020202020204" charset="0"/>
              <a:cs typeface="Arial"/>
            </a:endParaRPr>
          </a:p>
          <a:p>
            <a:pPr marL="8929">
              <a:lnSpc>
                <a:spcPts val="3213"/>
              </a:lnSpc>
            </a:pPr>
            <a:r>
              <a:rPr sz="2707" spc="-4" dirty="0">
                <a:solidFill>
                  <a:srgbClr val="0000FF"/>
                </a:solidFill>
                <a:latin typeface="TheSans UHH" panose="020B0604020202020204" charset="0"/>
                <a:cs typeface="Arial"/>
              </a:rPr>
              <a:t>&lt;END&gt;</a:t>
            </a:r>
            <a:r>
              <a:rPr sz="2707" spc="-67" dirty="0">
                <a:solidFill>
                  <a:srgbClr val="0000FF"/>
                </a:solidFill>
                <a:latin typeface="TheSans UHH" panose="020B0604020202020204" charset="0"/>
                <a:cs typeface="Arial"/>
              </a:rPr>
              <a:t> </a:t>
            </a:r>
            <a:r>
              <a:rPr sz="2707" spc="-4" dirty="0">
                <a:solidFill>
                  <a:srgbClr val="0000FF"/>
                </a:solidFill>
                <a:latin typeface="TheSans UHH" panose="020B0604020202020204" charset="0"/>
                <a:cs typeface="Arial"/>
              </a:rPr>
              <a:t>token</a:t>
            </a:r>
            <a:endParaRPr sz="2707" dirty="0">
              <a:latin typeface="TheSans UHH" panose="020B0604020202020204" charset="0"/>
              <a:cs typeface="Arial"/>
            </a:endParaRPr>
          </a:p>
          <a:p>
            <a:pPr marL="8929">
              <a:lnSpc>
                <a:spcPts val="3231"/>
              </a:lnSpc>
            </a:pPr>
            <a:r>
              <a:rPr sz="2707" spc="-4" dirty="0">
                <a:solidFill>
                  <a:srgbClr val="0000FF"/>
                </a:solidFill>
                <a:latin typeface="TheSans UHH" panose="020B0604020202020204" charset="0"/>
                <a:cs typeface="Arial"/>
              </a:rPr>
              <a:t>=&gt;</a:t>
            </a:r>
            <a:r>
              <a:rPr sz="2707" spc="-18" dirty="0">
                <a:solidFill>
                  <a:srgbClr val="0000FF"/>
                </a:solidFill>
                <a:latin typeface="TheSans UHH" panose="020B0604020202020204" charset="0"/>
                <a:cs typeface="Arial"/>
              </a:rPr>
              <a:t> </a:t>
            </a:r>
            <a:r>
              <a:rPr sz="2707" spc="-4" dirty="0">
                <a:solidFill>
                  <a:srgbClr val="0000FF"/>
                </a:solidFill>
                <a:latin typeface="TheSans UHH" panose="020B0604020202020204" charset="0"/>
                <a:cs typeface="Arial"/>
              </a:rPr>
              <a:t>finish.</a:t>
            </a:r>
            <a:endParaRPr sz="2707" dirty="0">
              <a:latin typeface="TheSans UHH" panose="020B0604020202020204" charset="0"/>
              <a:cs typeface="Arial"/>
            </a:endParaRPr>
          </a:p>
        </p:txBody>
      </p:sp>
      <p:sp>
        <p:nvSpPr>
          <p:cNvPr id="47" name="TextBox 46">
            <a:extLst>
              <a:ext uri="{FF2B5EF4-FFF2-40B4-BE49-F238E27FC236}">
                <a16:creationId xmlns:a16="http://schemas.microsoft.com/office/drawing/2014/main" id="{BF6F7EE8-D67B-5126-83EB-FA17FC1174F7}"/>
              </a:ext>
            </a:extLst>
          </p:cNvPr>
          <p:cNvSpPr txBox="1"/>
          <p:nvPr/>
        </p:nvSpPr>
        <p:spPr>
          <a:xfrm>
            <a:off x="4430938" y="4385991"/>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8">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48" name="object 2">
            <a:extLst>
              <a:ext uri="{FF2B5EF4-FFF2-40B4-BE49-F238E27FC236}">
                <a16:creationId xmlns:a16="http://schemas.microsoft.com/office/drawing/2014/main" id="{C10896CF-7A8F-4A68-ACAC-1A5447F926CC}"/>
              </a:ext>
            </a:extLst>
          </p:cNvPr>
          <p:cNvSpPr/>
          <p:nvPr/>
        </p:nvSpPr>
        <p:spPr>
          <a:xfrm>
            <a:off x="4926123" y="1188189"/>
            <a:ext cx="2166053" cy="1531045"/>
          </a:xfrm>
          <a:prstGeom prst="rect">
            <a:avLst/>
          </a:prstGeom>
          <a:blipFill>
            <a:blip r:embed="rId9" cstate="print"/>
            <a:stretch>
              <a:fillRect/>
            </a:stretch>
          </a:blipFill>
        </p:spPr>
        <p:txBody>
          <a:bodyPr wrap="square" lIns="0" tIns="0" rIns="0" bIns="0" rtlCol="0"/>
          <a:lstStyle/>
          <a:p>
            <a:endParaRPr>
              <a:latin typeface="TheSans UHH" panose="020B0604020202020204" charset="0"/>
            </a:endParaRPr>
          </a:p>
        </p:txBody>
      </p:sp>
      <p:sp>
        <p:nvSpPr>
          <p:cNvPr id="49" name="object 4">
            <a:extLst>
              <a:ext uri="{FF2B5EF4-FFF2-40B4-BE49-F238E27FC236}">
                <a16:creationId xmlns:a16="http://schemas.microsoft.com/office/drawing/2014/main" id="{8221D7A0-1D59-4083-8C5B-6E1E3A7083D6}"/>
              </a:ext>
            </a:extLst>
          </p:cNvPr>
          <p:cNvSpPr txBox="1"/>
          <p:nvPr/>
        </p:nvSpPr>
        <p:spPr>
          <a:xfrm>
            <a:off x="5310678" y="2817283"/>
            <a:ext cx="1296144" cy="114507"/>
          </a:xfrm>
          <a:prstGeom prst="rect">
            <a:avLst/>
          </a:prstGeom>
        </p:spPr>
        <p:txBody>
          <a:bodyPr vert="horz" wrap="square" lIns="0" tIns="11609" rIns="0" bIns="0" rtlCol="0">
            <a:spAutoFit/>
          </a:bodyPr>
          <a:lstStyle/>
          <a:p>
            <a:pPr marL="8929">
              <a:spcBef>
                <a:spcPts val="91"/>
              </a:spcBef>
            </a:pPr>
            <a:r>
              <a:rPr sz="668" u="heavy" spc="7" dirty="0">
                <a:solidFill>
                  <a:srgbClr val="999999"/>
                </a:solidFill>
                <a:uFill>
                  <a:solidFill>
                    <a:srgbClr val="999999"/>
                  </a:solidFill>
                </a:uFill>
                <a:latin typeface="TheSans UHH" panose="020B0604020202020204" charset="0"/>
                <a:cs typeface="Arial"/>
              </a:rPr>
              <a:t>This image</a:t>
            </a:r>
            <a:r>
              <a:rPr sz="668" spc="7" dirty="0">
                <a:solidFill>
                  <a:srgbClr val="999999"/>
                </a:solidFill>
                <a:latin typeface="TheSans UHH" panose="020B0604020202020204" charset="0"/>
                <a:cs typeface="Arial"/>
              </a:rPr>
              <a:t> </a:t>
            </a:r>
            <a:r>
              <a:rPr sz="668" spc="4" dirty="0">
                <a:solidFill>
                  <a:srgbClr val="999999"/>
                </a:solidFill>
                <a:latin typeface="TheSans UHH" panose="020B0604020202020204" charset="0"/>
                <a:cs typeface="Arial"/>
              </a:rPr>
              <a:t>is </a:t>
            </a:r>
            <a:r>
              <a:rPr sz="668" u="heavy" spc="-39" dirty="0">
                <a:solidFill>
                  <a:srgbClr val="999999"/>
                </a:solidFill>
                <a:uFill>
                  <a:solidFill>
                    <a:srgbClr val="999999"/>
                  </a:solidFill>
                </a:uFill>
                <a:latin typeface="TheSans UHH" panose="020B0604020202020204" charset="0"/>
                <a:cs typeface="Arial"/>
              </a:rPr>
              <a:t>CCO </a:t>
            </a:r>
            <a:r>
              <a:rPr sz="668" u="heavy" spc="4" dirty="0">
                <a:solidFill>
                  <a:srgbClr val="999999"/>
                </a:solidFill>
                <a:uFill>
                  <a:solidFill>
                    <a:srgbClr val="999999"/>
                  </a:solidFill>
                </a:uFill>
                <a:latin typeface="TheSans UHH" panose="020B0604020202020204" charset="0"/>
                <a:cs typeface="Arial"/>
              </a:rPr>
              <a:t>public</a:t>
            </a:r>
            <a:r>
              <a:rPr sz="668" u="heavy" spc="11" dirty="0">
                <a:solidFill>
                  <a:srgbClr val="999999"/>
                </a:solidFill>
                <a:uFill>
                  <a:solidFill>
                    <a:srgbClr val="999999"/>
                  </a:solidFill>
                </a:uFill>
                <a:latin typeface="TheSans UHH" panose="020B0604020202020204" charset="0"/>
                <a:cs typeface="Arial"/>
              </a:rPr>
              <a:t> </a:t>
            </a:r>
            <a:r>
              <a:rPr sz="668" u="heavy" spc="7" dirty="0">
                <a:solidFill>
                  <a:srgbClr val="999999"/>
                </a:solidFill>
                <a:uFill>
                  <a:solidFill>
                    <a:srgbClr val="999999"/>
                  </a:solidFill>
                </a:uFill>
                <a:latin typeface="TheSans UHH" panose="020B0604020202020204" charset="0"/>
                <a:cs typeface="Arial"/>
              </a:rPr>
              <a:t>domain</a:t>
            </a:r>
            <a:endParaRPr sz="668">
              <a:latin typeface="TheSans UHH" panose="020B0604020202020204" charset="0"/>
              <a:cs typeface="Arial"/>
            </a:endParaRPr>
          </a:p>
        </p:txBody>
      </p:sp>
      <p:sp>
        <p:nvSpPr>
          <p:cNvPr id="51" name="object 3">
            <a:extLst>
              <a:ext uri="{FF2B5EF4-FFF2-40B4-BE49-F238E27FC236}">
                <a16:creationId xmlns:a16="http://schemas.microsoft.com/office/drawing/2014/main" id="{FBCED088-EE94-4073-9207-FD3BE7A8245C}"/>
              </a:ext>
            </a:extLst>
          </p:cNvPr>
          <p:cNvSpPr txBox="1">
            <a:spLocks noGrp="1"/>
          </p:cNvSpPr>
          <p:nvPr>
            <p:ph type="title"/>
          </p:nvPr>
        </p:nvSpPr>
        <p:spPr>
          <a:xfrm>
            <a:off x="7178135" y="1175156"/>
            <a:ext cx="1570328" cy="327305"/>
          </a:xfrm>
          <a:prstGeom prst="rect">
            <a:avLst/>
          </a:prstGeom>
        </p:spPr>
        <p:txBody>
          <a:bodyPr vert="horz" wrap="square" lIns="0" tIns="8037" rIns="0" bIns="0" numCol="1" rtlCol="0" anchor="t" anchorCtr="0" compatLnSpc="1">
            <a:prstTxWarp prst="textNoShape">
              <a:avLst/>
            </a:prstTxWarp>
            <a:spAutoFit/>
          </a:bodyPr>
          <a:lstStyle/>
          <a:p>
            <a:pPr marL="8929">
              <a:spcBef>
                <a:spcPts val="63"/>
              </a:spcBef>
            </a:pPr>
            <a:r>
              <a:rPr sz="2074" spc="-7" dirty="0">
                <a:solidFill>
                  <a:srgbClr val="0000FF"/>
                </a:solidFill>
                <a:latin typeface="TheSans UHH" panose="020B0604020202020204" charset="0"/>
                <a:cs typeface="Arial"/>
              </a:rPr>
              <a:t>test</a:t>
            </a:r>
            <a:r>
              <a:rPr sz="2074" spc="-49" dirty="0">
                <a:solidFill>
                  <a:srgbClr val="0000FF"/>
                </a:solidFill>
                <a:latin typeface="TheSans UHH" panose="020B0604020202020204" charset="0"/>
                <a:cs typeface="Arial"/>
              </a:rPr>
              <a:t> </a:t>
            </a:r>
            <a:r>
              <a:rPr sz="2074" spc="-11" dirty="0">
                <a:solidFill>
                  <a:srgbClr val="0000FF"/>
                </a:solidFill>
                <a:latin typeface="TheSans UHH" panose="020B0604020202020204" charset="0"/>
                <a:cs typeface="Arial"/>
              </a:rPr>
              <a:t>image</a:t>
            </a:r>
            <a:endParaRPr sz="2074" dirty="0">
              <a:latin typeface="TheSans UHH" panose="020B0604020202020204" charset="0"/>
              <a:cs typeface="Arial"/>
            </a:endParaRPr>
          </a:p>
        </p:txBody>
      </p:sp>
      <p:grpSp>
        <p:nvGrpSpPr>
          <p:cNvPr id="52" name="Gruppieren 51">
            <a:extLst>
              <a:ext uri="{FF2B5EF4-FFF2-40B4-BE49-F238E27FC236}">
                <a16:creationId xmlns:a16="http://schemas.microsoft.com/office/drawing/2014/main" id="{DED2820A-F073-41E1-B5C8-97FF65707740}"/>
              </a:ext>
            </a:extLst>
          </p:cNvPr>
          <p:cNvGrpSpPr/>
          <p:nvPr/>
        </p:nvGrpSpPr>
        <p:grpSpPr>
          <a:xfrm>
            <a:off x="683568" y="1175156"/>
            <a:ext cx="931759" cy="3522966"/>
            <a:chOff x="683568" y="1175156"/>
            <a:chExt cx="931759" cy="3522966"/>
          </a:xfrm>
        </p:grpSpPr>
        <p:sp>
          <p:nvSpPr>
            <p:cNvPr id="53" name="object 2">
              <a:extLst>
                <a:ext uri="{FF2B5EF4-FFF2-40B4-BE49-F238E27FC236}">
                  <a16:creationId xmlns:a16="http://schemas.microsoft.com/office/drawing/2014/main" id="{8D48FA3D-878F-4E88-925A-D1D962CBFECC}"/>
                </a:ext>
              </a:extLst>
            </p:cNvPr>
            <p:cNvSpPr/>
            <p:nvPr/>
          </p:nvSpPr>
          <p:spPr>
            <a:xfrm>
              <a:off x="784424" y="1175156"/>
              <a:ext cx="830903" cy="3513268"/>
            </a:xfrm>
            <a:prstGeom prst="rect">
              <a:avLst/>
            </a:prstGeom>
            <a:blipFill>
              <a:blip r:embed="rId10" cstate="print"/>
              <a:stretch>
                <a:fillRect/>
              </a:stretch>
            </a:blipFill>
          </p:spPr>
          <p:txBody>
            <a:bodyPr wrap="square" lIns="0" tIns="0" rIns="0" bIns="0" rtlCol="0"/>
            <a:lstStyle/>
            <a:p>
              <a:endParaRPr dirty="0">
                <a:latin typeface="TheSans UHH" panose="020B0604020202020204" charset="0"/>
              </a:endParaRPr>
            </a:p>
          </p:txBody>
        </p:sp>
        <p:sp>
          <p:nvSpPr>
            <p:cNvPr id="54" name="object 17">
              <a:extLst>
                <a:ext uri="{FF2B5EF4-FFF2-40B4-BE49-F238E27FC236}">
                  <a16:creationId xmlns:a16="http://schemas.microsoft.com/office/drawing/2014/main" id="{CAE73473-F9B0-44D6-B29E-86E39D37C093}"/>
                </a:ext>
              </a:extLst>
            </p:cNvPr>
            <p:cNvSpPr/>
            <p:nvPr/>
          </p:nvSpPr>
          <p:spPr>
            <a:xfrm>
              <a:off x="683568" y="4372492"/>
              <a:ext cx="929982" cy="325630"/>
            </a:xfrm>
            <a:custGeom>
              <a:avLst/>
              <a:gdLst/>
              <a:ahLst/>
              <a:cxnLst/>
              <a:rect l="l" t="t" r="r" b="b"/>
              <a:pathLst>
                <a:path w="1617345" h="750570">
                  <a:moveTo>
                    <a:pt x="0" y="750208"/>
                  </a:moveTo>
                  <a:lnTo>
                    <a:pt x="1616962" y="750208"/>
                  </a:lnTo>
                  <a:lnTo>
                    <a:pt x="1616962" y="0"/>
                  </a:lnTo>
                  <a:lnTo>
                    <a:pt x="0" y="0"/>
                  </a:lnTo>
                  <a:lnTo>
                    <a:pt x="0" y="750208"/>
                  </a:lnTo>
                  <a:close/>
                </a:path>
              </a:pathLst>
            </a:custGeom>
            <a:solidFill>
              <a:srgbClr val="FFFFFF"/>
            </a:solidFill>
          </p:spPr>
          <p:txBody>
            <a:bodyPr wrap="square" lIns="0" tIns="0" rIns="0" bIns="0" rtlCol="0"/>
            <a:lstStyle/>
            <a:p>
              <a:pPr marL="8929" algn="ctr">
                <a:spcBef>
                  <a:spcPts val="70"/>
                </a:spcBef>
              </a:pPr>
              <a:endParaRPr lang="en-IN" sz="1800" dirty="0">
                <a:latin typeface="Arial"/>
                <a:cs typeface="Arial"/>
              </a:endParaRPr>
            </a:p>
          </p:txBody>
        </p:sp>
      </p:grpSp>
      <p:sp>
        <p:nvSpPr>
          <p:cNvPr id="11" name="object 4">
            <a:extLst>
              <a:ext uri="{FF2B5EF4-FFF2-40B4-BE49-F238E27FC236}">
                <a16:creationId xmlns:a16="http://schemas.microsoft.com/office/drawing/2014/main" id="{ED038FF5-91C2-E33F-0006-4DAFE8A235F7}"/>
              </a:ext>
            </a:extLst>
          </p:cNvPr>
          <p:cNvSpPr/>
          <p:nvPr/>
        </p:nvSpPr>
        <p:spPr>
          <a:xfrm>
            <a:off x="1547664" y="1253591"/>
            <a:ext cx="120997" cy="94023"/>
          </a:xfrm>
          <a:prstGeom prst="rect">
            <a:avLst/>
          </a:prstGeom>
          <a:blipFill>
            <a:blip r:embed="rId11" cstate="print"/>
            <a:stretch>
              <a:fillRect/>
            </a:stretch>
          </a:blipFill>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31193534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15DFC-9B9F-BC5A-11E8-92439AD87AF9}"/>
              </a:ext>
            </a:extLst>
          </p:cNvPr>
          <p:cNvSpPr>
            <a:spLocks noGrp="1"/>
          </p:cNvSpPr>
          <p:nvPr>
            <p:ph type="title"/>
          </p:nvPr>
        </p:nvSpPr>
        <p:spPr/>
        <p:txBody>
          <a:bodyPr/>
          <a:lstStyle/>
          <a:p>
            <a:r>
              <a:rPr lang="en-IN" sz="2800" spc="32" dirty="0" err="1">
                <a:latin typeface="TheSans UHH" panose="020B0604020202020204" charset="0"/>
                <a:cs typeface="Arial"/>
              </a:rPr>
              <a:t>lmage</a:t>
            </a:r>
            <a:r>
              <a:rPr lang="en-IN" sz="2800" spc="32" dirty="0">
                <a:latin typeface="TheSans UHH" panose="020B0604020202020204" charset="0"/>
                <a:cs typeface="Arial"/>
              </a:rPr>
              <a:t> </a:t>
            </a:r>
            <a:r>
              <a:rPr lang="en-IN" sz="2800" spc="-4" dirty="0">
                <a:latin typeface="TheSans UHH" panose="020B0604020202020204" charset="0"/>
                <a:cs typeface="Arial"/>
              </a:rPr>
              <a:t>Captioning: Failure</a:t>
            </a:r>
            <a:r>
              <a:rPr lang="en-IN" sz="2800" spc="-28" dirty="0">
                <a:latin typeface="TheSans UHH" panose="020B0604020202020204" charset="0"/>
                <a:cs typeface="Arial"/>
              </a:rPr>
              <a:t> </a:t>
            </a:r>
            <a:r>
              <a:rPr lang="en-IN" sz="2800" spc="-4" dirty="0">
                <a:latin typeface="TheSans UHH" panose="020B0604020202020204" charset="0"/>
                <a:cs typeface="Arial"/>
              </a:rPr>
              <a:t>Cases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D87535E8-D202-C02D-CA70-CA9A60B4358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B5A818E7-5E8F-7790-6EC8-A903077B3CBE}"/>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E20A98BB-A3A3-D6B7-C6D0-91F7DEFB190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65</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C18BCB5D-8C92-6B27-CE4E-EC2CB2678280}"/>
              </a:ext>
            </a:extLst>
          </p:cNvPr>
          <p:cNvSpPr/>
          <p:nvPr/>
        </p:nvSpPr>
        <p:spPr>
          <a:xfrm>
            <a:off x="270299" y="1707654"/>
            <a:ext cx="1781421" cy="1039121"/>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1F19548C-2EF1-4F69-2331-E4670FD425AC}"/>
              </a:ext>
            </a:extLst>
          </p:cNvPr>
          <p:cNvSpPr txBox="1"/>
          <p:nvPr/>
        </p:nvSpPr>
        <p:spPr>
          <a:xfrm>
            <a:off x="259910" y="2762248"/>
            <a:ext cx="1863337" cy="388484"/>
          </a:xfrm>
          <a:prstGeom prst="rect">
            <a:avLst/>
          </a:prstGeom>
        </p:spPr>
        <p:txBody>
          <a:bodyPr vert="horz" wrap="square" lIns="0" tIns="9823" rIns="0" bIns="0" rtlCol="0">
            <a:spAutoFit/>
          </a:bodyPr>
          <a:lstStyle/>
          <a:p>
            <a:pPr marL="8929" marR="3572">
              <a:spcBef>
                <a:spcPts val="77"/>
              </a:spcBef>
            </a:pPr>
            <a:r>
              <a:rPr sz="1230" i="1" spc="4" dirty="0">
                <a:latin typeface="TheSans UHH" panose="020B0604020202020204" charset="0"/>
                <a:cs typeface="Arial"/>
              </a:rPr>
              <a:t>A </a:t>
            </a:r>
            <a:r>
              <a:rPr sz="1230" i="1" dirty="0">
                <a:latin typeface="TheSans UHH" panose="020B0604020202020204" charset="0"/>
                <a:cs typeface="Arial"/>
              </a:rPr>
              <a:t>woman is holding </a:t>
            </a:r>
            <a:r>
              <a:rPr sz="1230" i="1" spc="4" dirty="0">
                <a:latin typeface="TheSans UHH" panose="020B0604020202020204" charset="0"/>
                <a:cs typeface="Arial"/>
              </a:rPr>
              <a:t>a  cat </a:t>
            </a:r>
            <a:r>
              <a:rPr sz="1230" i="1" dirty="0">
                <a:latin typeface="TheSans UHH" panose="020B0604020202020204" charset="0"/>
                <a:cs typeface="Arial"/>
              </a:rPr>
              <a:t>in her</a:t>
            </a:r>
            <a:r>
              <a:rPr sz="1230" i="1" spc="-18" dirty="0">
                <a:latin typeface="TheSans UHH" panose="020B0604020202020204" charset="0"/>
                <a:cs typeface="Arial"/>
              </a:rPr>
              <a:t> </a:t>
            </a:r>
            <a:r>
              <a:rPr sz="1230" i="1" dirty="0">
                <a:latin typeface="TheSans UHH" panose="020B0604020202020204" charset="0"/>
                <a:cs typeface="Arial"/>
              </a:rPr>
              <a:t>hand</a:t>
            </a:r>
            <a:endParaRPr sz="1230" dirty="0">
              <a:latin typeface="TheSans UHH" panose="020B0604020202020204" charset="0"/>
              <a:cs typeface="Arial"/>
            </a:endParaRPr>
          </a:p>
        </p:txBody>
      </p:sp>
      <p:sp>
        <p:nvSpPr>
          <p:cNvPr id="9" name="object 5">
            <a:extLst>
              <a:ext uri="{FF2B5EF4-FFF2-40B4-BE49-F238E27FC236}">
                <a16:creationId xmlns:a16="http://schemas.microsoft.com/office/drawing/2014/main" id="{32C11554-CDA5-6167-022E-D8B00FEC42E4}"/>
              </a:ext>
            </a:extLst>
          </p:cNvPr>
          <p:cNvSpPr/>
          <p:nvPr/>
        </p:nvSpPr>
        <p:spPr>
          <a:xfrm>
            <a:off x="2590452" y="1707654"/>
            <a:ext cx="1925176" cy="2558521"/>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5D1B1B39-156C-116C-5393-9C23CDC8706F}"/>
              </a:ext>
            </a:extLst>
          </p:cNvPr>
          <p:cNvSpPr/>
          <p:nvPr/>
        </p:nvSpPr>
        <p:spPr>
          <a:xfrm>
            <a:off x="270299" y="3219822"/>
            <a:ext cx="1781421" cy="1046354"/>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2" name="object 8">
            <a:extLst>
              <a:ext uri="{FF2B5EF4-FFF2-40B4-BE49-F238E27FC236}">
                <a16:creationId xmlns:a16="http://schemas.microsoft.com/office/drawing/2014/main" id="{F1AA947D-99B7-FA0B-DD3C-6CD7A0201C1E}"/>
              </a:ext>
            </a:extLst>
          </p:cNvPr>
          <p:cNvSpPr/>
          <p:nvPr/>
        </p:nvSpPr>
        <p:spPr>
          <a:xfrm>
            <a:off x="5174583" y="1679627"/>
            <a:ext cx="1970825" cy="1221582"/>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3" name="object 9">
            <a:extLst>
              <a:ext uri="{FF2B5EF4-FFF2-40B4-BE49-F238E27FC236}">
                <a16:creationId xmlns:a16="http://schemas.microsoft.com/office/drawing/2014/main" id="{DDAD93C1-A71E-C7E9-2862-9886A7503F9C}"/>
              </a:ext>
            </a:extLst>
          </p:cNvPr>
          <p:cNvSpPr txBox="1"/>
          <p:nvPr/>
        </p:nvSpPr>
        <p:spPr>
          <a:xfrm>
            <a:off x="7302780" y="2509634"/>
            <a:ext cx="1444020" cy="388484"/>
          </a:xfrm>
          <a:prstGeom prst="rect">
            <a:avLst/>
          </a:prstGeom>
        </p:spPr>
        <p:txBody>
          <a:bodyPr vert="horz" wrap="square" lIns="0" tIns="9823" rIns="0" bIns="0" rtlCol="0">
            <a:spAutoFit/>
          </a:bodyPr>
          <a:lstStyle/>
          <a:p>
            <a:pPr marL="8929" marR="3572">
              <a:spcBef>
                <a:spcPts val="77"/>
              </a:spcBef>
            </a:pPr>
            <a:r>
              <a:rPr sz="1230" i="1" spc="4" dirty="0">
                <a:latin typeface="TheSans UHH" panose="020B0604020202020204" charset="0"/>
                <a:cs typeface="Arial"/>
              </a:rPr>
              <a:t>A </a:t>
            </a:r>
            <a:r>
              <a:rPr sz="1230" i="1" dirty="0">
                <a:latin typeface="TheSans UHH" panose="020B0604020202020204" charset="0"/>
                <a:cs typeface="Arial"/>
              </a:rPr>
              <a:t>bird is perched</a:t>
            </a:r>
            <a:r>
              <a:rPr sz="1230" i="1" spc="-46" dirty="0">
                <a:latin typeface="TheSans UHH" panose="020B0604020202020204" charset="0"/>
                <a:cs typeface="Arial"/>
              </a:rPr>
              <a:t> </a:t>
            </a:r>
            <a:r>
              <a:rPr sz="1230" i="1" dirty="0">
                <a:latin typeface="TheSans UHH" panose="020B0604020202020204" charset="0"/>
                <a:cs typeface="Arial"/>
              </a:rPr>
              <a:t>on  </a:t>
            </a:r>
            <a:r>
              <a:rPr sz="1230" i="1" spc="4" dirty="0">
                <a:latin typeface="TheSans UHH" panose="020B0604020202020204" charset="0"/>
                <a:cs typeface="Arial"/>
              </a:rPr>
              <a:t>a </a:t>
            </a:r>
            <a:r>
              <a:rPr sz="1230" i="1" dirty="0">
                <a:latin typeface="TheSans UHH" panose="020B0604020202020204" charset="0"/>
                <a:cs typeface="Arial"/>
              </a:rPr>
              <a:t>tree</a:t>
            </a:r>
            <a:r>
              <a:rPr sz="1230" i="1" spc="-14" dirty="0">
                <a:latin typeface="TheSans UHH" panose="020B0604020202020204" charset="0"/>
                <a:cs typeface="Arial"/>
              </a:rPr>
              <a:t> </a:t>
            </a:r>
            <a:r>
              <a:rPr sz="1230" i="1" dirty="0">
                <a:latin typeface="TheSans UHH" panose="020B0604020202020204" charset="0"/>
                <a:cs typeface="Arial"/>
              </a:rPr>
              <a:t>branch</a:t>
            </a:r>
            <a:endParaRPr sz="1230" dirty="0">
              <a:latin typeface="TheSans UHH" panose="020B0604020202020204" charset="0"/>
              <a:cs typeface="Arial"/>
            </a:endParaRPr>
          </a:p>
        </p:txBody>
      </p:sp>
      <p:sp>
        <p:nvSpPr>
          <p:cNvPr id="14" name="object 10">
            <a:extLst>
              <a:ext uri="{FF2B5EF4-FFF2-40B4-BE49-F238E27FC236}">
                <a16:creationId xmlns:a16="http://schemas.microsoft.com/office/drawing/2014/main" id="{52B21948-9B02-29B1-A885-557A75785704}"/>
              </a:ext>
            </a:extLst>
          </p:cNvPr>
          <p:cNvSpPr/>
          <p:nvPr/>
        </p:nvSpPr>
        <p:spPr>
          <a:xfrm>
            <a:off x="5166083" y="3034282"/>
            <a:ext cx="2218013" cy="1221571"/>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15" name="object 11">
            <a:extLst>
              <a:ext uri="{FF2B5EF4-FFF2-40B4-BE49-F238E27FC236}">
                <a16:creationId xmlns:a16="http://schemas.microsoft.com/office/drawing/2014/main" id="{B0223879-0D26-41B0-AA6F-D6AD4AAA4BDB}"/>
              </a:ext>
            </a:extLst>
          </p:cNvPr>
          <p:cNvSpPr txBox="1"/>
          <p:nvPr/>
        </p:nvSpPr>
        <p:spPr>
          <a:xfrm>
            <a:off x="7525954" y="3676593"/>
            <a:ext cx="1220845" cy="577767"/>
          </a:xfrm>
          <a:prstGeom prst="rect">
            <a:avLst/>
          </a:prstGeom>
        </p:spPr>
        <p:txBody>
          <a:bodyPr vert="horz" wrap="square" lIns="0" tIns="9823" rIns="0" bIns="0" rtlCol="0">
            <a:spAutoFit/>
          </a:bodyPr>
          <a:lstStyle/>
          <a:p>
            <a:pPr marL="8929" marR="3572">
              <a:spcBef>
                <a:spcPts val="77"/>
              </a:spcBef>
            </a:pPr>
            <a:r>
              <a:rPr sz="1230" i="1" spc="4" dirty="0">
                <a:latin typeface="TheSans UHH" panose="020B0604020202020204" charset="0"/>
                <a:cs typeface="Arial"/>
              </a:rPr>
              <a:t>A man </a:t>
            </a:r>
            <a:r>
              <a:rPr sz="1230" i="1" dirty="0">
                <a:latin typeface="TheSans UHH" panose="020B0604020202020204" charset="0"/>
                <a:cs typeface="Arial"/>
              </a:rPr>
              <a:t>in </a:t>
            </a:r>
            <a:r>
              <a:rPr sz="1230" i="1" spc="4" dirty="0">
                <a:latin typeface="TheSans UHH" panose="020B0604020202020204" charset="0"/>
                <a:cs typeface="Arial"/>
              </a:rPr>
              <a:t>a  </a:t>
            </a:r>
            <a:r>
              <a:rPr sz="1230" i="1" dirty="0">
                <a:latin typeface="TheSans UHH" panose="020B0604020202020204" charset="0"/>
                <a:cs typeface="Arial"/>
              </a:rPr>
              <a:t>baseball</a:t>
            </a:r>
            <a:r>
              <a:rPr sz="1230" i="1" spc="-49" dirty="0">
                <a:latin typeface="TheSans UHH" panose="020B0604020202020204" charset="0"/>
                <a:cs typeface="Arial"/>
              </a:rPr>
              <a:t> </a:t>
            </a:r>
            <a:r>
              <a:rPr sz="1230" i="1" dirty="0">
                <a:latin typeface="TheSans UHH" panose="020B0604020202020204" charset="0"/>
                <a:cs typeface="Arial"/>
              </a:rPr>
              <a:t>unitorm  throwing </a:t>
            </a:r>
            <a:r>
              <a:rPr sz="1230" i="1" spc="4" dirty="0">
                <a:latin typeface="TheSans UHH" panose="020B0604020202020204" charset="0"/>
                <a:cs typeface="Arial"/>
              </a:rPr>
              <a:t>a</a:t>
            </a:r>
            <a:r>
              <a:rPr sz="1230" i="1" spc="-25" dirty="0">
                <a:latin typeface="TheSans UHH" panose="020B0604020202020204" charset="0"/>
                <a:cs typeface="Arial"/>
              </a:rPr>
              <a:t> </a:t>
            </a:r>
            <a:r>
              <a:rPr sz="1230" i="1" dirty="0">
                <a:latin typeface="TheSans UHH" panose="020B0604020202020204" charset="0"/>
                <a:cs typeface="Arial"/>
              </a:rPr>
              <a:t>ball</a:t>
            </a:r>
            <a:endParaRPr sz="1230" dirty="0">
              <a:latin typeface="TheSans UHH" panose="020B0604020202020204" charset="0"/>
              <a:cs typeface="Arial"/>
            </a:endParaRPr>
          </a:p>
        </p:txBody>
      </p:sp>
      <p:sp>
        <p:nvSpPr>
          <p:cNvPr id="17" name="TextBox 16">
            <a:extLst>
              <a:ext uri="{FF2B5EF4-FFF2-40B4-BE49-F238E27FC236}">
                <a16:creationId xmlns:a16="http://schemas.microsoft.com/office/drawing/2014/main" id="{3B59EB14-F4E3-82E7-1511-458504FF3627}"/>
              </a:ext>
            </a:extLst>
          </p:cNvPr>
          <p:cNvSpPr txBox="1"/>
          <p:nvPr/>
        </p:nvSpPr>
        <p:spPr>
          <a:xfrm>
            <a:off x="2590452" y="4267744"/>
            <a:ext cx="1925176" cy="461665"/>
          </a:xfrm>
          <a:prstGeom prst="rect">
            <a:avLst/>
          </a:prstGeom>
          <a:noFill/>
        </p:spPr>
        <p:txBody>
          <a:bodyPr wrap="square">
            <a:spAutoFit/>
          </a:bodyPr>
          <a:lstStyle/>
          <a:p>
            <a:pPr marR="3572">
              <a:spcBef>
                <a:spcPts val="77"/>
              </a:spcBef>
            </a:pPr>
            <a:r>
              <a:rPr lang="en-US" sz="1200" i="1" spc="4" dirty="0">
                <a:latin typeface="TheSans UHH" panose="020B0604020202020204" charset="0"/>
                <a:cs typeface="Arial"/>
              </a:rPr>
              <a:t>A </a:t>
            </a:r>
            <a:r>
              <a:rPr lang="en-US" sz="1200" i="1" dirty="0">
                <a:latin typeface="TheSans UHH" panose="020B0604020202020204" charset="0"/>
                <a:cs typeface="Arial"/>
              </a:rPr>
              <a:t>woman standing </a:t>
            </a:r>
            <a:r>
              <a:rPr lang="en-US" sz="1200" i="1" spc="4" dirty="0">
                <a:latin typeface="TheSans UHH" panose="020B0604020202020204" charset="0"/>
                <a:cs typeface="Arial"/>
              </a:rPr>
              <a:t>on a  </a:t>
            </a:r>
            <a:r>
              <a:rPr lang="en-US" sz="1200" i="1" dirty="0">
                <a:latin typeface="TheSans UHH" panose="020B0604020202020204" charset="0"/>
                <a:cs typeface="Arial"/>
              </a:rPr>
              <a:t>beach holding </a:t>
            </a:r>
            <a:r>
              <a:rPr lang="en-US" sz="1200" i="1" spc="4" dirty="0">
                <a:latin typeface="TheSans UHH" panose="020B0604020202020204" charset="0"/>
                <a:cs typeface="Arial"/>
              </a:rPr>
              <a:t>a</a:t>
            </a:r>
            <a:r>
              <a:rPr lang="en-US" sz="1200" i="1" spc="-28" dirty="0">
                <a:latin typeface="TheSans UHH" panose="020B0604020202020204" charset="0"/>
                <a:cs typeface="Arial"/>
              </a:rPr>
              <a:t> </a:t>
            </a:r>
            <a:r>
              <a:rPr lang="en-US" sz="1200" i="1" dirty="0" err="1">
                <a:latin typeface="TheSans UHH" panose="020B0604020202020204" charset="0"/>
                <a:cs typeface="Arial"/>
              </a:rPr>
              <a:t>surtboard</a:t>
            </a:r>
            <a:endParaRPr lang="en-US" sz="1200" dirty="0">
              <a:latin typeface="TheSans UHH" panose="020B0604020202020204" charset="0"/>
              <a:cs typeface="Arial"/>
            </a:endParaRPr>
          </a:p>
        </p:txBody>
      </p:sp>
      <p:sp>
        <p:nvSpPr>
          <p:cNvPr id="19" name="TextBox 16">
            <a:extLst>
              <a:ext uri="{FF2B5EF4-FFF2-40B4-BE49-F238E27FC236}">
                <a16:creationId xmlns:a16="http://schemas.microsoft.com/office/drawing/2014/main" id="{F1CBC803-3BFE-4129-BA6A-E64A431BB5E0}"/>
              </a:ext>
            </a:extLst>
          </p:cNvPr>
          <p:cNvSpPr txBox="1"/>
          <p:nvPr/>
        </p:nvSpPr>
        <p:spPr>
          <a:xfrm>
            <a:off x="214768" y="4258676"/>
            <a:ext cx="2009585" cy="461665"/>
          </a:xfrm>
          <a:prstGeom prst="rect">
            <a:avLst/>
          </a:prstGeom>
          <a:noFill/>
        </p:spPr>
        <p:txBody>
          <a:bodyPr wrap="square">
            <a:spAutoFit/>
          </a:bodyPr>
          <a:lstStyle/>
          <a:p>
            <a:pPr marR="3572">
              <a:spcBef>
                <a:spcPts val="77"/>
              </a:spcBef>
            </a:pPr>
            <a:r>
              <a:rPr lang="en-US" sz="1200" i="1" spc="4" dirty="0">
                <a:latin typeface="TheSans UHH" panose="020B0604020202020204" charset="0"/>
                <a:cs typeface="Arial"/>
              </a:rPr>
              <a:t>A person holding a computer mouse on a desk</a:t>
            </a:r>
            <a:endParaRPr lang="en-US" sz="1200" dirty="0">
              <a:latin typeface="TheSans UHH" panose="020B0604020202020204" charset="0"/>
              <a:cs typeface="Arial"/>
            </a:endParaRPr>
          </a:p>
        </p:txBody>
      </p:sp>
    </p:spTree>
    <p:extLst>
      <p:ext uri="{BB962C8B-B14F-4D97-AF65-F5344CB8AC3E}">
        <p14:creationId xmlns:p14="http://schemas.microsoft.com/office/powerpoint/2010/main" val="28721817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6F1F3-40B0-4963-8F82-937DAF4C0D63}"/>
              </a:ext>
            </a:extLst>
          </p:cNvPr>
          <p:cNvSpPr>
            <a:spLocks noGrp="1"/>
          </p:cNvSpPr>
          <p:nvPr>
            <p:ph type="title"/>
          </p:nvPr>
        </p:nvSpPr>
        <p:spPr/>
        <p:txBody>
          <a:bodyPr/>
          <a:lstStyle/>
          <a:p>
            <a:r>
              <a:rPr lang="en-IN" sz="2800" spc="7" dirty="0">
                <a:latin typeface="TheSans UHH" panose="020B0604020202020204" charset="0"/>
                <a:cs typeface="Arial"/>
              </a:rPr>
              <a:t>Image Captioning </a:t>
            </a:r>
            <a:r>
              <a:rPr lang="en-IN" sz="2800" spc="4" dirty="0">
                <a:latin typeface="TheSans UHH" panose="020B0604020202020204" charset="0"/>
                <a:cs typeface="Arial"/>
              </a:rPr>
              <a:t>with</a:t>
            </a:r>
            <a:r>
              <a:rPr lang="en-IN" sz="2800" spc="-28" dirty="0">
                <a:latin typeface="TheSans UHH" panose="020B0604020202020204" charset="0"/>
                <a:cs typeface="Arial"/>
              </a:rPr>
              <a:t> </a:t>
            </a:r>
            <a:r>
              <a:rPr lang="en-IN" sz="2800" spc="4" dirty="0">
                <a:latin typeface="TheSans UHH" panose="020B0604020202020204" charset="0"/>
                <a:cs typeface="Arial"/>
              </a:rPr>
              <a:t>Attention</a:t>
            </a:r>
            <a:br>
              <a:rPr lang="en-IN" sz="2800" dirty="0">
                <a:latin typeface="TheSans UHH" panose="020B0604020202020204" charset="0"/>
                <a:cs typeface="Arial"/>
              </a:rPr>
            </a:br>
            <a:endParaRPr lang="en-IN" dirty="0">
              <a:latin typeface="TheSans UHH" panose="020B0604020202020204" charset="0"/>
            </a:endParaRPr>
          </a:p>
        </p:txBody>
      </p:sp>
      <p:sp>
        <p:nvSpPr>
          <p:cNvPr id="5" name="Textplatzhalter 4">
            <a:extLst>
              <a:ext uri="{FF2B5EF4-FFF2-40B4-BE49-F238E27FC236}">
                <a16:creationId xmlns:a16="http://schemas.microsoft.com/office/drawing/2014/main" id="{843C861E-E2CD-4D03-A052-E25B0620BA75}"/>
              </a:ext>
            </a:extLst>
          </p:cNvPr>
          <p:cNvSpPr>
            <a:spLocks noGrp="1"/>
          </p:cNvSpPr>
          <p:nvPr>
            <p:ph type="body" sz="quarter" idx="16"/>
          </p:nvPr>
        </p:nvSpPr>
        <p:spPr/>
        <p:txBody>
          <a:bodyPr/>
          <a:lstStyle/>
          <a:p>
            <a:pPr marL="0" indent="0">
              <a:buNone/>
            </a:pPr>
            <a:r>
              <a:rPr lang="en-US" spc="14" dirty="0">
                <a:latin typeface="TheSans UHH" panose="020B0604020202020204" charset="0"/>
                <a:cs typeface="Arial"/>
              </a:rPr>
              <a:t>RNN </a:t>
            </a:r>
            <a:r>
              <a:rPr lang="en-US" spc="7" dirty="0">
                <a:latin typeface="TheSans UHH" panose="020B0604020202020204" charset="0"/>
                <a:cs typeface="Arial"/>
              </a:rPr>
              <a:t>focuses </a:t>
            </a:r>
            <a:r>
              <a:rPr lang="en-US" spc="4" dirty="0">
                <a:latin typeface="TheSans UHH" panose="020B0604020202020204" charset="0"/>
                <a:cs typeface="Arial"/>
              </a:rPr>
              <a:t>its </a:t>
            </a:r>
            <a:r>
              <a:rPr lang="en-US" spc="7" dirty="0">
                <a:latin typeface="TheSans UHH" panose="020B0604020202020204" charset="0"/>
                <a:cs typeface="Arial"/>
              </a:rPr>
              <a:t>attention at </a:t>
            </a:r>
            <a:r>
              <a:rPr lang="en-US" spc="11" dirty="0">
                <a:latin typeface="TheSans UHH" panose="020B0604020202020204" charset="0"/>
                <a:cs typeface="Arial"/>
              </a:rPr>
              <a:t>a </a:t>
            </a:r>
            <a:r>
              <a:rPr lang="en-US" spc="4" dirty="0">
                <a:latin typeface="TheSans UHH" panose="020B0604020202020204" charset="0"/>
                <a:cs typeface="Arial"/>
              </a:rPr>
              <a:t>different </a:t>
            </a:r>
            <a:r>
              <a:rPr lang="en-US" spc="7" dirty="0">
                <a:latin typeface="TheSans UHH" panose="020B0604020202020204" charset="0"/>
                <a:cs typeface="Arial"/>
              </a:rPr>
              <a:t>spatial location  </a:t>
            </a:r>
            <a:r>
              <a:rPr lang="en-US" spc="11" dirty="0">
                <a:latin typeface="TheSans UHH" panose="020B0604020202020204" charset="0"/>
                <a:cs typeface="Arial"/>
              </a:rPr>
              <a:t>when </a:t>
            </a:r>
            <a:r>
              <a:rPr lang="en-US" spc="7" dirty="0">
                <a:latin typeface="TheSans UHH" panose="020B0604020202020204" charset="0"/>
                <a:cs typeface="Arial"/>
              </a:rPr>
              <a:t>generating </a:t>
            </a:r>
            <a:r>
              <a:rPr lang="en-US" spc="11" dirty="0">
                <a:latin typeface="TheSans UHH" panose="020B0604020202020204" charset="0"/>
                <a:cs typeface="Arial"/>
              </a:rPr>
              <a:t>each</a:t>
            </a:r>
            <a:r>
              <a:rPr lang="en-US" spc="-11" dirty="0">
                <a:latin typeface="TheSans UHH" panose="020B0604020202020204" charset="0"/>
                <a:cs typeface="Arial"/>
              </a:rPr>
              <a:t> </a:t>
            </a:r>
            <a:r>
              <a:rPr lang="en-US" spc="7" dirty="0">
                <a:latin typeface="TheSans UHH" panose="020B0604020202020204" charset="0"/>
                <a:cs typeface="Arial"/>
              </a:rPr>
              <a:t>word</a:t>
            </a:r>
            <a:endParaRPr lang="en-US" dirty="0">
              <a:latin typeface="TheSans UHH" panose="020B0604020202020204" charset="0"/>
              <a:cs typeface="Arial"/>
            </a:endParaRPr>
          </a:p>
          <a:p>
            <a:endParaRPr lang="en-US" dirty="0"/>
          </a:p>
        </p:txBody>
      </p:sp>
      <p:sp>
        <p:nvSpPr>
          <p:cNvPr id="4" name="Date Placeholder 3">
            <a:extLst>
              <a:ext uri="{FF2B5EF4-FFF2-40B4-BE49-F238E27FC236}">
                <a16:creationId xmlns:a16="http://schemas.microsoft.com/office/drawing/2014/main" id="{7C41D91D-AF81-60C1-401F-CB7F2D2A318C}"/>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8C5A6D9F-CF74-CDE9-06F0-9B4BBABB58A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66</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858346B9-EDFD-EEB7-80B9-4AD4FA8A2B81}"/>
              </a:ext>
            </a:extLst>
          </p:cNvPr>
          <p:cNvSpPr/>
          <p:nvPr/>
        </p:nvSpPr>
        <p:spPr>
          <a:xfrm>
            <a:off x="1620358" y="2097057"/>
            <a:ext cx="5759954" cy="2469703"/>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B13B3D1D-C5E4-2BE3-356B-EB635F754944}"/>
              </a:ext>
            </a:extLst>
          </p:cNvPr>
          <p:cNvSpPr txBox="1"/>
          <p:nvPr/>
        </p:nvSpPr>
        <p:spPr>
          <a:xfrm>
            <a:off x="2311733" y="4569429"/>
            <a:ext cx="5020717" cy="143859"/>
          </a:xfrm>
          <a:prstGeom prst="rect">
            <a:avLst/>
          </a:prstGeom>
        </p:spPr>
        <p:txBody>
          <a:bodyPr vert="horz" wrap="square" lIns="0" tIns="8483" rIns="0" bIns="0" rtlCol="0">
            <a:spAutoFit/>
          </a:bodyPr>
          <a:lstStyle/>
          <a:p>
            <a:pPr marL="8929">
              <a:spcBef>
                <a:spcPts val="67"/>
              </a:spcBef>
            </a:pPr>
            <a:r>
              <a:rPr sz="879" spc="-4" dirty="0">
                <a:latin typeface="TheSans UHH" panose="020B0604020202020204" charset="0"/>
                <a:cs typeface="Arial"/>
              </a:rPr>
              <a:t>Xu et al, </a:t>
            </a:r>
            <a:r>
              <a:rPr sz="879" spc="-7" dirty="0">
                <a:latin typeface="TheSans UHH" panose="020B0604020202020204" charset="0"/>
                <a:cs typeface="Arial"/>
              </a:rPr>
              <a:t>"Show, </a:t>
            </a:r>
            <a:r>
              <a:rPr sz="879" spc="-4" dirty="0">
                <a:latin typeface="TheSans UHH" panose="020B0604020202020204" charset="0"/>
                <a:cs typeface="Arial"/>
              </a:rPr>
              <a:t>Attend, and Tell: Neural Image Caption </a:t>
            </a:r>
            <a:r>
              <a:rPr sz="879" spc="-7" dirty="0">
                <a:latin typeface="TheSans UHH" panose="020B0604020202020204" charset="0"/>
                <a:cs typeface="Arial"/>
              </a:rPr>
              <a:t>Generation </a:t>
            </a:r>
            <a:r>
              <a:rPr sz="879" spc="-4" dirty="0">
                <a:latin typeface="TheSans UHH" panose="020B0604020202020204" charset="0"/>
                <a:cs typeface="Arial"/>
              </a:rPr>
              <a:t>with Visual </a:t>
            </a:r>
            <a:r>
              <a:rPr sz="879" spc="-7" dirty="0">
                <a:latin typeface="TheSans UHH" panose="020B0604020202020204" charset="0"/>
                <a:cs typeface="Arial"/>
              </a:rPr>
              <a:t>Attention", </a:t>
            </a:r>
            <a:r>
              <a:rPr sz="879" spc="-4" dirty="0">
                <a:latin typeface="TheSans UHH" panose="020B0604020202020204" charset="0"/>
                <a:cs typeface="Arial"/>
              </a:rPr>
              <a:t>ICML</a:t>
            </a:r>
            <a:r>
              <a:rPr sz="879" spc="32" dirty="0">
                <a:latin typeface="TheSans UHH" panose="020B0604020202020204" charset="0"/>
                <a:cs typeface="Arial"/>
              </a:rPr>
              <a:t> </a:t>
            </a:r>
            <a:r>
              <a:rPr sz="879" spc="-7" dirty="0">
                <a:latin typeface="TheSans UHH" panose="020B0604020202020204" charset="0"/>
                <a:cs typeface="Arial"/>
              </a:rPr>
              <a:t>2015</a:t>
            </a:r>
            <a:endParaRPr sz="879" dirty="0">
              <a:latin typeface="TheSans UHH" panose="020B0604020202020204" charset="0"/>
              <a:cs typeface="Arial"/>
            </a:endParaRPr>
          </a:p>
        </p:txBody>
      </p:sp>
      <p:sp>
        <p:nvSpPr>
          <p:cNvPr id="3" name="Fußzeilenplatzhalter 2">
            <a:extLst>
              <a:ext uri="{FF2B5EF4-FFF2-40B4-BE49-F238E27FC236}">
                <a16:creationId xmlns:a16="http://schemas.microsoft.com/office/drawing/2014/main" id="{FBEE6ABF-D183-4763-A987-275CA5B556D6}"/>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28913509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A9D31-1DBA-FCA1-19E2-586BA3DDAB3F}"/>
              </a:ext>
            </a:extLst>
          </p:cNvPr>
          <p:cNvSpPr>
            <a:spLocks noGrp="1"/>
          </p:cNvSpPr>
          <p:nvPr>
            <p:ph type="title"/>
          </p:nvPr>
        </p:nvSpPr>
        <p:spPr/>
        <p:txBody>
          <a:bodyPr/>
          <a:lstStyle/>
          <a:p>
            <a:r>
              <a:rPr lang="en-IN" sz="2800" spc="-7" dirty="0">
                <a:latin typeface="TheSans UHH" panose="020B0604020202020204" charset="0"/>
                <a:cs typeface="Arial"/>
              </a:rPr>
              <a:t>Image Captioning with</a:t>
            </a:r>
            <a:r>
              <a:rPr lang="en-IN" sz="2800" spc="-32" dirty="0">
                <a:latin typeface="TheSans UHH" panose="020B0604020202020204" charset="0"/>
                <a:cs typeface="Arial"/>
              </a:rPr>
              <a:t> </a:t>
            </a:r>
            <a:r>
              <a:rPr lang="en-IN" sz="2800" spc="-7" dirty="0">
                <a:latin typeface="TheSans UHH" panose="020B0604020202020204" charset="0"/>
                <a:cs typeface="Arial"/>
              </a:rPr>
              <a:t>Attention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2663E34-FA24-616F-2D18-15CEC7438AA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B34353A-B69A-22C1-6BAF-76C1C01DB4B6}"/>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3CE34F9-91DC-B959-A7CC-90BFE0C4E7DD}"/>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67</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4B4250CE-F41C-A2ED-1E58-EA3BDC8DF994}"/>
              </a:ext>
            </a:extLst>
          </p:cNvPr>
          <p:cNvSpPr/>
          <p:nvPr/>
        </p:nvSpPr>
        <p:spPr>
          <a:xfrm>
            <a:off x="217860" y="2041517"/>
            <a:ext cx="8620809" cy="1862705"/>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8" name="object 3">
            <a:extLst>
              <a:ext uri="{FF2B5EF4-FFF2-40B4-BE49-F238E27FC236}">
                <a16:creationId xmlns:a16="http://schemas.microsoft.com/office/drawing/2014/main" id="{2320C45D-0007-3428-50FF-86CD6BF19160}"/>
              </a:ext>
            </a:extLst>
          </p:cNvPr>
          <p:cNvSpPr txBox="1"/>
          <p:nvPr/>
        </p:nvSpPr>
        <p:spPr>
          <a:xfrm>
            <a:off x="186640" y="2032215"/>
            <a:ext cx="1083618" cy="443954"/>
          </a:xfrm>
          <a:prstGeom prst="rect">
            <a:avLst/>
          </a:prstGeom>
        </p:spPr>
        <p:txBody>
          <a:bodyPr vert="horz" wrap="square" lIns="0" tIns="11162" rIns="0" bIns="0" rtlCol="0">
            <a:spAutoFit/>
          </a:bodyPr>
          <a:lstStyle/>
          <a:p>
            <a:pPr marL="8929" algn="ctr">
              <a:spcBef>
                <a:spcPts val="88"/>
              </a:spcBef>
            </a:pPr>
            <a:r>
              <a:rPr sz="1406" spc="4" dirty="0">
                <a:latin typeface="TheSans UHH" panose="020B0604020202020204" charset="0"/>
                <a:cs typeface="Arial"/>
              </a:rPr>
              <a:t>Soft</a:t>
            </a:r>
            <a:r>
              <a:rPr sz="1406" spc="-42" dirty="0">
                <a:latin typeface="TheSans UHH" panose="020B0604020202020204" charset="0"/>
                <a:cs typeface="Arial"/>
              </a:rPr>
              <a:t> </a:t>
            </a:r>
            <a:r>
              <a:rPr sz="1406" spc="4" dirty="0">
                <a:latin typeface="TheSans UHH" panose="020B0604020202020204" charset="0"/>
                <a:cs typeface="Arial"/>
              </a:rPr>
              <a:t>attention</a:t>
            </a:r>
            <a:endParaRPr sz="1406" dirty="0">
              <a:latin typeface="TheSans UHH" panose="020B0604020202020204" charset="0"/>
              <a:cs typeface="Arial"/>
            </a:endParaRPr>
          </a:p>
        </p:txBody>
      </p:sp>
      <p:sp>
        <p:nvSpPr>
          <p:cNvPr id="9" name="object 4">
            <a:extLst>
              <a:ext uri="{FF2B5EF4-FFF2-40B4-BE49-F238E27FC236}">
                <a16:creationId xmlns:a16="http://schemas.microsoft.com/office/drawing/2014/main" id="{F687F205-3311-4BCA-BC90-8E50059E562E}"/>
              </a:ext>
            </a:extLst>
          </p:cNvPr>
          <p:cNvSpPr txBox="1"/>
          <p:nvPr/>
        </p:nvSpPr>
        <p:spPr>
          <a:xfrm>
            <a:off x="116096" y="3336450"/>
            <a:ext cx="1154162" cy="443954"/>
          </a:xfrm>
          <a:prstGeom prst="rect">
            <a:avLst/>
          </a:prstGeom>
        </p:spPr>
        <p:txBody>
          <a:bodyPr vert="horz" wrap="square" lIns="0" tIns="11162" rIns="0" bIns="0" rtlCol="0">
            <a:spAutoFit/>
          </a:bodyPr>
          <a:lstStyle/>
          <a:p>
            <a:pPr marL="8929" algn="ctr">
              <a:spcBef>
                <a:spcPts val="88"/>
              </a:spcBef>
            </a:pPr>
            <a:r>
              <a:rPr sz="1406" spc="7" dirty="0">
                <a:latin typeface="TheSans UHH" panose="020B0604020202020204" charset="0"/>
                <a:cs typeface="Arial"/>
              </a:rPr>
              <a:t>Hard</a:t>
            </a:r>
            <a:r>
              <a:rPr sz="1406" spc="-42" dirty="0">
                <a:latin typeface="TheSans UHH" panose="020B0604020202020204" charset="0"/>
                <a:cs typeface="Arial"/>
              </a:rPr>
              <a:t> </a:t>
            </a:r>
            <a:r>
              <a:rPr sz="1406" spc="4" dirty="0">
                <a:latin typeface="TheSans UHH" panose="020B0604020202020204" charset="0"/>
                <a:cs typeface="Arial"/>
              </a:rPr>
              <a:t>attention</a:t>
            </a:r>
            <a:endParaRPr sz="1406" dirty="0">
              <a:latin typeface="TheSans UHH" panose="020B0604020202020204" charset="0"/>
              <a:cs typeface="Arial"/>
            </a:endParaRPr>
          </a:p>
        </p:txBody>
      </p:sp>
      <p:sp>
        <p:nvSpPr>
          <p:cNvPr id="10" name="object 6">
            <a:extLst>
              <a:ext uri="{FF2B5EF4-FFF2-40B4-BE49-F238E27FC236}">
                <a16:creationId xmlns:a16="http://schemas.microsoft.com/office/drawing/2014/main" id="{85217412-36EE-5D68-BED0-369D7240229B}"/>
              </a:ext>
            </a:extLst>
          </p:cNvPr>
          <p:cNvSpPr txBox="1"/>
          <p:nvPr/>
        </p:nvSpPr>
        <p:spPr>
          <a:xfrm>
            <a:off x="2413051" y="4379691"/>
            <a:ext cx="4659064" cy="133989"/>
          </a:xfrm>
          <a:prstGeom prst="rect">
            <a:avLst/>
          </a:prstGeom>
        </p:spPr>
        <p:txBody>
          <a:bodyPr vert="horz" wrap="square" lIns="0" tIns="9376" rIns="0" bIns="0" rtlCol="0">
            <a:spAutoFit/>
          </a:bodyPr>
          <a:lstStyle/>
          <a:p>
            <a:pPr marL="8929">
              <a:spcBef>
                <a:spcPts val="74"/>
              </a:spcBef>
            </a:pPr>
            <a:r>
              <a:rPr sz="809" dirty="0">
                <a:latin typeface="TheSans UHH" panose="020B0604020202020204" charset="0"/>
                <a:cs typeface="Arial"/>
              </a:rPr>
              <a:t>Xu et </a:t>
            </a:r>
            <a:r>
              <a:rPr sz="809" spc="-4" dirty="0">
                <a:latin typeface="TheSans UHH" panose="020B0604020202020204" charset="0"/>
                <a:cs typeface="Arial"/>
              </a:rPr>
              <a:t>al, "Show, Attend, </a:t>
            </a:r>
            <a:r>
              <a:rPr sz="809" dirty="0">
                <a:latin typeface="TheSans UHH" panose="020B0604020202020204" charset="0"/>
                <a:cs typeface="Arial"/>
              </a:rPr>
              <a:t>and </a:t>
            </a:r>
            <a:r>
              <a:rPr sz="809" spc="-4" dirty="0">
                <a:latin typeface="TheSans UHH" panose="020B0604020202020204" charset="0"/>
                <a:cs typeface="Arial"/>
              </a:rPr>
              <a:t>Tell: </a:t>
            </a:r>
            <a:r>
              <a:rPr sz="809" dirty="0">
                <a:latin typeface="TheSans UHH" panose="020B0604020202020204" charset="0"/>
                <a:cs typeface="Arial"/>
              </a:rPr>
              <a:t>Neural Image </a:t>
            </a:r>
            <a:r>
              <a:rPr sz="809" spc="-4" dirty="0">
                <a:latin typeface="TheSans UHH" panose="020B0604020202020204" charset="0"/>
                <a:cs typeface="Arial"/>
              </a:rPr>
              <a:t>Caption Generation </a:t>
            </a:r>
            <a:r>
              <a:rPr sz="809" dirty="0">
                <a:latin typeface="TheSans UHH" panose="020B0604020202020204" charset="0"/>
                <a:cs typeface="Arial"/>
              </a:rPr>
              <a:t>with </a:t>
            </a:r>
            <a:r>
              <a:rPr sz="809" spc="-4" dirty="0">
                <a:latin typeface="TheSans UHH" panose="020B0604020202020204" charset="0"/>
                <a:cs typeface="Arial"/>
              </a:rPr>
              <a:t>Visual Attention", </a:t>
            </a:r>
            <a:r>
              <a:rPr sz="809" dirty="0">
                <a:latin typeface="TheSans UHH" panose="020B0604020202020204" charset="0"/>
                <a:cs typeface="Arial"/>
              </a:rPr>
              <a:t>ICML</a:t>
            </a:r>
            <a:r>
              <a:rPr sz="809" spc="130" dirty="0">
                <a:latin typeface="TheSans UHH" panose="020B0604020202020204" charset="0"/>
                <a:cs typeface="Arial"/>
              </a:rPr>
              <a:t> </a:t>
            </a:r>
            <a:r>
              <a:rPr sz="809" spc="-4" dirty="0">
                <a:latin typeface="TheSans UHH" panose="020B0604020202020204" charset="0"/>
                <a:cs typeface="Arial"/>
              </a:rPr>
              <a:t>2015</a:t>
            </a:r>
            <a:endParaRPr sz="809" dirty="0">
              <a:latin typeface="TheSans UHH" panose="020B0604020202020204" charset="0"/>
              <a:cs typeface="Arial"/>
            </a:endParaRPr>
          </a:p>
        </p:txBody>
      </p:sp>
      <p:sp>
        <p:nvSpPr>
          <p:cNvPr id="11" name="TextBox 10">
            <a:extLst>
              <a:ext uri="{FF2B5EF4-FFF2-40B4-BE49-F238E27FC236}">
                <a16:creationId xmlns:a16="http://schemas.microsoft.com/office/drawing/2014/main" id="{B42C8F2C-A0EB-F80E-E9D2-DAE4F13C6FB8}"/>
              </a:ext>
            </a:extLst>
          </p:cNvPr>
          <p:cNvSpPr txBox="1"/>
          <p:nvPr/>
        </p:nvSpPr>
        <p:spPr>
          <a:xfrm>
            <a:off x="1952836" y="4479747"/>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26946322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74047-FF87-68B6-88C8-1A33052A8065}"/>
              </a:ext>
            </a:extLst>
          </p:cNvPr>
          <p:cNvSpPr>
            <a:spLocks noGrp="1"/>
          </p:cNvSpPr>
          <p:nvPr>
            <p:ph type="title"/>
          </p:nvPr>
        </p:nvSpPr>
        <p:spPr/>
        <p:txBody>
          <a:bodyPr/>
          <a:lstStyle/>
          <a:p>
            <a:r>
              <a:rPr lang="en-IN" sz="2800" spc="7" dirty="0">
                <a:latin typeface="TheSans UHH" panose="020B0604020202020204" charset="0"/>
                <a:cs typeface="Arial"/>
              </a:rPr>
              <a:t>Image </a:t>
            </a:r>
            <a:r>
              <a:rPr lang="en-IN" sz="2800" spc="4" dirty="0">
                <a:latin typeface="TheSans UHH" panose="020B0604020202020204" charset="0"/>
                <a:cs typeface="Arial"/>
              </a:rPr>
              <a:t>Captioning with</a:t>
            </a:r>
            <a:r>
              <a:rPr lang="en-IN" sz="2800" spc="-49" dirty="0">
                <a:latin typeface="TheSans UHH" panose="020B0604020202020204" charset="0"/>
                <a:cs typeface="Arial"/>
              </a:rPr>
              <a:t> </a:t>
            </a:r>
            <a:r>
              <a:rPr lang="en-IN" sz="2800" spc="4" dirty="0">
                <a:latin typeface="TheSans UHH" panose="020B0604020202020204" charset="0"/>
                <a:cs typeface="Arial"/>
              </a:rPr>
              <a:t>Attention</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DFFF0F95-C635-0BC1-3758-3AFAC3C1C262}"/>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F2706E87-6D26-80E9-71FE-EB2EE04A0F94}"/>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68</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CA362057-C7A8-F0F8-91F0-48D6D78B6614}"/>
              </a:ext>
            </a:extLst>
          </p:cNvPr>
          <p:cNvSpPr/>
          <p:nvPr/>
        </p:nvSpPr>
        <p:spPr>
          <a:xfrm>
            <a:off x="1043608" y="1707481"/>
            <a:ext cx="6984776" cy="3014680"/>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0BFFBD34-92EF-27F9-DC05-A266E2C975D9}"/>
              </a:ext>
            </a:extLst>
          </p:cNvPr>
          <p:cNvSpPr txBox="1"/>
          <p:nvPr/>
        </p:nvSpPr>
        <p:spPr>
          <a:xfrm>
            <a:off x="2425560" y="4722161"/>
            <a:ext cx="5281017" cy="150598"/>
          </a:xfrm>
          <a:prstGeom prst="rect">
            <a:avLst/>
          </a:prstGeom>
        </p:spPr>
        <p:txBody>
          <a:bodyPr vert="horz" wrap="square" lIns="0" tIns="9823" rIns="0" bIns="0" rtlCol="0">
            <a:spAutoFit/>
          </a:bodyPr>
          <a:lstStyle/>
          <a:p>
            <a:pPr marL="8929">
              <a:spcBef>
                <a:spcPts val="77"/>
              </a:spcBef>
            </a:pPr>
            <a:r>
              <a:rPr sz="914" spc="4" dirty="0">
                <a:latin typeface="TheSans UHH" panose="020B0604020202020204" charset="0"/>
                <a:cs typeface="Arial"/>
              </a:rPr>
              <a:t>Xu </a:t>
            </a:r>
            <a:r>
              <a:rPr sz="914" dirty="0">
                <a:latin typeface="TheSans UHH" panose="020B0604020202020204" charset="0"/>
                <a:cs typeface="Arial"/>
              </a:rPr>
              <a:t>et al, </a:t>
            </a:r>
            <a:r>
              <a:rPr sz="914" spc="-4" dirty="0">
                <a:latin typeface="TheSans UHH" panose="020B0604020202020204" charset="0"/>
                <a:cs typeface="Arial"/>
              </a:rPr>
              <a:t>"Show, </a:t>
            </a:r>
            <a:r>
              <a:rPr sz="914" dirty="0">
                <a:latin typeface="TheSans UHH" panose="020B0604020202020204" charset="0"/>
                <a:cs typeface="Arial"/>
              </a:rPr>
              <a:t>Attend, and Tell: Neural </a:t>
            </a:r>
            <a:r>
              <a:rPr sz="914" spc="4" dirty="0">
                <a:latin typeface="TheSans UHH" panose="020B0604020202020204" charset="0"/>
                <a:cs typeface="Arial"/>
              </a:rPr>
              <a:t>Image </a:t>
            </a:r>
            <a:r>
              <a:rPr sz="914" dirty="0">
                <a:latin typeface="TheSans UHH" panose="020B0604020202020204" charset="0"/>
                <a:cs typeface="Arial"/>
              </a:rPr>
              <a:t>Caption Generation with Visual </a:t>
            </a:r>
            <a:r>
              <a:rPr sz="914" spc="-4" dirty="0">
                <a:latin typeface="TheSans UHH" panose="020B0604020202020204" charset="0"/>
                <a:cs typeface="Arial"/>
              </a:rPr>
              <a:t>Attention", </a:t>
            </a:r>
            <a:r>
              <a:rPr sz="914" dirty="0">
                <a:latin typeface="TheSans UHH" panose="020B0604020202020204" charset="0"/>
                <a:cs typeface="Arial"/>
              </a:rPr>
              <a:t>ICML</a:t>
            </a:r>
            <a:r>
              <a:rPr sz="914" spc="77" dirty="0">
                <a:latin typeface="TheSans UHH" panose="020B0604020202020204" charset="0"/>
                <a:cs typeface="Arial"/>
              </a:rPr>
              <a:t> </a:t>
            </a:r>
            <a:r>
              <a:rPr sz="914" dirty="0">
                <a:latin typeface="TheSans UHH" panose="020B0604020202020204" charset="0"/>
                <a:cs typeface="Arial"/>
              </a:rPr>
              <a:t>2015</a:t>
            </a:r>
          </a:p>
        </p:txBody>
      </p:sp>
      <p:sp>
        <p:nvSpPr>
          <p:cNvPr id="9" name="TextBox 8">
            <a:extLst>
              <a:ext uri="{FF2B5EF4-FFF2-40B4-BE49-F238E27FC236}">
                <a16:creationId xmlns:a16="http://schemas.microsoft.com/office/drawing/2014/main" id="{1AD88F0E-072F-D3D5-2CCC-184F9CC1D879}"/>
              </a:ext>
            </a:extLst>
          </p:cNvPr>
          <p:cNvSpPr txBox="1"/>
          <p:nvPr/>
        </p:nvSpPr>
        <p:spPr>
          <a:xfrm>
            <a:off x="2267744" y="4835565"/>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15967420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B4443-5149-7C7D-1E51-5B6617EAF856}"/>
              </a:ext>
            </a:extLst>
          </p:cNvPr>
          <p:cNvSpPr>
            <a:spLocks noGrp="1"/>
          </p:cNvSpPr>
          <p:nvPr>
            <p:ph type="title"/>
          </p:nvPr>
        </p:nvSpPr>
        <p:spPr/>
        <p:txBody>
          <a:bodyPr/>
          <a:lstStyle/>
          <a:p>
            <a:r>
              <a:rPr lang="en-IN" sz="2800" spc="-5" dirty="0">
                <a:latin typeface="TheSans UHH" panose="020B0604020202020204" charset="0"/>
              </a:rPr>
              <a:t>Image Captioning using</a:t>
            </a:r>
            <a:r>
              <a:rPr lang="en-IN" sz="2800" spc="-90" dirty="0">
                <a:latin typeface="TheSans UHH" panose="020B0604020202020204" charset="0"/>
              </a:rPr>
              <a:t> </a:t>
            </a:r>
            <a:r>
              <a:rPr lang="en-IN" sz="2800" spc="-5" dirty="0">
                <a:latin typeface="TheSans UHH" panose="020B0604020202020204" charset="0"/>
              </a:rPr>
              <a:t>Transformers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DFDD11A7-F665-D169-D173-4FFC23C523F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6DAE378D-EC2D-8468-5EA2-9185434F8FC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69</a:t>
            </a:fld>
            <a:endParaRPr lang="de-DE" dirty="0">
              <a:latin typeface="TheSans UHH" panose="020B0604020202020204" charset="0"/>
            </a:endParaRPr>
          </a:p>
        </p:txBody>
      </p:sp>
      <p:sp>
        <p:nvSpPr>
          <p:cNvPr id="91" name="object 32">
            <a:extLst>
              <a:ext uri="{FF2B5EF4-FFF2-40B4-BE49-F238E27FC236}">
                <a16:creationId xmlns:a16="http://schemas.microsoft.com/office/drawing/2014/main" id="{C28D03B4-1539-764E-2622-284F0C894C15}"/>
              </a:ext>
            </a:extLst>
          </p:cNvPr>
          <p:cNvSpPr/>
          <p:nvPr/>
        </p:nvSpPr>
        <p:spPr>
          <a:xfrm>
            <a:off x="5510645"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92" name="object 32">
            <a:extLst>
              <a:ext uri="{FF2B5EF4-FFF2-40B4-BE49-F238E27FC236}">
                <a16:creationId xmlns:a16="http://schemas.microsoft.com/office/drawing/2014/main" id="{2D3466D8-E0FC-570E-343B-86EBA00284D9}"/>
              </a:ext>
            </a:extLst>
          </p:cNvPr>
          <p:cNvSpPr/>
          <p:nvPr/>
        </p:nvSpPr>
        <p:spPr>
          <a:xfrm>
            <a:off x="5510645" y="399350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93" name="object 3">
            <a:extLst>
              <a:ext uri="{FF2B5EF4-FFF2-40B4-BE49-F238E27FC236}">
                <a16:creationId xmlns:a16="http://schemas.microsoft.com/office/drawing/2014/main" id="{70C5D6C2-ACC3-DEFE-808D-1ACC86D820C1}"/>
              </a:ext>
            </a:extLst>
          </p:cNvPr>
          <p:cNvSpPr txBox="1"/>
          <p:nvPr/>
        </p:nvSpPr>
        <p:spPr>
          <a:xfrm>
            <a:off x="251520" y="3839921"/>
            <a:ext cx="1259840" cy="659155"/>
          </a:xfrm>
          <a:prstGeom prst="rect">
            <a:avLst/>
          </a:prstGeom>
        </p:spPr>
        <p:txBody>
          <a:bodyPr vert="horz" wrap="square" lIns="0" tIns="12700" rIns="0" bIns="0" rtlCol="0">
            <a:spAutoFit/>
          </a:bodyPr>
          <a:lstStyle/>
          <a:p>
            <a:pPr marL="12699" marR="5080">
              <a:spcBef>
                <a:spcPts val="100"/>
              </a:spcBef>
            </a:pPr>
            <a:r>
              <a:rPr sz="1400" spc="-5" dirty="0">
                <a:latin typeface="TheSans UHH" panose="020B0604020202020204" charset="0"/>
                <a:cs typeface="Arial"/>
              </a:rPr>
              <a:t>Extract </a:t>
            </a:r>
            <a:r>
              <a:rPr sz="1400" dirty="0">
                <a:latin typeface="TheSans UHH" panose="020B0604020202020204" charset="0"/>
                <a:cs typeface="Arial"/>
              </a:rPr>
              <a:t>spatial  </a:t>
            </a:r>
            <a:r>
              <a:rPr sz="1400" spc="-5" dirty="0">
                <a:latin typeface="TheSans UHH" panose="020B0604020202020204" charset="0"/>
                <a:cs typeface="Arial"/>
              </a:rPr>
              <a:t>features from </a:t>
            </a:r>
            <a:r>
              <a:rPr sz="1400" dirty="0">
                <a:latin typeface="TheSans UHH" panose="020B0604020202020204" charset="0"/>
                <a:cs typeface="Arial"/>
              </a:rPr>
              <a:t>a  </a:t>
            </a:r>
            <a:r>
              <a:rPr sz="1400" spc="-5" dirty="0">
                <a:latin typeface="TheSans UHH" panose="020B0604020202020204" charset="0"/>
                <a:cs typeface="Arial"/>
              </a:rPr>
              <a:t>pretrained</a:t>
            </a:r>
            <a:r>
              <a:rPr sz="1400" spc="-90" dirty="0">
                <a:latin typeface="TheSans UHH" panose="020B0604020202020204" charset="0"/>
                <a:cs typeface="Arial"/>
              </a:rPr>
              <a:t> </a:t>
            </a:r>
            <a:r>
              <a:rPr sz="1400" spc="-5" dirty="0">
                <a:latin typeface="TheSans UHH" panose="020B0604020202020204" charset="0"/>
                <a:cs typeface="Arial"/>
              </a:rPr>
              <a:t>CNN</a:t>
            </a:r>
            <a:endParaRPr sz="1400" dirty="0">
              <a:latin typeface="TheSans UHH" panose="020B0604020202020204" charset="0"/>
              <a:cs typeface="Arial"/>
            </a:endParaRPr>
          </a:p>
        </p:txBody>
      </p:sp>
      <p:sp>
        <p:nvSpPr>
          <p:cNvPr id="94" name="object 5">
            <a:extLst>
              <a:ext uri="{FF2B5EF4-FFF2-40B4-BE49-F238E27FC236}">
                <a16:creationId xmlns:a16="http://schemas.microsoft.com/office/drawing/2014/main" id="{28E6B297-EC1A-26C0-14F9-F844EED7551C}"/>
              </a:ext>
            </a:extLst>
          </p:cNvPr>
          <p:cNvSpPr/>
          <p:nvPr/>
        </p:nvSpPr>
        <p:spPr>
          <a:xfrm>
            <a:off x="254695" y="2996857"/>
            <a:ext cx="971999" cy="68704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5" name="object 6">
            <a:extLst>
              <a:ext uri="{FF2B5EF4-FFF2-40B4-BE49-F238E27FC236}">
                <a16:creationId xmlns:a16="http://schemas.microsoft.com/office/drawing/2014/main" id="{BBD6439E-232D-D745-750F-62D0E43041E1}"/>
              </a:ext>
            </a:extLst>
          </p:cNvPr>
          <p:cNvSpPr/>
          <p:nvPr/>
        </p:nvSpPr>
        <p:spPr>
          <a:xfrm>
            <a:off x="1315208" y="2825183"/>
            <a:ext cx="831215" cy="1030605"/>
          </a:xfrm>
          <a:custGeom>
            <a:avLst/>
            <a:gdLst/>
            <a:ahLst/>
            <a:cxnLst/>
            <a:rect l="l" t="t" r="r" b="b"/>
            <a:pathLst>
              <a:path w="831214" h="1030604">
                <a:moveTo>
                  <a:pt x="0" y="1030399"/>
                </a:moveTo>
                <a:lnTo>
                  <a:pt x="0" y="0"/>
                </a:lnTo>
                <a:lnTo>
                  <a:pt x="830774" y="206079"/>
                </a:lnTo>
                <a:lnTo>
                  <a:pt x="830774" y="824319"/>
                </a:lnTo>
                <a:lnTo>
                  <a:pt x="0" y="1030399"/>
                </a:lnTo>
                <a:close/>
              </a:path>
            </a:pathLst>
          </a:custGeom>
          <a:solidFill>
            <a:srgbClr val="CCCCCC"/>
          </a:solidFill>
        </p:spPr>
        <p:txBody>
          <a:bodyPr wrap="square" lIns="0" tIns="0" rIns="0" bIns="0" rtlCol="0"/>
          <a:lstStyle/>
          <a:p>
            <a:endParaRPr>
              <a:latin typeface="TheSans UHH" panose="020B0604020202020204" charset="0"/>
            </a:endParaRPr>
          </a:p>
        </p:txBody>
      </p:sp>
      <p:sp>
        <p:nvSpPr>
          <p:cNvPr id="96" name="object 7">
            <a:extLst>
              <a:ext uri="{FF2B5EF4-FFF2-40B4-BE49-F238E27FC236}">
                <a16:creationId xmlns:a16="http://schemas.microsoft.com/office/drawing/2014/main" id="{7F2EB323-2E65-0374-D34C-D244DE59783A}"/>
              </a:ext>
            </a:extLst>
          </p:cNvPr>
          <p:cNvSpPr/>
          <p:nvPr/>
        </p:nvSpPr>
        <p:spPr>
          <a:xfrm>
            <a:off x="1315208" y="2825183"/>
            <a:ext cx="831215" cy="1030605"/>
          </a:xfrm>
          <a:custGeom>
            <a:avLst/>
            <a:gdLst/>
            <a:ahLst/>
            <a:cxnLst/>
            <a:rect l="l" t="t" r="r" b="b"/>
            <a:pathLst>
              <a:path w="831214" h="1030604">
                <a:moveTo>
                  <a:pt x="0" y="1030399"/>
                </a:moveTo>
                <a:lnTo>
                  <a:pt x="0" y="0"/>
                </a:lnTo>
                <a:lnTo>
                  <a:pt x="830774" y="206079"/>
                </a:lnTo>
                <a:lnTo>
                  <a:pt x="830774" y="824319"/>
                </a:lnTo>
                <a:lnTo>
                  <a:pt x="0" y="1030399"/>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97" name="object 8">
            <a:extLst>
              <a:ext uri="{FF2B5EF4-FFF2-40B4-BE49-F238E27FC236}">
                <a16:creationId xmlns:a16="http://schemas.microsoft.com/office/drawing/2014/main" id="{E8AA3A26-C42E-1942-0AD4-8A6518236D53}"/>
              </a:ext>
            </a:extLst>
          </p:cNvPr>
          <p:cNvSpPr txBox="1"/>
          <p:nvPr/>
        </p:nvSpPr>
        <p:spPr>
          <a:xfrm>
            <a:off x="1388233" y="3173899"/>
            <a:ext cx="575945" cy="320601"/>
          </a:xfrm>
          <a:prstGeom prst="rect">
            <a:avLst/>
          </a:prstGeom>
        </p:spPr>
        <p:txBody>
          <a:bodyPr vert="horz" wrap="square" lIns="0" tIns="12700" rIns="0" bIns="0" rtlCol="0">
            <a:spAutoFit/>
          </a:bodyPr>
          <a:lstStyle/>
          <a:p>
            <a:pPr marL="12699">
              <a:spcBef>
                <a:spcPts val="100"/>
              </a:spcBef>
            </a:pPr>
            <a:r>
              <a:rPr sz="2000" spc="-5" dirty="0">
                <a:latin typeface="TheSans UHH" panose="020B0604020202020204" charset="0"/>
                <a:cs typeface="Arial"/>
              </a:rPr>
              <a:t>CNN</a:t>
            </a:r>
            <a:endParaRPr sz="2000">
              <a:latin typeface="TheSans UHH" panose="020B0604020202020204" charset="0"/>
              <a:cs typeface="Arial"/>
            </a:endParaRPr>
          </a:p>
        </p:txBody>
      </p:sp>
      <p:sp>
        <p:nvSpPr>
          <p:cNvPr id="98" name="object 9">
            <a:extLst>
              <a:ext uri="{FF2B5EF4-FFF2-40B4-BE49-F238E27FC236}">
                <a16:creationId xmlns:a16="http://schemas.microsoft.com/office/drawing/2014/main" id="{F7A7C3CE-5F34-AF40-6C9C-1C4F8E530946}"/>
              </a:ext>
            </a:extLst>
          </p:cNvPr>
          <p:cNvSpPr txBox="1"/>
          <p:nvPr/>
        </p:nvSpPr>
        <p:spPr>
          <a:xfrm>
            <a:off x="2277281" y="3810596"/>
            <a:ext cx="824865" cy="443711"/>
          </a:xfrm>
          <a:prstGeom prst="rect">
            <a:avLst/>
          </a:prstGeom>
        </p:spPr>
        <p:txBody>
          <a:bodyPr vert="horz" wrap="square" lIns="0" tIns="12700" rIns="0" bIns="0" rtlCol="0">
            <a:spAutoFit/>
          </a:bodyPr>
          <a:lstStyle/>
          <a:p>
            <a:pPr marL="12699" marR="5080" indent="24129" algn="ctr">
              <a:spcBef>
                <a:spcPts val="100"/>
              </a:spcBef>
            </a:pPr>
            <a:r>
              <a:rPr sz="1400" spc="-5" dirty="0">
                <a:latin typeface="TheSans UHH" panose="020B0604020202020204" charset="0"/>
                <a:cs typeface="Arial"/>
              </a:rPr>
              <a:t>Features:  </a:t>
            </a:r>
            <a:r>
              <a:rPr sz="1400" dirty="0">
                <a:latin typeface="TheSans UHH" panose="020B0604020202020204" charset="0"/>
                <a:cs typeface="Arial"/>
              </a:rPr>
              <a:t>H x W x</a:t>
            </a:r>
            <a:r>
              <a:rPr sz="1400" spc="-120" dirty="0">
                <a:latin typeface="TheSans UHH" panose="020B0604020202020204" charset="0"/>
                <a:cs typeface="Arial"/>
              </a:rPr>
              <a:t> </a:t>
            </a:r>
            <a:r>
              <a:rPr sz="1400" dirty="0">
                <a:latin typeface="TheSans UHH" panose="020B0604020202020204" charset="0"/>
                <a:cs typeface="Arial"/>
              </a:rPr>
              <a:t>D</a:t>
            </a:r>
          </a:p>
        </p:txBody>
      </p:sp>
      <p:graphicFrame>
        <p:nvGraphicFramePr>
          <p:cNvPr id="99" name="object 10">
            <a:extLst>
              <a:ext uri="{FF2B5EF4-FFF2-40B4-BE49-F238E27FC236}">
                <a16:creationId xmlns:a16="http://schemas.microsoft.com/office/drawing/2014/main" id="{140DF10D-D865-94C5-CAE8-5B82D2E73C2E}"/>
              </a:ext>
            </a:extLst>
          </p:cNvPr>
          <p:cNvGraphicFramePr>
            <a:graphicFrameLocks noGrp="1"/>
          </p:cNvGraphicFramePr>
          <p:nvPr>
            <p:extLst/>
          </p:nvPr>
        </p:nvGraphicFramePr>
        <p:xfrm>
          <a:off x="2214205" y="2821499"/>
          <a:ext cx="955674" cy="946646"/>
        </p:xfrm>
        <a:graphic>
          <a:graphicData uri="http://schemas.openxmlformats.org/drawingml/2006/table">
            <a:tbl>
              <a:tblPr firstRow="1" bandRow="1">
                <a:tableStyleId>{2D5ABB26-0587-4C30-8999-92F81FD0307C}</a:tableStyleId>
              </a:tblPr>
              <a:tblGrid>
                <a:gridCol w="302895">
                  <a:extLst>
                    <a:ext uri="{9D8B030D-6E8A-4147-A177-3AD203B41FA5}">
                      <a16:colId xmlns:a16="http://schemas.microsoft.com/office/drawing/2014/main" val="20000"/>
                    </a:ext>
                  </a:extLst>
                </a:gridCol>
                <a:gridCol w="344170">
                  <a:extLst>
                    <a:ext uri="{9D8B030D-6E8A-4147-A177-3AD203B41FA5}">
                      <a16:colId xmlns:a16="http://schemas.microsoft.com/office/drawing/2014/main" val="20001"/>
                    </a:ext>
                  </a:extLst>
                </a:gridCol>
                <a:gridCol w="308609">
                  <a:extLst>
                    <a:ext uri="{9D8B030D-6E8A-4147-A177-3AD203B41FA5}">
                      <a16:colId xmlns:a16="http://schemas.microsoft.com/office/drawing/2014/main" val="20002"/>
                    </a:ext>
                  </a:extLst>
                </a:gridCol>
              </a:tblGrid>
              <a:tr h="316992">
                <a:tc>
                  <a:txBody>
                    <a:bodyPr/>
                    <a:lstStyle/>
                    <a:p>
                      <a:pPr marL="13335" algn="ctr">
                        <a:lnSpc>
                          <a:spcPct val="100000"/>
                        </a:lnSpc>
                        <a:spcBef>
                          <a:spcPts val="885"/>
                        </a:spcBef>
                      </a:pPr>
                      <a:r>
                        <a:rPr sz="1800" spc="-7" baseline="20833" dirty="0">
                          <a:latin typeface="Arial"/>
                          <a:cs typeface="Arial"/>
                        </a:rPr>
                        <a:t>z</a:t>
                      </a:r>
                      <a:r>
                        <a:rPr sz="800" spc="-5" dirty="0">
                          <a:latin typeface="Arial"/>
                          <a:cs typeface="Arial"/>
                        </a:rPr>
                        <a:t>0,0</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tc>
                  <a:txBody>
                    <a:bodyPr/>
                    <a:lstStyle/>
                    <a:p>
                      <a:pPr marL="13970" algn="ctr">
                        <a:lnSpc>
                          <a:spcPct val="100000"/>
                        </a:lnSpc>
                        <a:spcBef>
                          <a:spcPts val="885"/>
                        </a:spcBef>
                      </a:pPr>
                      <a:r>
                        <a:rPr sz="1800" spc="-7" baseline="20833" dirty="0">
                          <a:latin typeface="Arial"/>
                          <a:cs typeface="Arial"/>
                        </a:rPr>
                        <a:t>z</a:t>
                      </a:r>
                      <a:r>
                        <a:rPr sz="800" spc="-5" dirty="0">
                          <a:latin typeface="Arial"/>
                          <a:cs typeface="Arial"/>
                        </a:rPr>
                        <a:t>0,1</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tc>
                  <a:txBody>
                    <a:bodyPr/>
                    <a:lstStyle/>
                    <a:p>
                      <a:pPr marR="8255" algn="r">
                        <a:lnSpc>
                          <a:spcPct val="100000"/>
                        </a:lnSpc>
                        <a:spcBef>
                          <a:spcPts val="885"/>
                        </a:spcBef>
                      </a:pPr>
                      <a:r>
                        <a:rPr sz="1800" baseline="20833" dirty="0">
                          <a:latin typeface="Arial"/>
                          <a:cs typeface="Arial"/>
                        </a:rPr>
                        <a:t>z</a:t>
                      </a:r>
                      <a:r>
                        <a:rPr sz="800" spc="-5" dirty="0">
                          <a:latin typeface="Arial"/>
                          <a:cs typeface="Arial"/>
                        </a:rPr>
                        <a:t>0,2</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extLst>
                  <a:ext uri="{0D108BD9-81ED-4DB2-BD59-A6C34878D82A}">
                    <a16:rowId xmlns:a16="http://schemas.microsoft.com/office/drawing/2014/main" val="10000"/>
                  </a:ext>
                </a:extLst>
              </a:tr>
              <a:tr h="314637">
                <a:tc>
                  <a:txBody>
                    <a:bodyPr/>
                    <a:lstStyle/>
                    <a:p>
                      <a:pPr marL="13335" algn="ctr">
                        <a:lnSpc>
                          <a:spcPct val="100000"/>
                        </a:lnSpc>
                        <a:spcBef>
                          <a:spcPts val="790"/>
                        </a:spcBef>
                      </a:pPr>
                      <a:r>
                        <a:rPr sz="1800" spc="-7" baseline="20833" dirty="0">
                          <a:latin typeface="Arial"/>
                          <a:cs typeface="Arial"/>
                        </a:rPr>
                        <a:t>z</a:t>
                      </a:r>
                      <a:r>
                        <a:rPr sz="800" spc="-5" dirty="0">
                          <a:latin typeface="Arial"/>
                          <a:cs typeface="Arial"/>
                        </a:rPr>
                        <a:t>1,0</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tc>
                  <a:txBody>
                    <a:bodyPr/>
                    <a:lstStyle/>
                    <a:p>
                      <a:pPr marL="13970" algn="ctr">
                        <a:lnSpc>
                          <a:spcPct val="100000"/>
                        </a:lnSpc>
                        <a:spcBef>
                          <a:spcPts val="790"/>
                        </a:spcBef>
                      </a:pPr>
                      <a:r>
                        <a:rPr sz="1800" spc="-7" baseline="20833" dirty="0">
                          <a:latin typeface="Arial"/>
                          <a:cs typeface="Arial"/>
                        </a:rPr>
                        <a:t>z</a:t>
                      </a:r>
                      <a:r>
                        <a:rPr sz="800" spc="-5" dirty="0">
                          <a:latin typeface="Arial"/>
                          <a:cs typeface="Arial"/>
                        </a:rPr>
                        <a:t>1,1</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tc>
                  <a:txBody>
                    <a:bodyPr/>
                    <a:lstStyle/>
                    <a:p>
                      <a:pPr marR="8255" algn="r">
                        <a:lnSpc>
                          <a:spcPct val="100000"/>
                        </a:lnSpc>
                        <a:spcBef>
                          <a:spcPts val="790"/>
                        </a:spcBef>
                      </a:pPr>
                      <a:r>
                        <a:rPr sz="1800" baseline="20833" dirty="0">
                          <a:latin typeface="Arial"/>
                          <a:cs typeface="Arial"/>
                        </a:rPr>
                        <a:t>z</a:t>
                      </a:r>
                      <a:r>
                        <a:rPr sz="800" spc="-5" dirty="0">
                          <a:latin typeface="Arial"/>
                          <a:cs typeface="Arial"/>
                        </a:rPr>
                        <a:t>1,2</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extLst>
                  <a:ext uri="{0D108BD9-81ED-4DB2-BD59-A6C34878D82A}">
                    <a16:rowId xmlns:a16="http://schemas.microsoft.com/office/drawing/2014/main" val="10001"/>
                  </a:ext>
                </a:extLst>
              </a:tr>
              <a:tr h="315017">
                <a:tc>
                  <a:txBody>
                    <a:bodyPr/>
                    <a:lstStyle/>
                    <a:p>
                      <a:pPr marL="13335" algn="ctr">
                        <a:lnSpc>
                          <a:spcPct val="100000"/>
                        </a:lnSpc>
                        <a:spcBef>
                          <a:spcPts val="710"/>
                        </a:spcBef>
                      </a:pPr>
                      <a:r>
                        <a:rPr sz="1800" spc="-7" baseline="20833" dirty="0">
                          <a:latin typeface="Arial"/>
                          <a:cs typeface="Arial"/>
                        </a:rPr>
                        <a:t>z</a:t>
                      </a:r>
                      <a:r>
                        <a:rPr sz="800" spc="-5" dirty="0">
                          <a:latin typeface="Arial"/>
                          <a:cs typeface="Arial"/>
                        </a:rPr>
                        <a:t>2,0</a:t>
                      </a:r>
                      <a:endParaRPr sz="80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tc>
                  <a:txBody>
                    <a:bodyPr/>
                    <a:lstStyle/>
                    <a:p>
                      <a:pPr marL="13970" algn="ctr">
                        <a:lnSpc>
                          <a:spcPct val="100000"/>
                        </a:lnSpc>
                        <a:spcBef>
                          <a:spcPts val="710"/>
                        </a:spcBef>
                      </a:pPr>
                      <a:r>
                        <a:rPr sz="1800" spc="-7" baseline="20833" dirty="0">
                          <a:latin typeface="Arial"/>
                          <a:cs typeface="Arial"/>
                        </a:rPr>
                        <a:t>z</a:t>
                      </a:r>
                      <a:r>
                        <a:rPr sz="800" spc="-5" dirty="0">
                          <a:latin typeface="Arial"/>
                          <a:cs typeface="Arial"/>
                        </a:rPr>
                        <a:t>2,1</a:t>
                      </a:r>
                      <a:endParaRPr sz="800" dirty="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tc>
                  <a:txBody>
                    <a:bodyPr/>
                    <a:lstStyle/>
                    <a:p>
                      <a:pPr marR="8255" algn="r">
                        <a:lnSpc>
                          <a:spcPct val="100000"/>
                        </a:lnSpc>
                        <a:spcBef>
                          <a:spcPts val="710"/>
                        </a:spcBef>
                      </a:pPr>
                      <a:r>
                        <a:rPr sz="1800" baseline="20833" dirty="0">
                          <a:latin typeface="Arial"/>
                          <a:cs typeface="Arial"/>
                        </a:rPr>
                        <a:t>z</a:t>
                      </a:r>
                      <a:r>
                        <a:rPr sz="800" spc="-5" dirty="0">
                          <a:latin typeface="Arial"/>
                          <a:cs typeface="Arial"/>
                        </a:rPr>
                        <a:t>2,2</a:t>
                      </a:r>
                      <a:endParaRPr sz="800" dirty="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extLst>
                  <a:ext uri="{0D108BD9-81ED-4DB2-BD59-A6C34878D82A}">
                    <a16:rowId xmlns:a16="http://schemas.microsoft.com/office/drawing/2014/main" val="10002"/>
                  </a:ext>
                </a:extLst>
              </a:tr>
            </a:tbl>
          </a:graphicData>
        </a:graphic>
      </p:graphicFrame>
      <p:sp>
        <p:nvSpPr>
          <p:cNvPr id="100" name="object 11">
            <a:extLst>
              <a:ext uri="{FF2B5EF4-FFF2-40B4-BE49-F238E27FC236}">
                <a16:creationId xmlns:a16="http://schemas.microsoft.com/office/drawing/2014/main" id="{1516BF92-6B57-9798-C57E-F07BBB974059}"/>
              </a:ext>
            </a:extLst>
          </p:cNvPr>
          <p:cNvSpPr/>
          <p:nvPr/>
        </p:nvSpPr>
        <p:spPr>
          <a:xfrm>
            <a:off x="4764795"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01" name="object 12">
            <a:extLst>
              <a:ext uri="{FF2B5EF4-FFF2-40B4-BE49-F238E27FC236}">
                <a16:creationId xmlns:a16="http://schemas.microsoft.com/office/drawing/2014/main" id="{C36B4146-6C00-1074-999E-4EDBF032840D}"/>
              </a:ext>
            </a:extLst>
          </p:cNvPr>
          <p:cNvSpPr/>
          <p:nvPr/>
        </p:nvSpPr>
        <p:spPr>
          <a:xfrm>
            <a:off x="4764795"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02" name="object 13">
            <a:extLst>
              <a:ext uri="{FF2B5EF4-FFF2-40B4-BE49-F238E27FC236}">
                <a16:creationId xmlns:a16="http://schemas.microsoft.com/office/drawing/2014/main" id="{46820102-2031-4557-9F23-DB9FB1F22C75}"/>
              </a:ext>
            </a:extLst>
          </p:cNvPr>
          <p:cNvSpPr/>
          <p:nvPr/>
        </p:nvSpPr>
        <p:spPr>
          <a:xfrm>
            <a:off x="4330058"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03" name="object 14">
            <a:extLst>
              <a:ext uri="{FF2B5EF4-FFF2-40B4-BE49-F238E27FC236}">
                <a16:creationId xmlns:a16="http://schemas.microsoft.com/office/drawing/2014/main" id="{2606FB32-DFA7-8FAA-6C46-007C08146B87}"/>
              </a:ext>
            </a:extLst>
          </p:cNvPr>
          <p:cNvSpPr/>
          <p:nvPr/>
        </p:nvSpPr>
        <p:spPr>
          <a:xfrm>
            <a:off x="4330058"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04" name="object 15">
            <a:extLst>
              <a:ext uri="{FF2B5EF4-FFF2-40B4-BE49-F238E27FC236}">
                <a16:creationId xmlns:a16="http://schemas.microsoft.com/office/drawing/2014/main" id="{583B8B4C-0F56-79EF-4829-C2599BA5721D}"/>
              </a:ext>
            </a:extLst>
          </p:cNvPr>
          <p:cNvSpPr txBox="1"/>
          <p:nvPr/>
        </p:nvSpPr>
        <p:spPr>
          <a:xfrm>
            <a:off x="4304657" y="4107338"/>
            <a:ext cx="445134" cy="182101"/>
          </a:xfrm>
          <a:prstGeom prst="rect">
            <a:avLst/>
          </a:prstGeom>
        </p:spPr>
        <p:txBody>
          <a:bodyPr vert="horz" wrap="square" lIns="0" tIns="12700" rIns="0" bIns="0" rtlCol="0">
            <a:spAutoFit/>
          </a:bodyPr>
          <a:lstStyle/>
          <a:p>
            <a:pPr marL="122549">
              <a:spcBef>
                <a:spcPts val="100"/>
              </a:spcBef>
            </a:pPr>
            <a:r>
              <a:rPr sz="1650" spc="7" baseline="20202" dirty="0">
                <a:latin typeface="TheSans UHH" panose="020B0604020202020204" charset="0"/>
                <a:cs typeface="Arial"/>
              </a:rPr>
              <a:t>z</a:t>
            </a:r>
            <a:r>
              <a:rPr sz="700" spc="5" dirty="0">
                <a:latin typeface="TheSans UHH" panose="020B0604020202020204" charset="0"/>
                <a:cs typeface="Arial"/>
              </a:rPr>
              <a:t>0,1</a:t>
            </a:r>
            <a:endParaRPr sz="700">
              <a:latin typeface="TheSans UHH" panose="020B0604020202020204" charset="0"/>
              <a:cs typeface="Arial"/>
            </a:endParaRPr>
          </a:p>
        </p:txBody>
      </p:sp>
      <p:sp>
        <p:nvSpPr>
          <p:cNvPr id="105" name="object 16">
            <a:extLst>
              <a:ext uri="{FF2B5EF4-FFF2-40B4-BE49-F238E27FC236}">
                <a16:creationId xmlns:a16="http://schemas.microsoft.com/office/drawing/2014/main" id="{6E5E3E40-9137-F01A-8655-C7CC52A8723B}"/>
              </a:ext>
            </a:extLst>
          </p:cNvPr>
          <p:cNvSpPr/>
          <p:nvPr/>
        </p:nvSpPr>
        <p:spPr>
          <a:xfrm>
            <a:off x="3895320"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06" name="object 17">
            <a:extLst>
              <a:ext uri="{FF2B5EF4-FFF2-40B4-BE49-F238E27FC236}">
                <a16:creationId xmlns:a16="http://schemas.microsoft.com/office/drawing/2014/main" id="{E944EF5A-495A-9EEF-6BEE-EDBCC6BFACB4}"/>
              </a:ext>
            </a:extLst>
          </p:cNvPr>
          <p:cNvSpPr/>
          <p:nvPr/>
        </p:nvSpPr>
        <p:spPr>
          <a:xfrm>
            <a:off x="3895320" y="4000159"/>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07" name="object 18">
            <a:extLst>
              <a:ext uri="{FF2B5EF4-FFF2-40B4-BE49-F238E27FC236}">
                <a16:creationId xmlns:a16="http://schemas.microsoft.com/office/drawing/2014/main" id="{17B10FE8-FA6C-A992-D63B-7A36BB78515C}"/>
              </a:ext>
            </a:extLst>
          </p:cNvPr>
          <p:cNvSpPr txBox="1"/>
          <p:nvPr/>
        </p:nvSpPr>
        <p:spPr>
          <a:xfrm>
            <a:off x="3869920" y="4107338"/>
            <a:ext cx="445134" cy="182101"/>
          </a:xfrm>
          <a:prstGeom prst="rect">
            <a:avLst/>
          </a:prstGeom>
        </p:spPr>
        <p:txBody>
          <a:bodyPr vert="horz" wrap="square" lIns="0" tIns="12700" rIns="0" bIns="0" rtlCol="0">
            <a:spAutoFit/>
          </a:bodyPr>
          <a:lstStyle/>
          <a:p>
            <a:pPr marL="122549">
              <a:spcBef>
                <a:spcPts val="100"/>
              </a:spcBef>
            </a:pPr>
            <a:r>
              <a:rPr sz="1650" spc="7" baseline="20202" dirty="0">
                <a:latin typeface="TheSans UHH" panose="020B0604020202020204" charset="0"/>
                <a:cs typeface="Arial"/>
              </a:rPr>
              <a:t>z</a:t>
            </a:r>
            <a:r>
              <a:rPr sz="700" spc="5" dirty="0">
                <a:latin typeface="TheSans UHH" panose="020B0604020202020204" charset="0"/>
                <a:cs typeface="Arial"/>
              </a:rPr>
              <a:t>0,0</a:t>
            </a:r>
            <a:endParaRPr sz="700">
              <a:latin typeface="TheSans UHH" panose="020B0604020202020204" charset="0"/>
              <a:cs typeface="Arial"/>
            </a:endParaRPr>
          </a:p>
        </p:txBody>
      </p:sp>
      <p:sp>
        <p:nvSpPr>
          <p:cNvPr id="108" name="object 19">
            <a:extLst>
              <a:ext uri="{FF2B5EF4-FFF2-40B4-BE49-F238E27FC236}">
                <a16:creationId xmlns:a16="http://schemas.microsoft.com/office/drawing/2014/main" id="{87A15893-F819-68C7-EF25-D48D517C09B6}"/>
              </a:ext>
            </a:extLst>
          </p:cNvPr>
          <p:cNvSpPr/>
          <p:nvPr/>
        </p:nvSpPr>
        <p:spPr>
          <a:xfrm>
            <a:off x="3847945" y="3964799"/>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109" name="object 20">
            <a:extLst>
              <a:ext uri="{FF2B5EF4-FFF2-40B4-BE49-F238E27FC236}">
                <a16:creationId xmlns:a16="http://schemas.microsoft.com/office/drawing/2014/main" id="{472B3148-2691-E378-0224-E8327EAB5BB0}"/>
              </a:ext>
            </a:extLst>
          </p:cNvPr>
          <p:cNvSpPr/>
          <p:nvPr/>
        </p:nvSpPr>
        <p:spPr>
          <a:xfrm>
            <a:off x="3847945" y="3964799"/>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110" name="object 21">
            <a:extLst>
              <a:ext uri="{FF2B5EF4-FFF2-40B4-BE49-F238E27FC236}">
                <a16:creationId xmlns:a16="http://schemas.microsoft.com/office/drawing/2014/main" id="{B3CE2ED3-D0D3-AE84-5210-B95B07E5A957}"/>
              </a:ext>
            </a:extLst>
          </p:cNvPr>
          <p:cNvSpPr txBox="1"/>
          <p:nvPr/>
        </p:nvSpPr>
        <p:spPr>
          <a:xfrm>
            <a:off x="4726695" y="4107338"/>
            <a:ext cx="1203325" cy="182101"/>
          </a:xfrm>
          <a:prstGeom prst="rect">
            <a:avLst/>
          </a:prstGeom>
        </p:spPr>
        <p:txBody>
          <a:bodyPr vert="horz" wrap="square" lIns="0" tIns="12700" rIns="0" bIns="0" rtlCol="0">
            <a:spAutoFit/>
          </a:bodyPr>
          <a:lstStyle/>
          <a:p>
            <a:pPr marL="135248">
              <a:spcBef>
                <a:spcPts val="100"/>
              </a:spcBef>
              <a:tabLst>
                <a:tab pos="880699" algn="l"/>
              </a:tabLst>
            </a:pPr>
            <a:r>
              <a:rPr sz="1650" spc="7" baseline="20202" dirty="0">
                <a:latin typeface="TheSans UHH" panose="020B0604020202020204" charset="0"/>
                <a:cs typeface="Arial"/>
              </a:rPr>
              <a:t>z</a:t>
            </a:r>
            <a:r>
              <a:rPr sz="700" spc="5" dirty="0">
                <a:latin typeface="TheSans UHH" panose="020B0604020202020204" charset="0"/>
                <a:cs typeface="Arial"/>
              </a:rPr>
              <a:t>0,2	</a:t>
            </a:r>
            <a:r>
              <a:rPr sz="1650" spc="7" baseline="20202" dirty="0">
                <a:latin typeface="TheSans UHH" panose="020B0604020202020204" charset="0"/>
                <a:cs typeface="Arial"/>
              </a:rPr>
              <a:t>z</a:t>
            </a:r>
            <a:r>
              <a:rPr sz="700" spc="5" dirty="0">
                <a:latin typeface="TheSans UHH" panose="020B0604020202020204" charset="0"/>
                <a:cs typeface="Arial"/>
              </a:rPr>
              <a:t>2,2</a:t>
            </a:r>
            <a:endParaRPr sz="700">
              <a:latin typeface="TheSans UHH" panose="020B0604020202020204" charset="0"/>
              <a:cs typeface="Arial"/>
            </a:endParaRPr>
          </a:p>
        </p:txBody>
      </p:sp>
      <p:sp>
        <p:nvSpPr>
          <p:cNvPr id="111" name="object 22">
            <a:extLst>
              <a:ext uri="{FF2B5EF4-FFF2-40B4-BE49-F238E27FC236}">
                <a16:creationId xmlns:a16="http://schemas.microsoft.com/office/drawing/2014/main" id="{DB1526A1-C8E0-E677-C998-4D17A027A6D7}"/>
              </a:ext>
            </a:extLst>
          </p:cNvPr>
          <p:cNvSpPr txBox="1"/>
          <p:nvPr/>
        </p:nvSpPr>
        <p:spPr>
          <a:xfrm>
            <a:off x="5285271" y="4022871"/>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112" name="object 23">
            <a:extLst>
              <a:ext uri="{FF2B5EF4-FFF2-40B4-BE49-F238E27FC236}">
                <a16:creationId xmlns:a16="http://schemas.microsoft.com/office/drawing/2014/main" id="{BC2E2027-6E88-D0B1-FB5E-A6901A1E0720}"/>
              </a:ext>
            </a:extLst>
          </p:cNvPr>
          <p:cNvSpPr txBox="1"/>
          <p:nvPr/>
        </p:nvSpPr>
        <p:spPr>
          <a:xfrm>
            <a:off x="3847945" y="3393181"/>
            <a:ext cx="2090420" cy="298800"/>
          </a:xfrm>
          <a:prstGeom prst="rect">
            <a:avLst/>
          </a:prstGeom>
          <a:solidFill>
            <a:srgbClr val="EEEEEE"/>
          </a:solidFill>
          <a:ln w="19049">
            <a:solidFill>
              <a:srgbClr val="666666"/>
            </a:solidFill>
          </a:ln>
        </p:spPr>
        <p:txBody>
          <a:bodyPr vert="horz" wrap="square" lIns="0" tIns="82550" rIns="0" bIns="0" rtlCol="0">
            <a:spAutoFit/>
          </a:bodyPr>
          <a:lstStyle/>
          <a:p>
            <a:pPr marL="218429">
              <a:spcBef>
                <a:spcPts val="650"/>
              </a:spcBef>
            </a:pPr>
            <a:r>
              <a:rPr sz="1400" spc="-5" dirty="0">
                <a:latin typeface="TheSans UHH" panose="020B0604020202020204" charset="0"/>
                <a:cs typeface="Arial"/>
              </a:rPr>
              <a:t>Transformer</a:t>
            </a:r>
            <a:r>
              <a:rPr sz="1400" spc="-25" dirty="0">
                <a:latin typeface="TheSans UHH" panose="020B0604020202020204" charset="0"/>
                <a:cs typeface="Arial"/>
              </a:rPr>
              <a:t> </a:t>
            </a:r>
            <a:r>
              <a:rPr sz="1400" spc="-5" dirty="0">
                <a:latin typeface="TheSans UHH" panose="020B0604020202020204" charset="0"/>
                <a:cs typeface="Arial"/>
              </a:rPr>
              <a:t>encoder</a:t>
            </a:r>
            <a:endParaRPr sz="1400">
              <a:latin typeface="TheSans UHH" panose="020B0604020202020204" charset="0"/>
              <a:cs typeface="Arial"/>
            </a:endParaRPr>
          </a:p>
        </p:txBody>
      </p:sp>
      <p:sp>
        <p:nvSpPr>
          <p:cNvPr id="113" name="object 24">
            <a:extLst>
              <a:ext uri="{FF2B5EF4-FFF2-40B4-BE49-F238E27FC236}">
                <a16:creationId xmlns:a16="http://schemas.microsoft.com/office/drawing/2014/main" id="{6B97A8FE-DEB7-409D-E460-E2FDC10B0145}"/>
              </a:ext>
            </a:extLst>
          </p:cNvPr>
          <p:cNvSpPr/>
          <p:nvPr/>
        </p:nvSpPr>
        <p:spPr>
          <a:xfrm>
            <a:off x="4764795"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14" name="object 25">
            <a:extLst>
              <a:ext uri="{FF2B5EF4-FFF2-40B4-BE49-F238E27FC236}">
                <a16:creationId xmlns:a16="http://schemas.microsoft.com/office/drawing/2014/main" id="{82A2EF6A-E730-06BE-A87C-6CE08BBAD12C}"/>
              </a:ext>
            </a:extLst>
          </p:cNvPr>
          <p:cNvSpPr/>
          <p:nvPr/>
        </p:nvSpPr>
        <p:spPr>
          <a:xfrm>
            <a:off x="4764795"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15" name="object 26">
            <a:extLst>
              <a:ext uri="{FF2B5EF4-FFF2-40B4-BE49-F238E27FC236}">
                <a16:creationId xmlns:a16="http://schemas.microsoft.com/office/drawing/2014/main" id="{D2CCE0EC-4B0A-8B35-5C3F-859B226953D2}"/>
              </a:ext>
            </a:extLst>
          </p:cNvPr>
          <p:cNvSpPr/>
          <p:nvPr/>
        </p:nvSpPr>
        <p:spPr>
          <a:xfrm>
            <a:off x="4330058"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16" name="object 27">
            <a:extLst>
              <a:ext uri="{FF2B5EF4-FFF2-40B4-BE49-F238E27FC236}">
                <a16:creationId xmlns:a16="http://schemas.microsoft.com/office/drawing/2014/main" id="{1A083BAC-2EAC-FF4C-4960-E87626684EB7}"/>
              </a:ext>
            </a:extLst>
          </p:cNvPr>
          <p:cNvSpPr/>
          <p:nvPr/>
        </p:nvSpPr>
        <p:spPr>
          <a:xfrm>
            <a:off x="4330058"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17" name="object 28">
            <a:extLst>
              <a:ext uri="{FF2B5EF4-FFF2-40B4-BE49-F238E27FC236}">
                <a16:creationId xmlns:a16="http://schemas.microsoft.com/office/drawing/2014/main" id="{51A083D1-ED82-E2F1-76DB-A3B161A97A81}"/>
              </a:ext>
            </a:extLst>
          </p:cNvPr>
          <p:cNvSpPr/>
          <p:nvPr/>
        </p:nvSpPr>
        <p:spPr>
          <a:xfrm>
            <a:off x="3895320"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18" name="object 29">
            <a:extLst>
              <a:ext uri="{FF2B5EF4-FFF2-40B4-BE49-F238E27FC236}">
                <a16:creationId xmlns:a16="http://schemas.microsoft.com/office/drawing/2014/main" id="{39FFBB06-11D9-6AF1-8363-21001544F0FA}"/>
              </a:ext>
            </a:extLst>
          </p:cNvPr>
          <p:cNvSpPr/>
          <p:nvPr/>
        </p:nvSpPr>
        <p:spPr>
          <a:xfrm>
            <a:off x="3895320" y="2872271"/>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19" name="object 30">
            <a:extLst>
              <a:ext uri="{FF2B5EF4-FFF2-40B4-BE49-F238E27FC236}">
                <a16:creationId xmlns:a16="http://schemas.microsoft.com/office/drawing/2014/main" id="{D81A9FB7-D3E8-C854-4A15-D77F38CCEC2C}"/>
              </a:ext>
            </a:extLst>
          </p:cNvPr>
          <p:cNvSpPr/>
          <p:nvPr/>
        </p:nvSpPr>
        <p:spPr>
          <a:xfrm>
            <a:off x="3855534" y="2828052"/>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120" name="object 31">
            <a:extLst>
              <a:ext uri="{FF2B5EF4-FFF2-40B4-BE49-F238E27FC236}">
                <a16:creationId xmlns:a16="http://schemas.microsoft.com/office/drawing/2014/main" id="{7DC0866E-5733-BAE5-0C35-3C645FF94708}"/>
              </a:ext>
            </a:extLst>
          </p:cNvPr>
          <p:cNvSpPr/>
          <p:nvPr/>
        </p:nvSpPr>
        <p:spPr>
          <a:xfrm>
            <a:off x="3855534" y="2828052"/>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121" name="object 32">
            <a:extLst>
              <a:ext uri="{FF2B5EF4-FFF2-40B4-BE49-F238E27FC236}">
                <a16:creationId xmlns:a16="http://schemas.microsoft.com/office/drawing/2014/main" id="{03531087-E198-B906-E46E-629B55A4E327}"/>
              </a:ext>
            </a:extLst>
          </p:cNvPr>
          <p:cNvSpPr txBox="1"/>
          <p:nvPr/>
        </p:nvSpPr>
        <p:spPr>
          <a:xfrm>
            <a:off x="3831820" y="2979451"/>
            <a:ext cx="2098675" cy="182101"/>
          </a:xfrm>
          <a:prstGeom prst="rect">
            <a:avLst/>
          </a:prstGeom>
        </p:spPr>
        <p:txBody>
          <a:bodyPr vert="horz" wrap="square" lIns="0" tIns="12700" rIns="0" bIns="0" rtlCol="0">
            <a:spAutoFit/>
          </a:bodyPr>
          <a:lstStyle/>
          <a:p>
            <a:pPr marL="160647">
              <a:spcBef>
                <a:spcPts val="100"/>
              </a:spcBef>
              <a:tabLst>
                <a:tab pos="594965" algn="l"/>
                <a:tab pos="1029916" algn="l"/>
                <a:tab pos="1776004" algn="l"/>
              </a:tabLst>
            </a:pPr>
            <a:r>
              <a:rPr sz="1650" spc="7" baseline="20202" dirty="0">
                <a:latin typeface="TheSans UHH" panose="020B0604020202020204" charset="0"/>
                <a:cs typeface="Arial"/>
              </a:rPr>
              <a:t>c</a:t>
            </a:r>
            <a:r>
              <a:rPr sz="700" spc="5" dirty="0">
                <a:latin typeface="TheSans UHH" panose="020B0604020202020204" charset="0"/>
                <a:cs typeface="Arial"/>
              </a:rPr>
              <a:t>0,0	</a:t>
            </a:r>
            <a:r>
              <a:rPr sz="1650" spc="7" baseline="20202" dirty="0">
                <a:latin typeface="TheSans UHH" panose="020B0604020202020204" charset="0"/>
                <a:cs typeface="Arial"/>
              </a:rPr>
              <a:t>c</a:t>
            </a:r>
            <a:r>
              <a:rPr sz="700" spc="5" dirty="0">
                <a:latin typeface="TheSans UHH" panose="020B0604020202020204" charset="0"/>
                <a:cs typeface="Arial"/>
              </a:rPr>
              <a:t>0,1	</a:t>
            </a:r>
            <a:r>
              <a:rPr sz="1650" spc="7" baseline="20202" dirty="0">
                <a:latin typeface="TheSans UHH" panose="020B0604020202020204" charset="0"/>
                <a:cs typeface="Arial"/>
              </a:rPr>
              <a:t>c</a:t>
            </a:r>
            <a:r>
              <a:rPr sz="700" spc="5" dirty="0">
                <a:latin typeface="TheSans UHH" panose="020B0604020202020204" charset="0"/>
                <a:cs typeface="Arial"/>
              </a:rPr>
              <a:t>0,2	</a:t>
            </a:r>
            <a:r>
              <a:rPr sz="1650" spc="7" baseline="20202" dirty="0">
                <a:latin typeface="TheSans UHH" panose="020B0604020202020204" charset="0"/>
                <a:cs typeface="Arial"/>
              </a:rPr>
              <a:t>c</a:t>
            </a:r>
            <a:r>
              <a:rPr sz="700" spc="5" dirty="0">
                <a:latin typeface="TheSans UHH" panose="020B0604020202020204" charset="0"/>
                <a:cs typeface="Arial"/>
              </a:rPr>
              <a:t>2,2</a:t>
            </a:r>
            <a:endParaRPr sz="700">
              <a:latin typeface="TheSans UHH" panose="020B0604020202020204" charset="0"/>
              <a:cs typeface="Arial"/>
            </a:endParaRPr>
          </a:p>
        </p:txBody>
      </p:sp>
      <p:sp>
        <p:nvSpPr>
          <p:cNvPr id="122" name="object 33">
            <a:extLst>
              <a:ext uri="{FF2B5EF4-FFF2-40B4-BE49-F238E27FC236}">
                <a16:creationId xmlns:a16="http://schemas.microsoft.com/office/drawing/2014/main" id="{C27CFA6B-97BD-E419-10BC-922B0B2E3D2C}"/>
              </a:ext>
            </a:extLst>
          </p:cNvPr>
          <p:cNvSpPr txBox="1"/>
          <p:nvPr/>
        </p:nvSpPr>
        <p:spPr>
          <a:xfrm>
            <a:off x="5285271" y="2894984"/>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123" name="object 34">
            <a:extLst>
              <a:ext uri="{FF2B5EF4-FFF2-40B4-BE49-F238E27FC236}">
                <a16:creationId xmlns:a16="http://schemas.microsoft.com/office/drawing/2014/main" id="{F469AC54-F85F-3B39-B22D-69539C4A06BA}"/>
              </a:ext>
            </a:extLst>
          </p:cNvPr>
          <p:cNvSpPr/>
          <p:nvPr/>
        </p:nvSpPr>
        <p:spPr>
          <a:xfrm>
            <a:off x="4892994" y="3844049"/>
            <a:ext cx="0" cy="121285"/>
          </a:xfrm>
          <a:custGeom>
            <a:avLst/>
            <a:gdLst/>
            <a:ahLst/>
            <a:cxnLst/>
            <a:rect l="l" t="t" r="r" b="b"/>
            <a:pathLst>
              <a:path h="121285">
                <a:moveTo>
                  <a:pt x="0" y="120749"/>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24" name="object 35">
            <a:extLst>
              <a:ext uri="{FF2B5EF4-FFF2-40B4-BE49-F238E27FC236}">
                <a16:creationId xmlns:a16="http://schemas.microsoft.com/office/drawing/2014/main" id="{ED40742A-5D29-183F-53A6-4CB2F21FF3D2}"/>
              </a:ext>
            </a:extLst>
          </p:cNvPr>
          <p:cNvSpPr/>
          <p:nvPr/>
        </p:nvSpPr>
        <p:spPr>
          <a:xfrm>
            <a:off x="4877262" y="3800824"/>
            <a:ext cx="31750" cy="43815"/>
          </a:xfrm>
          <a:custGeom>
            <a:avLst/>
            <a:gdLst/>
            <a:ahLst/>
            <a:cxnLst/>
            <a:rect l="l" t="t" r="r" b="b"/>
            <a:pathLst>
              <a:path w="31750" h="43814">
                <a:moveTo>
                  <a:pt x="31465" y="43225"/>
                </a:moveTo>
                <a:lnTo>
                  <a:pt x="0" y="43225"/>
                </a:lnTo>
                <a:lnTo>
                  <a:pt x="15732" y="0"/>
                </a:lnTo>
                <a:lnTo>
                  <a:pt x="31465" y="4322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25" name="object 36">
            <a:extLst>
              <a:ext uri="{FF2B5EF4-FFF2-40B4-BE49-F238E27FC236}">
                <a16:creationId xmlns:a16="http://schemas.microsoft.com/office/drawing/2014/main" id="{23A08BD5-1DC6-1B8E-F2AC-58317AE2A858}"/>
              </a:ext>
            </a:extLst>
          </p:cNvPr>
          <p:cNvSpPr/>
          <p:nvPr/>
        </p:nvSpPr>
        <p:spPr>
          <a:xfrm>
            <a:off x="4877262" y="3800824"/>
            <a:ext cx="31750" cy="43815"/>
          </a:xfrm>
          <a:custGeom>
            <a:avLst/>
            <a:gdLst/>
            <a:ahLst/>
            <a:cxnLst/>
            <a:rect l="l" t="t" r="r" b="b"/>
            <a:pathLst>
              <a:path w="31750" h="43814">
                <a:moveTo>
                  <a:pt x="31465" y="43225"/>
                </a:moveTo>
                <a:lnTo>
                  <a:pt x="15732" y="0"/>
                </a:lnTo>
                <a:lnTo>
                  <a:pt x="0" y="43225"/>
                </a:lnTo>
                <a:lnTo>
                  <a:pt x="31465" y="4322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26" name="object 37">
            <a:extLst>
              <a:ext uri="{FF2B5EF4-FFF2-40B4-BE49-F238E27FC236}">
                <a16:creationId xmlns:a16="http://schemas.microsoft.com/office/drawing/2014/main" id="{2CAF5D7F-D713-3ACB-28B5-30F9BDF66C90}"/>
              </a:ext>
            </a:extLst>
          </p:cNvPr>
          <p:cNvSpPr/>
          <p:nvPr/>
        </p:nvSpPr>
        <p:spPr>
          <a:xfrm>
            <a:off x="4892995" y="3278679"/>
            <a:ext cx="5080" cy="114935"/>
          </a:xfrm>
          <a:custGeom>
            <a:avLst/>
            <a:gdLst/>
            <a:ahLst/>
            <a:cxnLst/>
            <a:rect l="l" t="t" r="r" b="b"/>
            <a:pathLst>
              <a:path w="5079" h="114935">
                <a:moveTo>
                  <a:pt x="2502" y="-4762"/>
                </a:moveTo>
                <a:lnTo>
                  <a:pt x="2502" y="119266"/>
                </a:lnTo>
              </a:path>
            </a:pathLst>
          </a:custGeom>
          <a:ln w="14529">
            <a:solidFill>
              <a:srgbClr val="222222"/>
            </a:solidFill>
          </a:ln>
        </p:spPr>
        <p:txBody>
          <a:bodyPr wrap="square" lIns="0" tIns="0" rIns="0" bIns="0" rtlCol="0"/>
          <a:lstStyle/>
          <a:p>
            <a:endParaRPr>
              <a:latin typeface="TheSans UHH" panose="020B0604020202020204" charset="0"/>
            </a:endParaRPr>
          </a:p>
        </p:txBody>
      </p:sp>
      <p:sp>
        <p:nvSpPr>
          <p:cNvPr id="127" name="object 38">
            <a:extLst>
              <a:ext uri="{FF2B5EF4-FFF2-40B4-BE49-F238E27FC236}">
                <a16:creationId xmlns:a16="http://schemas.microsoft.com/office/drawing/2014/main" id="{C11ED613-684B-8A1D-4AEF-4040533236C8}"/>
              </a:ext>
            </a:extLst>
          </p:cNvPr>
          <p:cNvSpPr/>
          <p:nvPr/>
        </p:nvSpPr>
        <p:spPr>
          <a:xfrm>
            <a:off x="4882281" y="3235494"/>
            <a:ext cx="31750" cy="44450"/>
          </a:xfrm>
          <a:custGeom>
            <a:avLst/>
            <a:gdLst/>
            <a:ahLst/>
            <a:cxnLst/>
            <a:rect l="l" t="t" r="r" b="b"/>
            <a:pathLst>
              <a:path w="31750" h="44450">
                <a:moveTo>
                  <a:pt x="31435" y="43871"/>
                </a:moveTo>
                <a:lnTo>
                  <a:pt x="0" y="42497"/>
                </a:lnTo>
                <a:lnTo>
                  <a:pt x="17604" y="0"/>
                </a:lnTo>
                <a:lnTo>
                  <a:pt x="31435" y="43871"/>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28" name="object 39">
            <a:extLst>
              <a:ext uri="{FF2B5EF4-FFF2-40B4-BE49-F238E27FC236}">
                <a16:creationId xmlns:a16="http://schemas.microsoft.com/office/drawing/2014/main" id="{C5515623-10E7-176B-ACB4-5E84B285F8F1}"/>
              </a:ext>
            </a:extLst>
          </p:cNvPr>
          <p:cNvSpPr/>
          <p:nvPr/>
        </p:nvSpPr>
        <p:spPr>
          <a:xfrm>
            <a:off x="4882281" y="3235494"/>
            <a:ext cx="31750" cy="44450"/>
          </a:xfrm>
          <a:custGeom>
            <a:avLst/>
            <a:gdLst/>
            <a:ahLst/>
            <a:cxnLst/>
            <a:rect l="l" t="t" r="r" b="b"/>
            <a:pathLst>
              <a:path w="31750" h="44450">
                <a:moveTo>
                  <a:pt x="31435" y="43871"/>
                </a:moveTo>
                <a:lnTo>
                  <a:pt x="17604" y="0"/>
                </a:lnTo>
                <a:lnTo>
                  <a:pt x="0" y="42497"/>
                </a:lnTo>
                <a:lnTo>
                  <a:pt x="31435" y="43871"/>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29" name="object 40">
            <a:extLst>
              <a:ext uri="{FF2B5EF4-FFF2-40B4-BE49-F238E27FC236}">
                <a16:creationId xmlns:a16="http://schemas.microsoft.com/office/drawing/2014/main" id="{95E2EABA-02B1-929D-ABD1-3B3EB4F70AA9}"/>
              </a:ext>
            </a:extLst>
          </p:cNvPr>
          <p:cNvSpPr/>
          <p:nvPr/>
        </p:nvSpPr>
        <p:spPr>
          <a:xfrm>
            <a:off x="3264886" y="3263793"/>
            <a:ext cx="526415" cy="898525"/>
          </a:xfrm>
          <a:custGeom>
            <a:avLst/>
            <a:gdLst/>
            <a:ahLst/>
            <a:cxnLst/>
            <a:rect l="l" t="t" r="r" b="b"/>
            <a:pathLst>
              <a:path w="526414" h="898525">
                <a:moveTo>
                  <a:pt x="0" y="0"/>
                </a:moveTo>
                <a:lnTo>
                  <a:pt x="291529" y="0"/>
                </a:lnTo>
                <a:lnTo>
                  <a:pt x="291529" y="897899"/>
                </a:lnTo>
                <a:lnTo>
                  <a:pt x="526049" y="897899"/>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30" name="object 41">
            <a:extLst>
              <a:ext uri="{FF2B5EF4-FFF2-40B4-BE49-F238E27FC236}">
                <a16:creationId xmlns:a16="http://schemas.microsoft.com/office/drawing/2014/main" id="{44657054-DF12-D285-FBE3-E0304C6EBDF2}"/>
              </a:ext>
            </a:extLst>
          </p:cNvPr>
          <p:cNvSpPr/>
          <p:nvPr/>
        </p:nvSpPr>
        <p:spPr>
          <a:xfrm>
            <a:off x="3790937" y="4145959"/>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31" name="object 42">
            <a:extLst>
              <a:ext uri="{FF2B5EF4-FFF2-40B4-BE49-F238E27FC236}">
                <a16:creationId xmlns:a16="http://schemas.microsoft.com/office/drawing/2014/main" id="{A97E84DE-CFD4-5B80-566E-316B670C7974}"/>
              </a:ext>
            </a:extLst>
          </p:cNvPr>
          <p:cNvSpPr/>
          <p:nvPr/>
        </p:nvSpPr>
        <p:spPr>
          <a:xfrm>
            <a:off x="3790937" y="4145959"/>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32" name="object 43">
            <a:extLst>
              <a:ext uri="{FF2B5EF4-FFF2-40B4-BE49-F238E27FC236}">
                <a16:creationId xmlns:a16="http://schemas.microsoft.com/office/drawing/2014/main" id="{2306DE8B-692D-D99F-8C6E-D4F30D73E0BB}"/>
              </a:ext>
            </a:extLst>
          </p:cNvPr>
          <p:cNvSpPr/>
          <p:nvPr/>
        </p:nvSpPr>
        <p:spPr>
          <a:xfrm>
            <a:off x="6537709"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33" name="object 44">
            <a:extLst>
              <a:ext uri="{FF2B5EF4-FFF2-40B4-BE49-F238E27FC236}">
                <a16:creationId xmlns:a16="http://schemas.microsoft.com/office/drawing/2014/main" id="{5833C78B-C8C9-576B-AE65-4F2EB91739B4}"/>
              </a:ext>
            </a:extLst>
          </p:cNvPr>
          <p:cNvSpPr/>
          <p:nvPr/>
        </p:nvSpPr>
        <p:spPr>
          <a:xfrm>
            <a:off x="6537709"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34" name="object 45">
            <a:extLst>
              <a:ext uri="{FF2B5EF4-FFF2-40B4-BE49-F238E27FC236}">
                <a16:creationId xmlns:a16="http://schemas.microsoft.com/office/drawing/2014/main" id="{99545AC9-BD18-E82A-639E-0DB863811B33}"/>
              </a:ext>
            </a:extLst>
          </p:cNvPr>
          <p:cNvSpPr txBox="1"/>
          <p:nvPr/>
        </p:nvSpPr>
        <p:spPr>
          <a:xfrm>
            <a:off x="6512310" y="3938964"/>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0</a:t>
            </a:r>
            <a:endParaRPr sz="1200" baseline="-31250">
              <a:latin typeface="TheSans UHH" panose="020B0604020202020204" charset="0"/>
              <a:cs typeface="Arial"/>
            </a:endParaRPr>
          </a:p>
        </p:txBody>
      </p:sp>
      <p:sp>
        <p:nvSpPr>
          <p:cNvPr id="135" name="object 46">
            <a:extLst>
              <a:ext uri="{FF2B5EF4-FFF2-40B4-BE49-F238E27FC236}">
                <a16:creationId xmlns:a16="http://schemas.microsoft.com/office/drawing/2014/main" id="{5051E9B5-A48B-A39C-8D25-DC755F95A342}"/>
              </a:ext>
            </a:extLst>
          </p:cNvPr>
          <p:cNvSpPr/>
          <p:nvPr/>
        </p:nvSpPr>
        <p:spPr>
          <a:xfrm>
            <a:off x="6541875" y="2040825"/>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36" name="object 47">
            <a:extLst>
              <a:ext uri="{FF2B5EF4-FFF2-40B4-BE49-F238E27FC236}">
                <a16:creationId xmlns:a16="http://schemas.microsoft.com/office/drawing/2014/main" id="{680143A7-4D82-A3A5-2645-E7A50CD3F7B1}"/>
              </a:ext>
            </a:extLst>
          </p:cNvPr>
          <p:cNvSpPr/>
          <p:nvPr/>
        </p:nvSpPr>
        <p:spPr>
          <a:xfrm>
            <a:off x="6541875" y="2040825"/>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37" name="object 48">
            <a:extLst>
              <a:ext uri="{FF2B5EF4-FFF2-40B4-BE49-F238E27FC236}">
                <a16:creationId xmlns:a16="http://schemas.microsoft.com/office/drawing/2014/main" id="{65516CBA-377E-202E-7130-59B8CA93884B}"/>
              </a:ext>
            </a:extLst>
          </p:cNvPr>
          <p:cNvSpPr txBox="1"/>
          <p:nvPr/>
        </p:nvSpPr>
        <p:spPr>
          <a:xfrm>
            <a:off x="6516476" y="2186339"/>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1</a:t>
            </a:r>
            <a:endParaRPr sz="1200" baseline="-31250">
              <a:latin typeface="TheSans UHH" panose="020B0604020202020204" charset="0"/>
              <a:cs typeface="Arial"/>
            </a:endParaRPr>
          </a:p>
        </p:txBody>
      </p:sp>
      <p:sp>
        <p:nvSpPr>
          <p:cNvPr id="138" name="object 49">
            <a:extLst>
              <a:ext uri="{FF2B5EF4-FFF2-40B4-BE49-F238E27FC236}">
                <a16:creationId xmlns:a16="http://schemas.microsoft.com/office/drawing/2014/main" id="{7AE9A333-9824-C511-60C7-CA4F978F6873}"/>
              </a:ext>
            </a:extLst>
          </p:cNvPr>
          <p:cNvSpPr/>
          <p:nvPr/>
        </p:nvSpPr>
        <p:spPr>
          <a:xfrm>
            <a:off x="7194801" y="204082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39" name="object 50">
            <a:extLst>
              <a:ext uri="{FF2B5EF4-FFF2-40B4-BE49-F238E27FC236}">
                <a16:creationId xmlns:a16="http://schemas.microsoft.com/office/drawing/2014/main" id="{D6EFEB4D-E51C-69B9-76A8-907EC353061E}"/>
              </a:ext>
            </a:extLst>
          </p:cNvPr>
          <p:cNvSpPr/>
          <p:nvPr/>
        </p:nvSpPr>
        <p:spPr>
          <a:xfrm>
            <a:off x="7194801" y="204082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40" name="object 51">
            <a:extLst>
              <a:ext uri="{FF2B5EF4-FFF2-40B4-BE49-F238E27FC236}">
                <a16:creationId xmlns:a16="http://schemas.microsoft.com/office/drawing/2014/main" id="{565687F7-5FD1-61C7-6B4D-937248C3BB0D}"/>
              </a:ext>
            </a:extLst>
          </p:cNvPr>
          <p:cNvSpPr txBox="1"/>
          <p:nvPr/>
        </p:nvSpPr>
        <p:spPr>
          <a:xfrm>
            <a:off x="7169401" y="2186339"/>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2</a:t>
            </a:r>
            <a:endParaRPr sz="1200" baseline="-31250">
              <a:latin typeface="TheSans UHH" panose="020B0604020202020204" charset="0"/>
              <a:cs typeface="Arial"/>
            </a:endParaRPr>
          </a:p>
        </p:txBody>
      </p:sp>
      <p:sp>
        <p:nvSpPr>
          <p:cNvPr id="141" name="object 52">
            <a:extLst>
              <a:ext uri="{FF2B5EF4-FFF2-40B4-BE49-F238E27FC236}">
                <a16:creationId xmlns:a16="http://schemas.microsoft.com/office/drawing/2014/main" id="{6DE606AE-56A5-31BD-E593-2C77A091D4A0}"/>
              </a:ext>
            </a:extLst>
          </p:cNvPr>
          <p:cNvSpPr/>
          <p:nvPr/>
        </p:nvSpPr>
        <p:spPr>
          <a:xfrm>
            <a:off x="7198601"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42" name="object 53">
            <a:extLst>
              <a:ext uri="{FF2B5EF4-FFF2-40B4-BE49-F238E27FC236}">
                <a16:creationId xmlns:a16="http://schemas.microsoft.com/office/drawing/2014/main" id="{67CA804D-E437-AD2E-AD54-C978FEEC48AD}"/>
              </a:ext>
            </a:extLst>
          </p:cNvPr>
          <p:cNvSpPr/>
          <p:nvPr/>
        </p:nvSpPr>
        <p:spPr>
          <a:xfrm>
            <a:off x="7198601"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43" name="object 54">
            <a:extLst>
              <a:ext uri="{FF2B5EF4-FFF2-40B4-BE49-F238E27FC236}">
                <a16:creationId xmlns:a16="http://schemas.microsoft.com/office/drawing/2014/main" id="{3EDCE82E-3200-135C-1848-EF44119D2C46}"/>
              </a:ext>
            </a:extLst>
          </p:cNvPr>
          <p:cNvSpPr txBox="1"/>
          <p:nvPr/>
        </p:nvSpPr>
        <p:spPr>
          <a:xfrm>
            <a:off x="7173201" y="3938964"/>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1</a:t>
            </a:r>
            <a:endParaRPr sz="1200" baseline="-31250">
              <a:latin typeface="TheSans UHH" panose="020B0604020202020204" charset="0"/>
              <a:cs typeface="Arial"/>
            </a:endParaRPr>
          </a:p>
        </p:txBody>
      </p:sp>
      <p:sp>
        <p:nvSpPr>
          <p:cNvPr id="144" name="object 55">
            <a:extLst>
              <a:ext uri="{FF2B5EF4-FFF2-40B4-BE49-F238E27FC236}">
                <a16:creationId xmlns:a16="http://schemas.microsoft.com/office/drawing/2014/main" id="{BC66ABEC-968E-9924-1C14-67C094EF73A3}"/>
              </a:ext>
            </a:extLst>
          </p:cNvPr>
          <p:cNvSpPr/>
          <p:nvPr/>
        </p:nvSpPr>
        <p:spPr>
          <a:xfrm>
            <a:off x="7940116" y="204082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45" name="object 56">
            <a:extLst>
              <a:ext uri="{FF2B5EF4-FFF2-40B4-BE49-F238E27FC236}">
                <a16:creationId xmlns:a16="http://schemas.microsoft.com/office/drawing/2014/main" id="{3F1ADB33-F2A4-71CB-2453-B9086A31745C}"/>
              </a:ext>
            </a:extLst>
          </p:cNvPr>
          <p:cNvSpPr/>
          <p:nvPr/>
        </p:nvSpPr>
        <p:spPr>
          <a:xfrm>
            <a:off x="7940116" y="204082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46" name="object 57">
            <a:extLst>
              <a:ext uri="{FF2B5EF4-FFF2-40B4-BE49-F238E27FC236}">
                <a16:creationId xmlns:a16="http://schemas.microsoft.com/office/drawing/2014/main" id="{8D188354-81C1-61E1-C8B4-695517149ED6}"/>
              </a:ext>
            </a:extLst>
          </p:cNvPr>
          <p:cNvSpPr txBox="1"/>
          <p:nvPr/>
        </p:nvSpPr>
        <p:spPr>
          <a:xfrm>
            <a:off x="7914716" y="2186339"/>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147" name="object 58">
            <a:extLst>
              <a:ext uri="{FF2B5EF4-FFF2-40B4-BE49-F238E27FC236}">
                <a16:creationId xmlns:a16="http://schemas.microsoft.com/office/drawing/2014/main" id="{4967E1C8-6FA0-D6B0-E3FF-AF459DBA7A1B}"/>
              </a:ext>
            </a:extLst>
          </p:cNvPr>
          <p:cNvSpPr/>
          <p:nvPr/>
        </p:nvSpPr>
        <p:spPr>
          <a:xfrm>
            <a:off x="7943916"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48" name="object 59">
            <a:extLst>
              <a:ext uri="{FF2B5EF4-FFF2-40B4-BE49-F238E27FC236}">
                <a16:creationId xmlns:a16="http://schemas.microsoft.com/office/drawing/2014/main" id="{93CBAF83-B928-834A-CC7F-078A1295EEF6}"/>
              </a:ext>
            </a:extLst>
          </p:cNvPr>
          <p:cNvSpPr/>
          <p:nvPr/>
        </p:nvSpPr>
        <p:spPr>
          <a:xfrm>
            <a:off x="7943916" y="379345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49" name="object 60">
            <a:extLst>
              <a:ext uri="{FF2B5EF4-FFF2-40B4-BE49-F238E27FC236}">
                <a16:creationId xmlns:a16="http://schemas.microsoft.com/office/drawing/2014/main" id="{C6E7ABDA-5665-0371-1AC7-37A673B83835}"/>
              </a:ext>
            </a:extLst>
          </p:cNvPr>
          <p:cNvSpPr txBox="1"/>
          <p:nvPr/>
        </p:nvSpPr>
        <p:spPr>
          <a:xfrm>
            <a:off x="7918516" y="3938964"/>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2</a:t>
            </a:r>
            <a:endParaRPr sz="1200" baseline="-31250">
              <a:latin typeface="TheSans UHH" panose="020B0604020202020204" charset="0"/>
              <a:cs typeface="Arial"/>
            </a:endParaRPr>
          </a:p>
        </p:txBody>
      </p:sp>
      <p:sp>
        <p:nvSpPr>
          <p:cNvPr id="150" name="object 61">
            <a:extLst>
              <a:ext uri="{FF2B5EF4-FFF2-40B4-BE49-F238E27FC236}">
                <a16:creationId xmlns:a16="http://schemas.microsoft.com/office/drawing/2014/main" id="{61EC6CB7-5CE8-48BF-E9AC-BBF6119DD13F}"/>
              </a:ext>
            </a:extLst>
          </p:cNvPr>
          <p:cNvSpPr txBox="1"/>
          <p:nvPr/>
        </p:nvSpPr>
        <p:spPr>
          <a:xfrm>
            <a:off x="6464781" y="4410619"/>
            <a:ext cx="2350135" cy="197490"/>
          </a:xfrm>
          <a:prstGeom prst="rect">
            <a:avLst/>
          </a:prstGeom>
        </p:spPr>
        <p:txBody>
          <a:bodyPr vert="horz" wrap="square" lIns="0" tIns="12700" rIns="0" bIns="0" rtlCol="0">
            <a:spAutoFit/>
          </a:bodyPr>
          <a:lstStyle/>
          <a:p>
            <a:pPr marL="12699">
              <a:spcBef>
                <a:spcPts val="100"/>
              </a:spcBef>
              <a:tabLst>
                <a:tab pos="727673" algn="l"/>
                <a:tab pos="1388039" algn="l"/>
                <a:tab pos="2124602" algn="l"/>
              </a:tabLst>
            </a:pPr>
            <a:r>
              <a:rPr sz="1200" spc="-5" dirty="0">
                <a:latin typeface="TheSans UHH" panose="020B0604020202020204" charset="0"/>
                <a:cs typeface="Arial"/>
              </a:rPr>
              <a:t>[S</a:t>
            </a:r>
            <a:r>
              <a:rPr sz="1200" spc="-90" dirty="0">
                <a:latin typeface="TheSans UHH" panose="020B0604020202020204" charset="0"/>
                <a:cs typeface="Arial"/>
              </a:rPr>
              <a:t>T</a:t>
            </a:r>
            <a:r>
              <a:rPr sz="1200" spc="-5" dirty="0">
                <a:latin typeface="TheSans UHH" panose="020B0604020202020204" charset="0"/>
                <a:cs typeface="Arial"/>
              </a:rPr>
              <a:t>A</a:t>
            </a:r>
            <a:r>
              <a:rPr sz="1200" spc="-25" dirty="0">
                <a:latin typeface="TheSans UHH" panose="020B0604020202020204" charset="0"/>
                <a:cs typeface="Arial"/>
              </a:rPr>
              <a:t>R</a:t>
            </a:r>
            <a:r>
              <a:rPr sz="1200" spc="-5" dirty="0">
                <a:latin typeface="TheSans UHH" panose="020B0604020202020204" charset="0"/>
                <a:cs typeface="Arial"/>
              </a:rPr>
              <a:t>T</a:t>
            </a:r>
            <a:r>
              <a:rPr sz="1200" dirty="0">
                <a:latin typeface="TheSans UHH" panose="020B0604020202020204" charset="0"/>
                <a:cs typeface="Arial"/>
              </a:rPr>
              <a:t>]	</a:t>
            </a:r>
            <a:r>
              <a:rPr sz="1200" spc="-5" dirty="0">
                <a:latin typeface="TheSans UHH" panose="020B0604020202020204" charset="0"/>
                <a:cs typeface="Arial"/>
              </a:rPr>
              <a:t>perso</a:t>
            </a:r>
            <a:r>
              <a:rPr sz="1200" dirty="0">
                <a:latin typeface="TheSans UHH" panose="020B0604020202020204" charset="0"/>
                <a:cs typeface="Arial"/>
              </a:rPr>
              <a:t>n	</a:t>
            </a:r>
            <a:r>
              <a:rPr sz="1200" spc="-5" dirty="0">
                <a:latin typeface="TheSans UHH" panose="020B0604020202020204" charset="0"/>
                <a:cs typeface="Arial"/>
              </a:rPr>
              <a:t>wearin</a:t>
            </a:r>
            <a:r>
              <a:rPr sz="1200" dirty="0">
                <a:latin typeface="TheSans UHH" panose="020B0604020202020204" charset="0"/>
                <a:cs typeface="Arial"/>
              </a:rPr>
              <a:t>g	</a:t>
            </a:r>
            <a:r>
              <a:rPr sz="1200" spc="-5" dirty="0">
                <a:latin typeface="TheSans UHH" panose="020B0604020202020204" charset="0"/>
                <a:cs typeface="Arial"/>
              </a:rPr>
              <a:t>hat</a:t>
            </a:r>
            <a:endParaRPr sz="1200">
              <a:latin typeface="TheSans UHH" panose="020B0604020202020204" charset="0"/>
              <a:cs typeface="Arial"/>
            </a:endParaRPr>
          </a:p>
        </p:txBody>
      </p:sp>
      <p:sp>
        <p:nvSpPr>
          <p:cNvPr id="151" name="object 62">
            <a:extLst>
              <a:ext uri="{FF2B5EF4-FFF2-40B4-BE49-F238E27FC236}">
                <a16:creationId xmlns:a16="http://schemas.microsoft.com/office/drawing/2014/main" id="{68BD8BBF-2BD4-5D4E-382C-24D39EBC53D9}"/>
              </a:ext>
            </a:extLst>
          </p:cNvPr>
          <p:cNvSpPr/>
          <p:nvPr/>
        </p:nvSpPr>
        <p:spPr>
          <a:xfrm>
            <a:off x="8536185" y="2053987"/>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52" name="object 63">
            <a:extLst>
              <a:ext uri="{FF2B5EF4-FFF2-40B4-BE49-F238E27FC236}">
                <a16:creationId xmlns:a16="http://schemas.microsoft.com/office/drawing/2014/main" id="{DAB70D95-7BC9-D2F4-0645-053002C89C9D}"/>
              </a:ext>
            </a:extLst>
          </p:cNvPr>
          <p:cNvSpPr/>
          <p:nvPr/>
        </p:nvSpPr>
        <p:spPr>
          <a:xfrm>
            <a:off x="8536185" y="2053987"/>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53" name="object 64">
            <a:extLst>
              <a:ext uri="{FF2B5EF4-FFF2-40B4-BE49-F238E27FC236}">
                <a16:creationId xmlns:a16="http://schemas.microsoft.com/office/drawing/2014/main" id="{007AE622-1CB1-476A-C1DD-5A060B413325}"/>
              </a:ext>
            </a:extLst>
          </p:cNvPr>
          <p:cNvSpPr txBox="1"/>
          <p:nvPr/>
        </p:nvSpPr>
        <p:spPr>
          <a:xfrm>
            <a:off x="8510786" y="2199501"/>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4</a:t>
            </a:r>
            <a:endParaRPr sz="1200" baseline="-31250">
              <a:latin typeface="TheSans UHH" panose="020B0604020202020204" charset="0"/>
              <a:cs typeface="Arial"/>
            </a:endParaRPr>
          </a:p>
        </p:txBody>
      </p:sp>
      <p:sp>
        <p:nvSpPr>
          <p:cNvPr id="154" name="object 65">
            <a:extLst>
              <a:ext uri="{FF2B5EF4-FFF2-40B4-BE49-F238E27FC236}">
                <a16:creationId xmlns:a16="http://schemas.microsoft.com/office/drawing/2014/main" id="{4C15643A-59D1-80C6-5755-C864302AD3F8}"/>
              </a:ext>
            </a:extLst>
          </p:cNvPr>
          <p:cNvSpPr/>
          <p:nvPr/>
        </p:nvSpPr>
        <p:spPr>
          <a:xfrm>
            <a:off x="8539985" y="3793462"/>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155" name="object 66">
            <a:extLst>
              <a:ext uri="{FF2B5EF4-FFF2-40B4-BE49-F238E27FC236}">
                <a16:creationId xmlns:a16="http://schemas.microsoft.com/office/drawing/2014/main" id="{54B16C23-BE67-B881-0631-D3552C8DAC08}"/>
              </a:ext>
            </a:extLst>
          </p:cNvPr>
          <p:cNvSpPr/>
          <p:nvPr/>
        </p:nvSpPr>
        <p:spPr>
          <a:xfrm>
            <a:off x="8539985" y="3793462"/>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56" name="object 67">
            <a:extLst>
              <a:ext uri="{FF2B5EF4-FFF2-40B4-BE49-F238E27FC236}">
                <a16:creationId xmlns:a16="http://schemas.microsoft.com/office/drawing/2014/main" id="{6144F982-9F46-D268-2258-9DFF4E3AC3B5}"/>
              </a:ext>
            </a:extLst>
          </p:cNvPr>
          <p:cNvSpPr txBox="1"/>
          <p:nvPr/>
        </p:nvSpPr>
        <p:spPr>
          <a:xfrm>
            <a:off x="8514585" y="3938976"/>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157" name="object 68">
            <a:extLst>
              <a:ext uri="{FF2B5EF4-FFF2-40B4-BE49-F238E27FC236}">
                <a16:creationId xmlns:a16="http://schemas.microsoft.com/office/drawing/2014/main" id="{6261EE7B-BC35-8EB4-E9E4-F6F3F949691C}"/>
              </a:ext>
            </a:extLst>
          </p:cNvPr>
          <p:cNvSpPr txBox="1"/>
          <p:nvPr/>
        </p:nvSpPr>
        <p:spPr>
          <a:xfrm>
            <a:off x="6483076" y="1716520"/>
            <a:ext cx="491490" cy="197490"/>
          </a:xfrm>
          <a:prstGeom prst="rect">
            <a:avLst/>
          </a:prstGeom>
        </p:spPr>
        <p:txBody>
          <a:bodyPr vert="horz" wrap="square" lIns="0" tIns="12700" rIns="0" bIns="0" rtlCol="0">
            <a:spAutoFit/>
          </a:bodyPr>
          <a:lstStyle/>
          <a:p>
            <a:pPr marL="12699">
              <a:spcBef>
                <a:spcPts val="100"/>
              </a:spcBef>
            </a:pPr>
            <a:r>
              <a:rPr sz="1200" spc="-5" dirty="0">
                <a:latin typeface="TheSans UHH" panose="020B0604020202020204" charset="0"/>
                <a:cs typeface="Arial"/>
              </a:rPr>
              <a:t>person</a:t>
            </a:r>
            <a:endParaRPr sz="1200">
              <a:latin typeface="TheSans UHH" panose="020B0604020202020204" charset="0"/>
              <a:cs typeface="Arial"/>
            </a:endParaRPr>
          </a:p>
        </p:txBody>
      </p:sp>
      <p:sp>
        <p:nvSpPr>
          <p:cNvPr id="158" name="object 69">
            <a:extLst>
              <a:ext uri="{FF2B5EF4-FFF2-40B4-BE49-F238E27FC236}">
                <a16:creationId xmlns:a16="http://schemas.microsoft.com/office/drawing/2014/main" id="{6FDB967A-38E7-A13D-87F0-D72E3CAD331A}"/>
              </a:ext>
            </a:extLst>
          </p:cNvPr>
          <p:cNvSpPr txBox="1"/>
          <p:nvPr/>
        </p:nvSpPr>
        <p:spPr>
          <a:xfrm>
            <a:off x="7075738" y="1716520"/>
            <a:ext cx="559435" cy="197490"/>
          </a:xfrm>
          <a:prstGeom prst="rect">
            <a:avLst/>
          </a:prstGeom>
        </p:spPr>
        <p:txBody>
          <a:bodyPr vert="horz" wrap="square" lIns="0" tIns="12700" rIns="0" bIns="0" rtlCol="0">
            <a:spAutoFit/>
          </a:bodyPr>
          <a:lstStyle/>
          <a:p>
            <a:pPr marL="12699">
              <a:spcBef>
                <a:spcPts val="100"/>
              </a:spcBef>
            </a:pPr>
            <a:r>
              <a:rPr sz="1200" spc="-5" dirty="0">
                <a:latin typeface="TheSans UHH" panose="020B0604020202020204" charset="0"/>
                <a:cs typeface="Arial"/>
              </a:rPr>
              <a:t>wearing</a:t>
            </a:r>
            <a:endParaRPr sz="1200">
              <a:latin typeface="TheSans UHH" panose="020B0604020202020204" charset="0"/>
              <a:cs typeface="Arial"/>
            </a:endParaRPr>
          </a:p>
        </p:txBody>
      </p:sp>
      <p:sp>
        <p:nvSpPr>
          <p:cNvPr id="159" name="object 70">
            <a:extLst>
              <a:ext uri="{FF2B5EF4-FFF2-40B4-BE49-F238E27FC236}">
                <a16:creationId xmlns:a16="http://schemas.microsoft.com/office/drawing/2014/main" id="{ECDA4177-65B5-9FCD-2000-0DA0648C0D2E}"/>
              </a:ext>
            </a:extLst>
          </p:cNvPr>
          <p:cNvSpPr txBox="1"/>
          <p:nvPr/>
        </p:nvSpPr>
        <p:spPr>
          <a:xfrm>
            <a:off x="7983448" y="1716520"/>
            <a:ext cx="909955" cy="197490"/>
          </a:xfrm>
          <a:prstGeom prst="rect">
            <a:avLst/>
          </a:prstGeom>
        </p:spPr>
        <p:txBody>
          <a:bodyPr vert="horz" wrap="square" lIns="0" tIns="12700" rIns="0" bIns="0" rtlCol="0">
            <a:spAutoFit/>
          </a:bodyPr>
          <a:lstStyle/>
          <a:p>
            <a:pPr marL="12699">
              <a:spcBef>
                <a:spcPts val="100"/>
              </a:spcBef>
              <a:tabLst>
                <a:tab pos="490830" algn="l"/>
              </a:tabLst>
            </a:pPr>
            <a:r>
              <a:rPr sz="1200" spc="-5" dirty="0">
                <a:latin typeface="TheSans UHH" panose="020B0604020202020204" charset="0"/>
                <a:cs typeface="Arial"/>
              </a:rPr>
              <a:t>ha</a:t>
            </a:r>
            <a:r>
              <a:rPr sz="1200" dirty="0">
                <a:latin typeface="TheSans UHH" panose="020B0604020202020204" charset="0"/>
                <a:cs typeface="Arial"/>
              </a:rPr>
              <a:t>t	</a:t>
            </a:r>
            <a:r>
              <a:rPr sz="1200" spc="-5" dirty="0">
                <a:latin typeface="TheSans UHH" panose="020B0604020202020204" charset="0"/>
                <a:cs typeface="Arial"/>
              </a:rPr>
              <a:t>[END]</a:t>
            </a:r>
            <a:endParaRPr sz="1200">
              <a:latin typeface="TheSans UHH" panose="020B0604020202020204" charset="0"/>
              <a:cs typeface="Arial"/>
            </a:endParaRPr>
          </a:p>
        </p:txBody>
      </p:sp>
      <p:sp>
        <p:nvSpPr>
          <p:cNvPr id="160" name="object 71">
            <a:extLst>
              <a:ext uri="{FF2B5EF4-FFF2-40B4-BE49-F238E27FC236}">
                <a16:creationId xmlns:a16="http://schemas.microsoft.com/office/drawing/2014/main" id="{D83CA395-529B-B7A2-C472-7D80296A4751}"/>
              </a:ext>
            </a:extLst>
          </p:cNvPr>
          <p:cNvSpPr txBox="1"/>
          <p:nvPr/>
        </p:nvSpPr>
        <p:spPr>
          <a:xfrm>
            <a:off x="6538845" y="2976107"/>
            <a:ext cx="2322830" cy="298800"/>
          </a:xfrm>
          <a:prstGeom prst="rect">
            <a:avLst/>
          </a:prstGeom>
          <a:solidFill>
            <a:srgbClr val="D9EAD3"/>
          </a:solidFill>
          <a:ln w="9524">
            <a:solidFill>
              <a:srgbClr val="666666"/>
            </a:solidFill>
          </a:ln>
        </p:spPr>
        <p:txBody>
          <a:bodyPr vert="horz" wrap="square" lIns="0" tIns="82550" rIns="0" bIns="0" rtlCol="0">
            <a:spAutoFit/>
          </a:bodyPr>
          <a:lstStyle/>
          <a:p>
            <a:pPr marL="334628">
              <a:spcBef>
                <a:spcPts val="650"/>
              </a:spcBef>
            </a:pPr>
            <a:r>
              <a:rPr sz="1400" spc="-5" dirty="0">
                <a:latin typeface="TheSans UHH" panose="020B0604020202020204" charset="0"/>
                <a:cs typeface="Arial"/>
              </a:rPr>
              <a:t>Transformer</a:t>
            </a:r>
            <a:r>
              <a:rPr sz="1400" spc="-20" dirty="0">
                <a:latin typeface="TheSans UHH" panose="020B0604020202020204" charset="0"/>
                <a:cs typeface="Arial"/>
              </a:rPr>
              <a:t> </a:t>
            </a:r>
            <a:r>
              <a:rPr sz="1400" spc="-5" dirty="0">
                <a:latin typeface="TheSans UHH" panose="020B0604020202020204" charset="0"/>
                <a:cs typeface="Arial"/>
              </a:rPr>
              <a:t>decoder</a:t>
            </a:r>
            <a:endParaRPr sz="1400">
              <a:latin typeface="TheSans UHH" panose="020B0604020202020204" charset="0"/>
              <a:cs typeface="Arial"/>
            </a:endParaRPr>
          </a:p>
        </p:txBody>
      </p:sp>
      <p:sp>
        <p:nvSpPr>
          <p:cNvPr id="161" name="object 72">
            <a:extLst>
              <a:ext uri="{FF2B5EF4-FFF2-40B4-BE49-F238E27FC236}">
                <a16:creationId xmlns:a16="http://schemas.microsoft.com/office/drawing/2014/main" id="{6FA55494-F860-DF3F-7D91-58FE6ACBDAB3}"/>
              </a:ext>
            </a:extLst>
          </p:cNvPr>
          <p:cNvSpPr/>
          <p:nvPr/>
        </p:nvSpPr>
        <p:spPr>
          <a:xfrm>
            <a:off x="6489169" y="3736107"/>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a:latin typeface="TheSans UHH" panose="020B0604020202020204" charset="0"/>
            </a:endParaRPr>
          </a:p>
        </p:txBody>
      </p:sp>
      <p:sp>
        <p:nvSpPr>
          <p:cNvPr id="162" name="object 73">
            <a:extLst>
              <a:ext uri="{FF2B5EF4-FFF2-40B4-BE49-F238E27FC236}">
                <a16:creationId xmlns:a16="http://schemas.microsoft.com/office/drawing/2014/main" id="{453BE94C-4A7F-DFC2-50F3-2DD512252B04}"/>
              </a:ext>
            </a:extLst>
          </p:cNvPr>
          <p:cNvSpPr/>
          <p:nvPr/>
        </p:nvSpPr>
        <p:spPr>
          <a:xfrm>
            <a:off x="6489169" y="3736107"/>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163" name="object 74">
            <a:extLst>
              <a:ext uri="{FF2B5EF4-FFF2-40B4-BE49-F238E27FC236}">
                <a16:creationId xmlns:a16="http://schemas.microsoft.com/office/drawing/2014/main" id="{66725C11-47D2-4AB3-D92D-6391C67935B3}"/>
              </a:ext>
            </a:extLst>
          </p:cNvPr>
          <p:cNvSpPr/>
          <p:nvPr/>
        </p:nvSpPr>
        <p:spPr>
          <a:xfrm>
            <a:off x="4900586" y="2599451"/>
            <a:ext cx="1581150" cy="574040"/>
          </a:xfrm>
          <a:custGeom>
            <a:avLst/>
            <a:gdLst/>
            <a:ahLst/>
            <a:cxnLst/>
            <a:rect l="l" t="t" r="r" b="b"/>
            <a:pathLst>
              <a:path w="1581150" h="574039">
                <a:moveTo>
                  <a:pt x="0" y="228600"/>
                </a:moveTo>
                <a:lnTo>
                  <a:pt x="0" y="0"/>
                </a:lnTo>
                <a:lnTo>
                  <a:pt x="1341652" y="0"/>
                </a:lnTo>
                <a:lnTo>
                  <a:pt x="1341652" y="573600"/>
                </a:lnTo>
                <a:lnTo>
                  <a:pt x="1581149" y="57360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64" name="object 75">
            <a:extLst>
              <a:ext uri="{FF2B5EF4-FFF2-40B4-BE49-F238E27FC236}">
                <a16:creationId xmlns:a16="http://schemas.microsoft.com/office/drawing/2014/main" id="{07CB1BD5-3EAC-8FDB-43C6-4FECB4BC8AD5}"/>
              </a:ext>
            </a:extLst>
          </p:cNvPr>
          <p:cNvSpPr/>
          <p:nvPr/>
        </p:nvSpPr>
        <p:spPr>
          <a:xfrm>
            <a:off x="6481736" y="3157319"/>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65" name="object 76">
            <a:extLst>
              <a:ext uri="{FF2B5EF4-FFF2-40B4-BE49-F238E27FC236}">
                <a16:creationId xmlns:a16="http://schemas.microsoft.com/office/drawing/2014/main" id="{7972298A-C5D2-1AC0-D8C3-F143FA68D253}"/>
              </a:ext>
            </a:extLst>
          </p:cNvPr>
          <p:cNvSpPr/>
          <p:nvPr/>
        </p:nvSpPr>
        <p:spPr>
          <a:xfrm>
            <a:off x="6481736" y="3157319"/>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66" name="object 77">
            <a:extLst>
              <a:ext uri="{FF2B5EF4-FFF2-40B4-BE49-F238E27FC236}">
                <a16:creationId xmlns:a16="http://schemas.microsoft.com/office/drawing/2014/main" id="{B3E062CF-5044-A158-9D97-84ADB42B9A43}"/>
              </a:ext>
            </a:extLst>
          </p:cNvPr>
          <p:cNvSpPr/>
          <p:nvPr/>
        </p:nvSpPr>
        <p:spPr>
          <a:xfrm>
            <a:off x="7696069" y="3426956"/>
            <a:ext cx="3810" cy="309245"/>
          </a:xfrm>
          <a:custGeom>
            <a:avLst/>
            <a:gdLst/>
            <a:ahLst/>
            <a:cxnLst/>
            <a:rect l="l" t="t" r="r" b="b"/>
            <a:pathLst>
              <a:path w="3809" h="309245">
                <a:moveTo>
                  <a:pt x="0" y="309152"/>
                </a:moveTo>
                <a:lnTo>
                  <a:pt x="3291"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67" name="object 78">
            <a:extLst>
              <a:ext uri="{FF2B5EF4-FFF2-40B4-BE49-F238E27FC236}">
                <a16:creationId xmlns:a16="http://schemas.microsoft.com/office/drawing/2014/main" id="{E2DF8871-EC10-F4AC-9F56-A133ED061451}"/>
              </a:ext>
            </a:extLst>
          </p:cNvPr>
          <p:cNvSpPr/>
          <p:nvPr/>
        </p:nvSpPr>
        <p:spPr>
          <a:xfrm>
            <a:off x="7683629" y="3383732"/>
            <a:ext cx="31750" cy="43815"/>
          </a:xfrm>
          <a:custGeom>
            <a:avLst/>
            <a:gdLst/>
            <a:ahLst/>
            <a:cxnLst/>
            <a:rect l="l" t="t" r="r" b="b"/>
            <a:pathLst>
              <a:path w="31750" h="43814">
                <a:moveTo>
                  <a:pt x="31463" y="43390"/>
                </a:moveTo>
                <a:lnTo>
                  <a:pt x="0" y="43055"/>
                </a:lnTo>
                <a:lnTo>
                  <a:pt x="16191" y="0"/>
                </a:lnTo>
                <a:lnTo>
                  <a:pt x="31463" y="43390"/>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68" name="object 79">
            <a:extLst>
              <a:ext uri="{FF2B5EF4-FFF2-40B4-BE49-F238E27FC236}">
                <a16:creationId xmlns:a16="http://schemas.microsoft.com/office/drawing/2014/main" id="{C9CEA588-F72D-1F1C-0882-8F9D05E3D84A}"/>
              </a:ext>
            </a:extLst>
          </p:cNvPr>
          <p:cNvSpPr/>
          <p:nvPr/>
        </p:nvSpPr>
        <p:spPr>
          <a:xfrm>
            <a:off x="7683629" y="3383732"/>
            <a:ext cx="31750" cy="43815"/>
          </a:xfrm>
          <a:custGeom>
            <a:avLst/>
            <a:gdLst/>
            <a:ahLst/>
            <a:cxnLst/>
            <a:rect l="l" t="t" r="r" b="b"/>
            <a:pathLst>
              <a:path w="31750" h="43814">
                <a:moveTo>
                  <a:pt x="31463" y="43390"/>
                </a:moveTo>
                <a:lnTo>
                  <a:pt x="16191" y="0"/>
                </a:lnTo>
                <a:lnTo>
                  <a:pt x="0" y="43055"/>
                </a:lnTo>
                <a:lnTo>
                  <a:pt x="31463" y="43390"/>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69" name="object 80">
            <a:extLst>
              <a:ext uri="{FF2B5EF4-FFF2-40B4-BE49-F238E27FC236}">
                <a16:creationId xmlns:a16="http://schemas.microsoft.com/office/drawing/2014/main" id="{5075A5E5-60B3-B6B2-8474-197940CAF2BA}"/>
              </a:ext>
            </a:extLst>
          </p:cNvPr>
          <p:cNvSpPr/>
          <p:nvPr/>
        </p:nvSpPr>
        <p:spPr>
          <a:xfrm>
            <a:off x="6489169" y="1996832"/>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a:latin typeface="TheSans UHH" panose="020B0604020202020204" charset="0"/>
            </a:endParaRPr>
          </a:p>
        </p:txBody>
      </p:sp>
      <p:sp>
        <p:nvSpPr>
          <p:cNvPr id="170" name="object 81">
            <a:extLst>
              <a:ext uri="{FF2B5EF4-FFF2-40B4-BE49-F238E27FC236}">
                <a16:creationId xmlns:a16="http://schemas.microsoft.com/office/drawing/2014/main" id="{B58F9DCC-10D1-CCBC-823B-851DB6E9B4F3}"/>
              </a:ext>
            </a:extLst>
          </p:cNvPr>
          <p:cNvSpPr/>
          <p:nvPr/>
        </p:nvSpPr>
        <p:spPr>
          <a:xfrm>
            <a:off x="6489169" y="1996832"/>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171" name="object 82">
            <a:extLst>
              <a:ext uri="{FF2B5EF4-FFF2-40B4-BE49-F238E27FC236}">
                <a16:creationId xmlns:a16="http://schemas.microsoft.com/office/drawing/2014/main" id="{508890D4-710D-6F8D-648B-130A17A56305}"/>
              </a:ext>
            </a:extLst>
          </p:cNvPr>
          <p:cNvSpPr/>
          <p:nvPr/>
        </p:nvSpPr>
        <p:spPr>
          <a:xfrm>
            <a:off x="7696725" y="2679855"/>
            <a:ext cx="3810" cy="296545"/>
          </a:xfrm>
          <a:custGeom>
            <a:avLst/>
            <a:gdLst/>
            <a:ahLst/>
            <a:cxnLst/>
            <a:rect l="l" t="t" r="r" b="b"/>
            <a:pathLst>
              <a:path w="3809" h="296544">
                <a:moveTo>
                  <a:pt x="3269" y="296253"/>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72" name="object 83">
            <a:extLst>
              <a:ext uri="{FF2B5EF4-FFF2-40B4-BE49-F238E27FC236}">
                <a16:creationId xmlns:a16="http://schemas.microsoft.com/office/drawing/2014/main" id="{A4316B39-755D-EA5B-4F4A-D5CDF53CD819}"/>
              </a:ext>
            </a:extLst>
          </p:cNvPr>
          <p:cNvSpPr/>
          <p:nvPr/>
        </p:nvSpPr>
        <p:spPr>
          <a:xfrm>
            <a:off x="7680994" y="2636632"/>
            <a:ext cx="31750" cy="43815"/>
          </a:xfrm>
          <a:custGeom>
            <a:avLst/>
            <a:gdLst/>
            <a:ahLst/>
            <a:cxnLst/>
            <a:rect l="l" t="t" r="r" b="b"/>
            <a:pathLst>
              <a:path w="31750" h="43814">
                <a:moveTo>
                  <a:pt x="0" y="43396"/>
                </a:moveTo>
                <a:lnTo>
                  <a:pt x="15254" y="0"/>
                </a:lnTo>
                <a:lnTo>
                  <a:pt x="31463" y="43049"/>
                </a:lnTo>
                <a:lnTo>
                  <a:pt x="0" y="43396"/>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173" name="object 84">
            <a:extLst>
              <a:ext uri="{FF2B5EF4-FFF2-40B4-BE49-F238E27FC236}">
                <a16:creationId xmlns:a16="http://schemas.microsoft.com/office/drawing/2014/main" id="{B81EA803-CAA8-0133-55E2-68A639474BB3}"/>
              </a:ext>
            </a:extLst>
          </p:cNvPr>
          <p:cNvSpPr/>
          <p:nvPr/>
        </p:nvSpPr>
        <p:spPr>
          <a:xfrm>
            <a:off x="7680994" y="2636632"/>
            <a:ext cx="31750" cy="43815"/>
          </a:xfrm>
          <a:custGeom>
            <a:avLst/>
            <a:gdLst/>
            <a:ahLst/>
            <a:cxnLst/>
            <a:rect l="l" t="t" r="r" b="b"/>
            <a:pathLst>
              <a:path w="31750" h="43814">
                <a:moveTo>
                  <a:pt x="31463" y="43049"/>
                </a:moveTo>
                <a:lnTo>
                  <a:pt x="15254" y="0"/>
                </a:lnTo>
                <a:lnTo>
                  <a:pt x="0" y="43396"/>
                </a:lnTo>
                <a:lnTo>
                  <a:pt x="31463" y="43049"/>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174" name="TextBox 173">
            <a:extLst>
              <a:ext uri="{FF2B5EF4-FFF2-40B4-BE49-F238E27FC236}">
                <a16:creationId xmlns:a16="http://schemas.microsoft.com/office/drawing/2014/main" id="{2753D26B-CD24-6716-6D1C-2A97F4EA7113}"/>
              </a:ext>
            </a:extLst>
          </p:cNvPr>
          <p:cNvSpPr txBox="1"/>
          <p:nvPr/>
        </p:nvSpPr>
        <p:spPr>
          <a:xfrm>
            <a:off x="1602489" y="2044974"/>
            <a:ext cx="1741182" cy="369332"/>
          </a:xfrm>
          <a:prstGeom prst="rect">
            <a:avLst/>
          </a:prstGeom>
          <a:noFill/>
        </p:spPr>
        <p:txBody>
          <a:bodyPr wrap="none" rtlCol="0">
            <a:spAutoFit/>
          </a:bodyPr>
          <a:lstStyle/>
          <a:p>
            <a:r>
              <a:rPr lang="en-DE" dirty="0">
                <a:latin typeface="TheSans UHH" panose="020B0604020202020204" charset="0"/>
              </a:rPr>
              <a:t>Hybrid Solution</a:t>
            </a:r>
          </a:p>
        </p:txBody>
      </p:sp>
      <p:sp>
        <p:nvSpPr>
          <p:cNvPr id="3" name="Fußzeilenplatzhalter 2">
            <a:extLst>
              <a:ext uri="{FF2B5EF4-FFF2-40B4-BE49-F238E27FC236}">
                <a16:creationId xmlns:a16="http://schemas.microsoft.com/office/drawing/2014/main" id="{5A6FA6D7-FE04-4793-B239-BA42AA7368EF}"/>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312929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FD0D92-F2D1-488B-B557-257B13E8D051}"/>
              </a:ext>
            </a:extLst>
          </p:cNvPr>
          <p:cNvSpPr>
            <a:spLocks noGrp="1"/>
          </p:cNvSpPr>
          <p:nvPr>
            <p:ph type="title"/>
          </p:nvPr>
        </p:nvSpPr>
        <p:spPr/>
        <p:txBody>
          <a:bodyPr/>
          <a:lstStyle/>
          <a:p>
            <a:r>
              <a:rPr lang="en-US" dirty="0"/>
              <a:t>AlphaGo</a:t>
            </a:r>
          </a:p>
        </p:txBody>
      </p:sp>
      <p:pic>
        <p:nvPicPr>
          <p:cNvPr id="7" name="Grafik 6">
            <a:extLst>
              <a:ext uri="{FF2B5EF4-FFF2-40B4-BE49-F238E27FC236}">
                <a16:creationId xmlns:a16="http://schemas.microsoft.com/office/drawing/2014/main" id="{4D0441E7-AD08-44C1-904A-30075373E175}"/>
              </a:ext>
            </a:extLst>
          </p:cNvPr>
          <p:cNvPicPr>
            <a:picLocks noChangeAspect="1"/>
          </p:cNvPicPr>
          <p:nvPr/>
        </p:nvPicPr>
        <p:blipFill>
          <a:blip r:embed="rId3"/>
          <a:stretch>
            <a:fillRect/>
          </a:stretch>
        </p:blipFill>
        <p:spPr>
          <a:xfrm>
            <a:off x="5449885" y="1767379"/>
            <a:ext cx="3493372" cy="2985889"/>
          </a:xfrm>
          <a:prstGeom prst="rect">
            <a:avLst/>
          </a:prstGeom>
        </p:spPr>
      </p:pic>
      <p:sp>
        <p:nvSpPr>
          <p:cNvPr id="3" name="Textplatzhalter 2">
            <a:extLst>
              <a:ext uri="{FF2B5EF4-FFF2-40B4-BE49-F238E27FC236}">
                <a16:creationId xmlns:a16="http://schemas.microsoft.com/office/drawing/2014/main" id="{B284D0A7-2A66-49D5-8077-B6EA4F5DAF3D}"/>
              </a:ext>
            </a:extLst>
          </p:cNvPr>
          <p:cNvSpPr>
            <a:spLocks noGrp="1"/>
          </p:cNvSpPr>
          <p:nvPr>
            <p:ph type="body" sz="quarter" idx="16"/>
          </p:nvPr>
        </p:nvSpPr>
        <p:spPr>
          <a:xfrm>
            <a:off x="214311" y="1779662"/>
            <a:ext cx="4501705" cy="2879651"/>
          </a:xfrm>
        </p:spPr>
        <p:txBody>
          <a:bodyPr/>
          <a:lstStyle/>
          <a:p>
            <a:r>
              <a:rPr lang="en-US" dirty="0"/>
              <a:t>Cut down the complexity of the search tree via network policy</a:t>
            </a:r>
          </a:p>
        </p:txBody>
      </p:sp>
      <p:sp>
        <p:nvSpPr>
          <p:cNvPr id="4" name="Datumsplatzhalter 3">
            <a:extLst>
              <a:ext uri="{FF2B5EF4-FFF2-40B4-BE49-F238E27FC236}">
                <a16:creationId xmlns:a16="http://schemas.microsoft.com/office/drawing/2014/main" id="{1AB4FC8E-D7DC-4922-970F-4D7F2C0E8FF1}"/>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FDAD46C7-B113-4837-AF78-BBEBBB2F9E89}"/>
              </a:ext>
            </a:extLst>
          </p:cNvPr>
          <p:cNvSpPr>
            <a:spLocks noGrp="1"/>
          </p:cNvSpPr>
          <p:nvPr>
            <p:ph type="ftr" sz="quarter" idx="18"/>
          </p:nvPr>
        </p:nvSpPr>
        <p:spPr/>
        <p:txBody>
          <a:bodyPr/>
          <a:lstStyle/>
          <a:p>
            <a:r>
              <a:rPr lang="de-DE" dirty="0" err="1"/>
              <a:t>GenAI</a:t>
            </a:r>
            <a:r>
              <a:rPr lang="de-DE" dirty="0"/>
              <a:t> | Ralf Möller, Sylvia Melzer</a:t>
            </a:r>
          </a:p>
        </p:txBody>
      </p:sp>
      <p:sp>
        <p:nvSpPr>
          <p:cNvPr id="6" name="Foliennummernplatzhalter 5">
            <a:extLst>
              <a:ext uri="{FF2B5EF4-FFF2-40B4-BE49-F238E27FC236}">
                <a16:creationId xmlns:a16="http://schemas.microsoft.com/office/drawing/2014/main" id="{3487FBEC-E9C4-4517-A11B-E61B398F9490}"/>
              </a:ext>
            </a:extLst>
          </p:cNvPr>
          <p:cNvSpPr>
            <a:spLocks noGrp="1"/>
          </p:cNvSpPr>
          <p:nvPr>
            <p:ph type="sldNum" sz="quarter" idx="19"/>
          </p:nvPr>
        </p:nvSpPr>
        <p:spPr/>
        <p:txBody>
          <a:bodyPr/>
          <a:lstStyle/>
          <a:p>
            <a:fld id="{3E01A2B2-10AD-754B-9B4C-E5B6FED423D0}" type="slidenum">
              <a:rPr lang="de-DE" smtClean="0"/>
              <a:pPr/>
              <a:t>7</a:t>
            </a:fld>
            <a:endParaRPr lang="de-DE"/>
          </a:p>
        </p:txBody>
      </p:sp>
      <p:sp>
        <p:nvSpPr>
          <p:cNvPr id="9" name="Pfeil: nach rechts 8">
            <a:extLst>
              <a:ext uri="{FF2B5EF4-FFF2-40B4-BE49-F238E27FC236}">
                <a16:creationId xmlns:a16="http://schemas.microsoft.com/office/drawing/2014/main" id="{D8C5CB25-531F-4B3A-90AF-30EDEE5E66FD}"/>
              </a:ext>
            </a:extLst>
          </p:cNvPr>
          <p:cNvSpPr/>
          <p:nvPr/>
        </p:nvSpPr>
        <p:spPr>
          <a:xfrm>
            <a:off x="4139952" y="2643758"/>
            <a:ext cx="1224136" cy="216024"/>
          </a:xfrm>
          <a:prstGeom prst="rightArrow">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Pfeil: nach rechts 9">
            <a:extLst>
              <a:ext uri="{FF2B5EF4-FFF2-40B4-BE49-F238E27FC236}">
                <a16:creationId xmlns:a16="http://schemas.microsoft.com/office/drawing/2014/main" id="{86F9A2CC-D08F-410D-9389-8E76E05F1545}"/>
              </a:ext>
            </a:extLst>
          </p:cNvPr>
          <p:cNvSpPr/>
          <p:nvPr/>
        </p:nvSpPr>
        <p:spPr>
          <a:xfrm>
            <a:off x="4139952" y="4040961"/>
            <a:ext cx="1224136" cy="216024"/>
          </a:xfrm>
          <a:prstGeom prst="rightArrow">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feld 10">
            <a:extLst>
              <a:ext uri="{FF2B5EF4-FFF2-40B4-BE49-F238E27FC236}">
                <a16:creationId xmlns:a16="http://schemas.microsoft.com/office/drawing/2014/main" id="{094F3B6B-07DC-456F-86F7-DFE21B1EEC4C}"/>
              </a:ext>
            </a:extLst>
          </p:cNvPr>
          <p:cNvSpPr txBox="1"/>
          <p:nvPr/>
        </p:nvSpPr>
        <p:spPr>
          <a:xfrm>
            <a:off x="3957230" y="2117724"/>
            <a:ext cx="1589580" cy="646331"/>
          </a:xfrm>
          <a:prstGeom prst="rect">
            <a:avLst/>
          </a:prstGeom>
          <a:noFill/>
        </p:spPr>
        <p:txBody>
          <a:bodyPr wrap="square" rtlCol="0">
            <a:spAutoFit/>
          </a:bodyPr>
          <a:lstStyle/>
          <a:p>
            <a:pPr algn="ctr"/>
            <a:r>
              <a:rPr lang="en-US" dirty="0">
                <a:latin typeface="TheSans UHH" panose="020B0502050302020203" pitchFamily="34" charset="0"/>
              </a:rPr>
              <a:t>distribution over  moves</a:t>
            </a:r>
          </a:p>
        </p:txBody>
      </p:sp>
      <p:sp>
        <p:nvSpPr>
          <p:cNvPr id="12" name="Textfeld 11">
            <a:extLst>
              <a:ext uri="{FF2B5EF4-FFF2-40B4-BE49-F238E27FC236}">
                <a16:creationId xmlns:a16="http://schemas.microsoft.com/office/drawing/2014/main" id="{470CA822-288A-403C-8BEE-AC2335001449}"/>
              </a:ext>
            </a:extLst>
          </p:cNvPr>
          <p:cNvSpPr txBox="1"/>
          <p:nvPr/>
        </p:nvSpPr>
        <p:spPr>
          <a:xfrm>
            <a:off x="4229707" y="3496829"/>
            <a:ext cx="1008112" cy="646331"/>
          </a:xfrm>
          <a:prstGeom prst="rect">
            <a:avLst/>
          </a:prstGeom>
          <a:noFill/>
        </p:spPr>
        <p:txBody>
          <a:bodyPr wrap="square" rtlCol="0">
            <a:spAutoFit/>
          </a:bodyPr>
          <a:lstStyle/>
          <a:p>
            <a:pPr algn="ctr"/>
            <a:r>
              <a:rPr lang="en-US" dirty="0">
                <a:latin typeface="TheSans UHH" panose="020B0502050302020203" pitchFamily="34" charset="0"/>
              </a:rPr>
              <a:t>Go position</a:t>
            </a:r>
          </a:p>
        </p:txBody>
      </p:sp>
      <p:cxnSp>
        <p:nvCxnSpPr>
          <p:cNvPr id="14" name="Gerade Verbindung mit Pfeil 13">
            <a:extLst>
              <a:ext uri="{FF2B5EF4-FFF2-40B4-BE49-F238E27FC236}">
                <a16:creationId xmlns:a16="http://schemas.microsoft.com/office/drawing/2014/main" id="{7A4B0006-DAED-4ED6-946A-AD650CBDEE74}"/>
              </a:ext>
            </a:extLst>
          </p:cNvPr>
          <p:cNvCxnSpPr>
            <a:cxnSpLocks/>
            <a:stCxn id="12" idx="0"/>
          </p:cNvCxnSpPr>
          <p:nvPr/>
        </p:nvCxnSpPr>
        <p:spPr>
          <a:xfrm flipV="1">
            <a:off x="4733763" y="2967732"/>
            <a:ext cx="0" cy="529097"/>
          </a:xfrm>
          <a:prstGeom prst="straightConnector1">
            <a:avLst/>
          </a:prstGeom>
          <a:ln w="38100" cmpd="sng">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sp>
        <p:nvSpPr>
          <p:cNvPr id="17" name="Textfeld 16">
            <a:extLst>
              <a:ext uri="{FF2B5EF4-FFF2-40B4-BE49-F238E27FC236}">
                <a16:creationId xmlns:a16="http://schemas.microsoft.com/office/drawing/2014/main" id="{CC88B541-3CE5-40A8-92CF-D307B28CCBF5}"/>
              </a:ext>
            </a:extLst>
          </p:cNvPr>
          <p:cNvSpPr txBox="1"/>
          <p:nvPr/>
        </p:nvSpPr>
        <p:spPr>
          <a:xfrm>
            <a:off x="4733763" y="3073522"/>
            <a:ext cx="1589580" cy="369332"/>
          </a:xfrm>
          <a:prstGeom prst="rect">
            <a:avLst/>
          </a:prstGeom>
          <a:noFill/>
        </p:spPr>
        <p:txBody>
          <a:bodyPr wrap="square" rtlCol="0">
            <a:spAutoFit/>
          </a:bodyPr>
          <a:lstStyle/>
          <a:p>
            <a:r>
              <a:rPr lang="en-US" dirty="0">
                <a:latin typeface="TheSans UHH" panose="020B0502050302020203" pitchFamily="34" charset="0"/>
              </a:rPr>
              <a:t>mapping</a:t>
            </a:r>
          </a:p>
        </p:txBody>
      </p:sp>
      <p:sp>
        <p:nvSpPr>
          <p:cNvPr id="18" name="Rechteck 17">
            <a:extLst>
              <a:ext uri="{FF2B5EF4-FFF2-40B4-BE49-F238E27FC236}">
                <a16:creationId xmlns:a16="http://schemas.microsoft.com/office/drawing/2014/main" id="{5F802C1E-8A1D-4C58-88AC-C9155D7AC09E}"/>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4"/>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25769331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EB1C5-00FA-5DB5-7A73-7FE5D733764E}"/>
              </a:ext>
            </a:extLst>
          </p:cNvPr>
          <p:cNvSpPr>
            <a:spLocks noGrp="1"/>
          </p:cNvSpPr>
          <p:nvPr>
            <p:ph type="title"/>
          </p:nvPr>
        </p:nvSpPr>
        <p:spPr/>
        <p:txBody>
          <a:bodyPr/>
          <a:lstStyle/>
          <a:p>
            <a:r>
              <a:rPr lang="en-IN" sz="2800" spc="-5" dirty="0">
                <a:latin typeface="TheSans UHH" panose="020B0604020202020204" charset="0"/>
              </a:rPr>
              <a:t>Image Captioning using</a:t>
            </a:r>
            <a:r>
              <a:rPr lang="en-IN" sz="2800" spc="-90" dirty="0">
                <a:latin typeface="TheSans UHH" panose="020B0604020202020204" charset="0"/>
              </a:rPr>
              <a:t> </a:t>
            </a:r>
            <a:r>
              <a:rPr lang="en-IN" sz="2800" spc="-5" dirty="0">
                <a:latin typeface="TheSans UHH" panose="020B0604020202020204" charset="0"/>
              </a:rPr>
              <a:t>transformers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7EA0867C-5E38-9C05-0057-BB1D8CAB74A6}"/>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1D8B3A22-7A6D-EBA6-4F03-CA775E3CBE5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70</a:t>
            </a:fld>
            <a:endParaRPr lang="de-DE" dirty="0">
              <a:latin typeface="TheSans UHH" panose="020B0604020202020204" charset="0"/>
            </a:endParaRPr>
          </a:p>
        </p:txBody>
      </p:sp>
      <p:sp>
        <p:nvSpPr>
          <p:cNvPr id="7" name="object 32">
            <a:extLst>
              <a:ext uri="{FF2B5EF4-FFF2-40B4-BE49-F238E27FC236}">
                <a16:creationId xmlns:a16="http://schemas.microsoft.com/office/drawing/2014/main" id="{B2BA1EE5-172E-C9D7-EB56-D274D2FDEACB}"/>
              </a:ext>
            </a:extLst>
          </p:cNvPr>
          <p:cNvSpPr/>
          <p:nvPr/>
        </p:nvSpPr>
        <p:spPr>
          <a:xfrm>
            <a:off x="5498850" y="3864013"/>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8" name="object 2">
            <a:extLst>
              <a:ext uri="{FF2B5EF4-FFF2-40B4-BE49-F238E27FC236}">
                <a16:creationId xmlns:a16="http://schemas.microsoft.com/office/drawing/2014/main" id="{6E04CEDC-AEBB-5A35-F48C-7838357A1949}"/>
              </a:ext>
            </a:extLst>
          </p:cNvPr>
          <p:cNvSpPr txBox="1"/>
          <p:nvPr/>
        </p:nvSpPr>
        <p:spPr>
          <a:xfrm>
            <a:off x="933409" y="1758160"/>
            <a:ext cx="2236470" cy="443711"/>
          </a:xfrm>
          <a:prstGeom prst="rect">
            <a:avLst/>
          </a:prstGeom>
        </p:spPr>
        <p:txBody>
          <a:bodyPr vert="horz" wrap="square" lIns="0" tIns="12700" rIns="0" bIns="0" rtlCol="0">
            <a:spAutoFit/>
          </a:bodyPr>
          <a:lstStyle/>
          <a:p>
            <a:pPr marL="300340" marR="5080" indent="-288275">
              <a:spcBef>
                <a:spcPts val="100"/>
              </a:spcBef>
              <a:tabLst>
                <a:tab pos="300340" algn="l"/>
              </a:tabLst>
            </a:pPr>
            <a:r>
              <a:rPr sz="1400" b="1" dirty="0">
                <a:solidFill>
                  <a:srgbClr val="FF0000"/>
                </a:solidFill>
                <a:latin typeface="TheSans UHH" panose="020B0604020202020204" charset="0"/>
                <a:cs typeface="Arial"/>
              </a:rPr>
              <a:t>-	</a:t>
            </a:r>
            <a:r>
              <a:rPr sz="1400" b="1" spc="-5" dirty="0">
                <a:solidFill>
                  <a:srgbClr val="FF0000"/>
                </a:solidFill>
                <a:latin typeface="TheSans UHH" panose="020B0604020202020204" charset="0"/>
                <a:cs typeface="Arial"/>
              </a:rPr>
              <a:t>Perhaps we don't</a:t>
            </a:r>
            <a:r>
              <a:rPr sz="1400" b="1" spc="-90" dirty="0">
                <a:solidFill>
                  <a:srgbClr val="FF0000"/>
                </a:solidFill>
                <a:latin typeface="TheSans UHH" panose="020B0604020202020204" charset="0"/>
                <a:cs typeface="Arial"/>
              </a:rPr>
              <a:t> </a:t>
            </a:r>
            <a:r>
              <a:rPr sz="1400" b="1" spc="-5" dirty="0">
                <a:solidFill>
                  <a:srgbClr val="FF0000"/>
                </a:solidFill>
                <a:latin typeface="TheSans UHH" panose="020B0604020202020204" charset="0"/>
                <a:cs typeface="Arial"/>
              </a:rPr>
              <a:t>need  convolutions at</a:t>
            </a:r>
            <a:r>
              <a:rPr sz="1400" b="1" spc="-30" dirty="0">
                <a:solidFill>
                  <a:srgbClr val="FF0000"/>
                </a:solidFill>
                <a:latin typeface="TheSans UHH" panose="020B0604020202020204" charset="0"/>
                <a:cs typeface="Arial"/>
              </a:rPr>
              <a:t> </a:t>
            </a:r>
            <a:r>
              <a:rPr sz="1400" b="1" spc="-5" dirty="0">
                <a:solidFill>
                  <a:srgbClr val="FF0000"/>
                </a:solidFill>
                <a:latin typeface="TheSans UHH" panose="020B0604020202020204" charset="0"/>
                <a:cs typeface="Arial"/>
              </a:rPr>
              <a:t>all?</a:t>
            </a:r>
            <a:endParaRPr sz="1400" dirty="0">
              <a:latin typeface="TheSans UHH" panose="020B0604020202020204" charset="0"/>
              <a:cs typeface="Arial"/>
            </a:endParaRPr>
          </a:p>
        </p:txBody>
      </p:sp>
      <p:sp>
        <p:nvSpPr>
          <p:cNvPr id="9" name="object 3">
            <a:extLst>
              <a:ext uri="{FF2B5EF4-FFF2-40B4-BE49-F238E27FC236}">
                <a16:creationId xmlns:a16="http://schemas.microsoft.com/office/drawing/2014/main" id="{5B4C27CB-F641-8B59-19A5-FCBF884C5A8B}"/>
              </a:ext>
            </a:extLst>
          </p:cNvPr>
          <p:cNvSpPr txBox="1"/>
          <p:nvPr/>
        </p:nvSpPr>
        <p:spPr>
          <a:xfrm>
            <a:off x="251520" y="3713000"/>
            <a:ext cx="1259840" cy="659155"/>
          </a:xfrm>
          <a:prstGeom prst="rect">
            <a:avLst/>
          </a:prstGeom>
        </p:spPr>
        <p:txBody>
          <a:bodyPr vert="horz" wrap="square" lIns="0" tIns="12700" rIns="0" bIns="0" rtlCol="0">
            <a:spAutoFit/>
          </a:bodyPr>
          <a:lstStyle/>
          <a:p>
            <a:pPr marL="12699" marR="5080">
              <a:spcBef>
                <a:spcPts val="100"/>
              </a:spcBef>
            </a:pPr>
            <a:r>
              <a:rPr sz="1400" spc="-5" dirty="0">
                <a:latin typeface="TheSans UHH" panose="020B0604020202020204" charset="0"/>
                <a:cs typeface="Arial"/>
              </a:rPr>
              <a:t>Extract </a:t>
            </a:r>
            <a:r>
              <a:rPr sz="1400" dirty="0">
                <a:latin typeface="TheSans UHH" panose="020B0604020202020204" charset="0"/>
                <a:cs typeface="Arial"/>
              </a:rPr>
              <a:t>spatial  </a:t>
            </a:r>
            <a:r>
              <a:rPr sz="1400" spc="-5" dirty="0">
                <a:latin typeface="TheSans UHH" panose="020B0604020202020204" charset="0"/>
                <a:cs typeface="Arial"/>
              </a:rPr>
              <a:t>features from </a:t>
            </a:r>
            <a:r>
              <a:rPr sz="1400" dirty="0">
                <a:latin typeface="TheSans UHH" panose="020B0604020202020204" charset="0"/>
                <a:cs typeface="Arial"/>
              </a:rPr>
              <a:t>a  </a:t>
            </a:r>
            <a:r>
              <a:rPr sz="1400" spc="-5" dirty="0">
                <a:latin typeface="TheSans UHH" panose="020B0604020202020204" charset="0"/>
                <a:cs typeface="Arial"/>
              </a:rPr>
              <a:t>pretrained</a:t>
            </a:r>
            <a:r>
              <a:rPr sz="1400" spc="-90" dirty="0">
                <a:latin typeface="TheSans UHH" panose="020B0604020202020204" charset="0"/>
                <a:cs typeface="Arial"/>
              </a:rPr>
              <a:t> </a:t>
            </a:r>
            <a:r>
              <a:rPr sz="1400" spc="-5" dirty="0">
                <a:latin typeface="TheSans UHH" panose="020B0604020202020204" charset="0"/>
                <a:cs typeface="Arial"/>
              </a:rPr>
              <a:t>CNN</a:t>
            </a:r>
            <a:endParaRPr sz="1400">
              <a:latin typeface="TheSans UHH" panose="020B0604020202020204" charset="0"/>
              <a:cs typeface="Arial"/>
            </a:endParaRPr>
          </a:p>
        </p:txBody>
      </p:sp>
      <p:sp>
        <p:nvSpPr>
          <p:cNvPr id="10" name="object 5">
            <a:extLst>
              <a:ext uri="{FF2B5EF4-FFF2-40B4-BE49-F238E27FC236}">
                <a16:creationId xmlns:a16="http://schemas.microsoft.com/office/drawing/2014/main" id="{97DE3FB5-A191-40A8-DBAA-76443B78744E}"/>
              </a:ext>
            </a:extLst>
          </p:cNvPr>
          <p:cNvSpPr/>
          <p:nvPr/>
        </p:nvSpPr>
        <p:spPr>
          <a:xfrm>
            <a:off x="254695" y="2869936"/>
            <a:ext cx="971999" cy="68704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1" name="object 6">
            <a:extLst>
              <a:ext uri="{FF2B5EF4-FFF2-40B4-BE49-F238E27FC236}">
                <a16:creationId xmlns:a16="http://schemas.microsoft.com/office/drawing/2014/main" id="{C90D81FA-7F08-D928-D2AD-FE738A859B23}"/>
              </a:ext>
            </a:extLst>
          </p:cNvPr>
          <p:cNvSpPr/>
          <p:nvPr/>
        </p:nvSpPr>
        <p:spPr>
          <a:xfrm>
            <a:off x="1315208" y="2698262"/>
            <a:ext cx="831215" cy="1030605"/>
          </a:xfrm>
          <a:custGeom>
            <a:avLst/>
            <a:gdLst/>
            <a:ahLst/>
            <a:cxnLst/>
            <a:rect l="l" t="t" r="r" b="b"/>
            <a:pathLst>
              <a:path w="831214" h="1030604">
                <a:moveTo>
                  <a:pt x="0" y="1030399"/>
                </a:moveTo>
                <a:lnTo>
                  <a:pt x="0" y="0"/>
                </a:lnTo>
                <a:lnTo>
                  <a:pt x="830774" y="206079"/>
                </a:lnTo>
                <a:lnTo>
                  <a:pt x="830774" y="824319"/>
                </a:lnTo>
                <a:lnTo>
                  <a:pt x="0" y="1030399"/>
                </a:lnTo>
                <a:close/>
              </a:path>
            </a:pathLst>
          </a:custGeom>
          <a:solidFill>
            <a:srgbClr val="CCCCCC"/>
          </a:solidFill>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92ED05AE-D879-962D-8DCA-AD0C2080B07A}"/>
              </a:ext>
            </a:extLst>
          </p:cNvPr>
          <p:cNvSpPr/>
          <p:nvPr/>
        </p:nvSpPr>
        <p:spPr>
          <a:xfrm>
            <a:off x="1315208" y="2698262"/>
            <a:ext cx="831215" cy="1030605"/>
          </a:xfrm>
          <a:custGeom>
            <a:avLst/>
            <a:gdLst/>
            <a:ahLst/>
            <a:cxnLst/>
            <a:rect l="l" t="t" r="r" b="b"/>
            <a:pathLst>
              <a:path w="831214" h="1030604">
                <a:moveTo>
                  <a:pt x="0" y="1030399"/>
                </a:moveTo>
                <a:lnTo>
                  <a:pt x="0" y="0"/>
                </a:lnTo>
                <a:lnTo>
                  <a:pt x="830774" y="206079"/>
                </a:lnTo>
                <a:lnTo>
                  <a:pt x="830774" y="824319"/>
                </a:lnTo>
                <a:lnTo>
                  <a:pt x="0" y="1030399"/>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3" name="object 8">
            <a:extLst>
              <a:ext uri="{FF2B5EF4-FFF2-40B4-BE49-F238E27FC236}">
                <a16:creationId xmlns:a16="http://schemas.microsoft.com/office/drawing/2014/main" id="{910207FF-C8F1-2716-61D8-42E6B958B67C}"/>
              </a:ext>
            </a:extLst>
          </p:cNvPr>
          <p:cNvSpPr txBox="1"/>
          <p:nvPr/>
        </p:nvSpPr>
        <p:spPr>
          <a:xfrm>
            <a:off x="1388233" y="3046978"/>
            <a:ext cx="575945" cy="320601"/>
          </a:xfrm>
          <a:prstGeom prst="rect">
            <a:avLst/>
          </a:prstGeom>
        </p:spPr>
        <p:txBody>
          <a:bodyPr vert="horz" wrap="square" lIns="0" tIns="12700" rIns="0" bIns="0" rtlCol="0">
            <a:spAutoFit/>
          </a:bodyPr>
          <a:lstStyle/>
          <a:p>
            <a:pPr marL="12699">
              <a:spcBef>
                <a:spcPts val="100"/>
              </a:spcBef>
            </a:pPr>
            <a:r>
              <a:rPr sz="2000" spc="-5" dirty="0">
                <a:latin typeface="TheSans UHH" panose="020B0604020202020204" charset="0"/>
                <a:cs typeface="Arial"/>
              </a:rPr>
              <a:t>CNN</a:t>
            </a:r>
            <a:endParaRPr sz="2000">
              <a:latin typeface="TheSans UHH" panose="020B0604020202020204" charset="0"/>
              <a:cs typeface="Arial"/>
            </a:endParaRPr>
          </a:p>
        </p:txBody>
      </p:sp>
      <p:sp>
        <p:nvSpPr>
          <p:cNvPr id="14" name="object 9">
            <a:extLst>
              <a:ext uri="{FF2B5EF4-FFF2-40B4-BE49-F238E27FC236}">
                <a16:creationId xmlns:a16="http://schemas.microsoft.com/office/drawing/2014/main" id="{996F9E91-96B4-5B9B-AFBB-F925F37810D5}"/>
              </a:ext>
            </a:extLst>
          </p:cNvPr>
          <p:cNvSpPr txBox="1"/>
          <p:nvPr/>
        </p:nvSpPr>
        <p:spPr>
          <a:xfrm>
            <a:off x="2110787" y="3683675"/>
            <a:ext cx="824865" cy="443711"/>
          </a:xfrm>
          <a:prstGeom prst="rect">
            <a:avLst/>
          </a:prstGeom>
        </p:spPr>
        <p:txBody>
          <a:bodyPr vert="horz" wrap="square" lIns="0" tIns="12700" rIns="0" bIns="0" rtlCol="0">
            <a:spAutoFit/>
          </a:bodyPr>
          <a:lstStyle/>
          <a:p>
            <a:pPr marL="12699" marR="5080" indent="24129">
              <a:spcBef>
                <a:spcPts val="100"/>
              </a:spcBef>
            </a:pPr>
            <a:r>
              <a:rPr sz="1400" spc="-5" dirty="0">
                <a:latin typeface="TheSans UHH" panose="020B0604020202020204" charset="0"/>
                <a:cs typeface="Arial"/>
              </a:rPr>
              <a:t>Features:  </a:t>
            </a:r>
            <a:r>
              <a:rPr sz="1400" dirty="0">
                <a:latin typeface="TheSans UHH" panose="020B0604020202020204" charset="0"/>
                <a:cs typeface="Arial"/>
              </a:rPr>
              <a:t>H x W x</a:t>
            </a:r>
            <a:r>
              <a:rPr sz="1400" spc="-120" dirty="0">
                <a:latin typeface="TheSans UHH" panose="020B0604020202020204" charset="0"/>
                <a:cs typeface="Arial"/>
              </a:rPr>
              <a:t> </a:t>
            </a:r>
            <a:r>
              <a:rPr sz="1400" dirty="0">
                <a:latin typeface="TheSans UHH" panose="020B0604020202020204" charset="0"/>
                <a:cs typeface="Arial"/>
              </a:rPr>
              <a:t>D</a:t>
            </a:r>
            <a:endParaRPr sz="1400">
              <a:latin typeface="TheSans UHH" panose="020B0604020202020204" charset="0"/>
              <a:cs typeface="Arial"/>
            </a:endParaRPr>
          </a:p>
        </p:txBody>
      </p:sp>
      <p:graphicFrame>
        <p:nvGraphicFramePr>
          <p:cNvPr id="15" name="object 10">
            <a:extLst>
              <a:ext uri="{FF2B5EF4-FFF2-40B4-BE49-F238E27FC236}">
                <a16:creationId xmlns:a16="http://schemas.microsoft.com/office/drawing/2014/main" id="{5A0C7058-6B95-0BAF-BF09-D1CBBFA10141}"/>
              </a:ext>
            </a:extLst>
          </p:cNvPr>
          <p:cNvGraphicFramePr>
            <a:graphicFrameLocks noGrp="1"/>
          </p:cNvGraphicFramePr>
          <p:nvPr>
            <p:extLst/>
          </p:nvPr>
        </p:nvGraphicFramePr>
        <p:xfrm>
          <a:off x="2214205" y="2694578"/>
          <a:ext cx="955674" cy="946646"/>
        </p:xfrm>
        <a:graphic>
          <a:graphicData uri="http://schemas.openxmlformats.org/drawingml/2006/table">
            <a:tbl>
              <a:tblPr firstRow="1" bandRow="1">
                <a:tableStyleId>{2D5ABB26-0587-4C30-8999-92F81FD0307C}</a:tableStyleId>
              </a:tblPr>
              <a:tblGrid>
                <a:gridCol w="302895">
                  <a:extLst>
                    <a:ext uri="{9D8B030D-6E8A-4147-A177-3AD203B41FA5}">
                      <a16:colId xmlns:a16="http://schemas.microsoft.com/office/drawing/2014/main" val="20000"/>
                    </a:ext>
                  </a:extLst>
                </a:gridCol>
                <a:gridCol w="344170">
                  <a:extLst>
                    <a:ext uri="{9D8B030D-6E8A-4147-A177-3AD203B41FA5}">
                      <a16:colId xmlns:a16="http://schemas.microsoft.com/office/drawing/2014/main" val="20001"/>
                    </a:ext>
                  </a:extLst>
                </a:gridCol>
                <a:gridCol w="308609">
                  <a:extLst>
                    <a:ext uri="{9D8B030D-6E8A-4147-A177-3AD203B41FA5}">
                      <a16:colId xmlns:a16="http://schemas.microsoft.com/office/drawing/2014/main" val="20002"/>
                    </a:ext>
                  </a:extLst>
                </a:gridCol>
              </a:tblGrid>
              <a:tr h="316992">
                <a:tc>
                  <a:txBody>
                    <a:bodyPr/>
                    <a:lstStyle/>
                    <a:p>
                      <a:pPr marL="13335" algn="ctr">
                        <a:lnSpc>
                          <a:spcPct val="100000"/>
                        </a:lnSpc>
                        <a:spcBef>
                          <a:spcPts val="885"/>
                        </a:spcBef>
                      </a:pPr>
                      <a:r>
                        <a:rPr sz="1800" spc="-7" baseline="20833" dirty="0">
                          <a:latin typeface="Arial"/>
                          <a:cs typeface="Arial"/>
                        </a:rPr>
                        <a:t>z</a:t>
                      </a:r>
                      <a:r>
                        <a:rPr sz="800" spc="-5" dirty="0">
                          <a:latin typeface="Arial"/>
                          <a:cs typeface="Arial"/>
                        </a:rPr>
                        <a:t>0,0</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tc>
                  <a:txBody>
                    <a:bodyPr/>
                    <a:lstStyle/>
                    <a:p>
                      <a:pPr marL="13970" algn="ctr">
                        <a:lnSpc>
                          <a:spcPct val="100000"/>
                        </a:lnSpc>
                        <a:spcBef>
                          <a:spcPts val="885"/>
                        </a:spcBef>
                      </a:pPr>
                      <a:r>
                        <a:rPr sz="1800" spc="-7" baseline="20833" dirty="0">
                          <a:latin typeface="Arial"/>
                          <a:cs typeface="Arial"/>
                        </a:rPr>
                        <a:t>z</a:t>
                      </a:r>
                      <a:r>
                        <a:rPr sz="800" spc="-5" dirty="0">
                          <a:latin typeface="Arial"/>
                          <a:cs typeface="Arial"/>
                        </a:rPr>
                        <a:t>0,1</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tc>
                  <a:txBody>
                    <a:bodyPr/>
                    <a:lstStyle/>
                    <a:p>
                      <a:pPr marR="8255" algn="r">
                        <a:lnSpc>
                          <a:spcPct val="100000"/>
                        </a:lnSpc>
                        <a:spcBef>
                          <a:spcPts val="885"/>
                        </a:spcBef>
                      </a:pPr>
                      <a:r>
                        <a:rPr sz="1800" baseline="20833" dirty="0">
                          <a:latin typeface="Arial"/>
                          <a:cs typeface="Arial"/>
                        </a:rPr>
                        <a:t>z</a:t>
                      </a:r>
                      <a:r>
                        <a:rPr sz="800" spc="-5" dirty="0">
                          <a:latin typeface="Arial"/>
                          <a:cs typeface="Arial"/>
                        </a:rPr>
                        <a:t>0,2</a:t>
                      </a:r>
                      <a:endParaRPr sz="800">
                        <a:latin typeface="Arial"/>
                        <a:cs typeface="Arial"/>
                      </a:endParaRPr>
                    </a:p>
                  </a:txBody>
                  <a:tcPr marL="0" marR="0" marT="112395" marB="0">
                    <a:lnL w="9525">
                      <a:solidFill>
                        <a:srgbClr val="666666"/>
                      </a:solidFill>
                      <a:prstDash val="solid"/>
                    </a:lnL>
                    <a:lnR w="9525">
                      <a:solidFill>
                        <a:srgbClr val="666666"/>
                      </a:solidFill>
                      <a:prstDash val="solid"/>
                    </a:lnR>
                    <a:lnT w="9525">
                      <a:solidFill>
                        <a:srgbClr val="666666"/>
                      </a:solidFill>
                      <a:prstDash val="solid"/>
                    </a:lnT>
                    <a:lnB w="19050">
                      <a:solidFill>
                        <a:srgbClr val="666666"/>
                      </a:solidFill>
                      <a:prstDash val="solid"/>
                    </a:lnB>
                    <a:solidFill>
                      <a:srgbClr val="B4A7D6"/>
                    </a:solidFill>
                  </a:tcPr>
                </a:tc>
                <a:extLst>
                  <a:ext uri="{0D108BD9-81ED-4DB2-BD59-A6C34878D82A}">
                    <a16:rowId xmlns:a16="http://schemas.microsoft.com/office/drawing/2014/main" val="10000"/>
                  </a:ext>
                </a:extLst>
              </a:tr>
              <a:tr h="314637">
                <a:tc>
                  <a:txBody>
                    <a:bodyPr/>
                    <a:lstStyle/>
                    <a:p>
                      <a:pPr marL="13335" algn="ctr">
                        <a:lnSpc>
                          <a:spcPct val="100000"/>
                        </a:lnSpc>
                        <a:spcBef>
                          <a:spcPts val="790"/>
                        </a:spcBef>
                      </a:pPr>
                      <a:r>
                        <a:rPr sz="1800" spc="-7" baseline="20833" dirty="0">
                          <a:latin typeface="Arial"/>
                          <a:cs typeface="Arial"/>
                        </a:rPr>
                        <a:t>z</a:t>
                      </a:r>
                      <a:r>
                        <a:rPr sz="800" spc="-5" dirty="0">
                          <a:latin typeface="Arial"/>
                          <a:cs typeface="Arial"/>
                        </a:rPr>
                        <a:t>1,0</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tc>
                  <a:txBody>
                    <a:bodyPr/>
                    <a:lstStyle/>
                    <a:p>
                      <a:pPr marL="13970" algn="ctr">
                        <a:lnSpc>
                          <a:spcPct val="100000"/>
                        </a:lnSpc>
                        <a:spcBef>
                          <a:spcPts val="790"/>
                        </a:spcBef>
                      </a:pPr>
                      <a:r>
                        <a:rPr sz="1800" spc="-7" baseline="20833" dirty="0">
                          <a:latin typeface="Arial"/>
                          <a:cs typeface="Arial"/>
                        </a:rPr>
                        <a:t>z</a:t>
                      </a:r>
                      <a:r>
                        <a:rPr sz="800" spc="-5" dirty="0">
                          <a:latin typeface="Arial"/>
                          <a:cs typeface="Arial"/>
                        </a:rPr>
                        <a:t>1,1</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tc>
                  <a:txBody>
                    <a:bodyPr/>
                    <a:lstStyle/>
                    <a:p>
                      <a:pPr marR="8255" algn="r">
                        <a:lnSpc>
                          <a:spcPct val="100000"/>
                        </a:lnSpc>
                        <a:spcBef>
                          <a:spcPts val="790"/>
                        </a:spcBef>
                      </a:pPr>
                      <a:r>
                        <a:rPr sz="1800" baseline="20833" dirty="0">
                          <a:latin typeface="Arial"/>
                          <a:cs typeface="Arial"/>
                        </a:rPr>
                        <a:t>z</a:t>
                      </a:r>
                      <a:r>
                        <a:rPr sz="800" spc="-5" dirty="0">
                          <a:latin typeface="Arial"/>
                          <a:cs typeface="Arial"/>
                        </a:rPr>
                        <a:t>1,2</a:t>
                      </a:r>
                      <a:endParaRPr sz="800">
                        <a:latin typeface="Arial"/>
                        <a:cs typeface="Arial"/>
                      </a:endParaRPr>
                    </a:p>
                  </a:txBody>
                  <a:tcPr marL="0" marR="0" marT="100330" marB="0">
                    <a:lnL w="9525">
                      <a:solidFill>
                        <a:srgbClr val="666666"/>
                      </a:solidFill>
                      <a:prstDash val="solid"/>
                    </a:lnL>
                    <a:lnR w="9525">
                      <a:solidFill>
                        <a:srgbClr val="666666"/>
                      </a:solidFill>
                      <a:prstDash val="solid"/>
                    </a:lnR>
                    <a:lnT w="19050">
                      <a:solidFill>
                        <a:srgbClr val="666666"/>
                      </a:solidFill>
                      <a:prstDash val="solid"/>
                    </a:lnT>
                    <a:lnB w="19050">
                      <a:solidFill>
                        <a:srgbClr val="666666"/>
                      </a:solidFill>
                      <a:prstDash val="solid"/>
                    </a:lnB>
                    <a:solidFill>
                      <a:srgbClr val="B4A7D6"/>
                    </a:solidFill>
                  </a:tcPr>
                </a:tc>
                <a:extLst>
                  <a:ext uri="{0D108BD9-81ED-4DB2-BD59-A6C34878D82A}">
                    <a16:rowId xmlns:a16="http://schemas.microsoft.com/office/drawing/2014/main" val="10001"/>
                  </a:ext>
                </a:extLst>
              </a:tr>
              <a:tr h="315017">
                <a:tc>
                  <a:txBody>
                    <a:bodyPr/>
                    <a:lstStyle/>
                    <a:p>
                      <a:pPr marL="13335" algn="ctr">
                        <a:lnSpc>
                          <a:spcPct val="100000"/>
                        </a:lnSpc>
                        <a:spcBef>
                          <a:spcPts val="710"/>
                        </a:spcBef>
                      </a:pPr>
                      <a:r>
                        <a:rPr sz="1800" spc="-7" baseline="20833" dirty="0">
                          <a:latin typeface="Arial"/>
                          <a:cs typeface="Arial"/>
                        </a:rPr>
                        <a:t>z</a:t>
                      </a:r>
                      <a:r>
                        <a:rPr sz="800" spc="-5" dirty="0">
                          <a:latin typeface="Arial"/>
                          <a:cs typeface="Arial"/>
                        </a:rPr>
                        <a:t>2,0</a:t>
                      </a:r>
                      <a:endParaRPr sz="80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tc>
                  <a:txBody>
                    <a:bodyPr/>
                    <a:lstStyle/>
                    <a:p>
                      <a:pPr marL="13970" algn="ctr">
                        <a:lnSpc>
                          <a:spcPct val="100000"/>
                        </a:lnSpc>
                        <a:spcBef>
                          <a:spcPts val="710"/>
                        </a:spcBef>
                      </a:pPr>
                      <a:r>
                        <a:rPr sz="1800" spc="-7" baseline="20833" dirty="0">
                          <a:latin typeface="Arial"/>
                          <a:cs typeface="Arial"/>
                        </a:rPr>
                        <a:t>z</a:t>
                      </a:r>
                      <a:r>
                        <a:rPr sz="800" spc="-5" dirty="0">
                          <a:latin typeface="Arial"/>
                          <a:cs typeface="Arial"/>
                        </a:rPr>
                        <a:t>2,1</a:t>
                      </a:r>
                      <a:endParaRPr sz="80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tc>
                  <a:txBody>
                    <a:bodyPr/>
                    <a:lstStyle/>
                    <a:p>
                      <a:pPr marR="8255" algn="r">
                        <a:lnSpc>
                          <a:spcPct val="100000"/>
                        </a:lnSpc>
                        <a:spcBef>
                          <a:spcPts val="710"/>
                        </a:spcBef>
                      </a:pPr>
                      <a:r>
                        <a:rPr sz="1800" baseline="20833" dirty="0">
                          <a:latin typeface="Arial"/>
                          <a:cs typeface="Arial"/>
                        </a:rPr>
                        <a:t>z</a:t>
                      </a:r>
                      <a:r>
                        <a:rPr sz="800" spc="-5" dirty="0">
                          <a:latin typeface="Arial"/>
                          <a:cs typeface="Arial"/>
                        </a:rPr>
                        <a:t>2,2</a:t>
                      </a:r>
                      <a:endParaRPr sz="800">
                        <a:latin typeface="Arial"/>
                        <a:cs typeface="Arial"/>
                      </a:endParaRPr>
                    </a:p>
                  </a:txBody>
                  <a:tcPr marL="0" marR="0" marT="90170" marB="0">
                    <a:lnL w="9525">
                      <a:solidFill>
                        <a:srgbClr val="666666"/>
                      </a:solidFill>
                      <a:prstDash val="solid"/>
                    </a:lnL>
                    <a:lnR w="9525">
                      <a:solidFill>
                        <a:srgbClr val="666666"/>
                      </a:solidFill>
                      <a:prstDash val="solid"/>
                    </a:lnR>
                    <a:lnT w="19050">
                      <a:solidFill>
                        <a:srgbClr val="666666"/>
                      </a:solidFill>
                      <a:prstDash val="solid"/>
                    </a:lnT>
                    <a:lnB w="9525">
                      <a:solidFill>
                        <a:srgbClr val="666666"/>
                      </a:solidFill>
                      <a:prstDash val="solid"/>
                    </a:lnB>
                    <a:solidFill>
                      <a:srgbClr val="B4A7D6"/>
                    </a:solidFill>
                  </a:tcPr>
                </a:tc>
                <a:extLst>
                  <a:ext uri="{0D108BD9-81ED-4DB2-BD59-A6C34878D82A}">
                    <a16:rowId xmlns:a16="http://schemas.microsoft.com/office/drawing/2014/main" val="10002"/>
                  </a:ext>
                </a:extLst>
              </a:tr>
            </a:tbl>
          </a:graphicData>
        </a:graphic>
      </p:graphicFrame>
      <p:sp>
        <p:nvSpPr>
          <p:cNvPr id="16" name="object 11">
            <a:extLst>
              <a:ext uri="{FF2B5EF4-FFF2-40B4-BE49-F238E27FC236}">
                <a16:creationId xmlns:a16="http://schemas.microsoft.com/office/drawing/2014/main" id="{B87C6F4D-D7A9-5073-D3E2-246B7FEA22B1}"/>
              </a:ext>
            </a:extLst>
          </p:cNvPr>
          <p:cNvSpPr/>
          <p:nvPr/>
        </p:nvSpPr>
        <p:spPr>
          <a:xfrm>
            <a:off x="4764795"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7" name="object 12">
            <a:extLst>
              <a:ext uri="{FF2B5EF4-FFF2-40B4-BE49-F238E27FC236}">
                <a16:creationId xmlns:a16="http://schemas.microsoft.com/office/drawing/2014/main" id="{900E132D-EDE4-35CA-9688-FCC5B1D8EAE6}"/>
              </a:ext>
            </a:extLst>
          </p:cNvPr>
          <p:cNvSpPr/>
          <p:nvPr/>
        </p:nvSpPr>
        <p:spPr>
          <a:xfrm>
            <a:off x="4764795"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8" name="object 13">
            <a:extLst>
              <a:ext uri="{FF2B5EF4-FFF2-40B4-BE49-F238E27FC236}">
                <a16:creationId xmlns:a16="http://schemas.microsoft.com/office/drawing/2014/main" id="{B1713F35-097A-D67B-B57B-B92EE5BD1765}"/>
              </a:ext>
            </a:extLst>
          </p:cNvPr>
          <p:cNvSpPr/>
          <p:nvPr/>
        </p:nvSpPr>
        <p:spPr>
          <a:xfrm>
            <a:off x="4330058"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9" name="object 14">
            <a:extLst>
              <a:ext uri="{FF2B5EF4-FFF2-40B4-BE49-F238E27FC236}">
                <a16:creationId xmlns:a16="http://schemas.microsoft.com/office/drawing/2014/main" id="{828184AF-8B2B-7A8D-E6AC-6AE9B187F739}"/>
              </a:ext>
            </a:extLst>
          </p:cNvPr>
          <p:cNvSpPr/>
          <p:nvPr/>
        </p:nvSpPr>
        <p:spPr>
          <a:xfrm>
            <a:off x="4330058"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20" name="object 15">
            <a:extLst>
              <a:ext uri="{FF2B5EF4-FFF2-40B4-BE49-F238E27FC236}">
                <a16:creationId xmlns:a16="http://schemas.microsoft.com/office/drawing/2014/main" id="{6D7FC22A-BB0A-C195-857E-83B52FAF50B5}"/>
              </a:ext>
            </a:extLst>
          </p:cNvPr>
          <p:cNvSpPr txBox="1"/>
          <p:nvPr/>
        </p:nvSpPr>
        <p:spPr>
          <a:xfrm>
            <a:off x="4304657" y="3980417"/>
            <a:ext cx="445134" cy="182101"/>
          </a:xfrm>
          <a:prstGeom prst="rect">
            <a:avLst/>
          </a:prstGeom>
        </p:spPr>
        <p:txBody>
          <a:bodyPr vert="horz" wrap="square" lIns="0" tIns="12700" rIns="0" bIns="0" rtlCol="0">
            <a:spAutoFit/>
          </a:bodyPr>
          <a:lstStyle/>
          <a:p>
            <a:pPr marL="122549">
              <a:spcBef>
                <a:spcPts val="100"/>
              </a:spcBef>
            </a:pPr>
            <a:r>
              <a:rPr sz="1650" spc="7" baseline="20202" dirty="0">
                <a:latin typeface="TheSans UHH" panose="020B0604020202020204" charset="0"/>
                <a:cs typeface="Arial"/>
              </a:rPr>
              <a:t>z</a:t>
            </a:r>
            <a:r>
              <a:rPr sz="700" spc="5" dirty="0">
                <a:latin typeface="TheSans UHH" panose="020B0604020202020204" charset="0"/>
                <a:cs typeface="Arial"/>
              </a:rPr>
              <a:t>0,1</a:t>
            </a:r>
            <a:endParaRPr sz="700">
              <a:latin typeface="TheSans UHH" panose="020B0604020202020204" charset="0"/>
              <a:cs typeface="Arial"/>
            </a:endParaRPr>
          </a:p>
        </p:txBody>
      </p:sp>
      <p:sp>
        <p:nvSpPr>
          <p:cNvPr id="21" name="object 16">
            <a:extLst>
              <a:ext uri="{FF2B5EF4-FFF2-40B4-BE49-F238E27FC236}">
                <a16:creationId xmlns:a16="http://schemas.microsoft.com/office/drawing/2014/main" id="{4BB4AD1A-2ECB-3F34-FFDB-E6DC1438B29C}"/>
              </a:ext>
            </a:extLst>
          </p:cNvPr>
          <p:cNvSpPr/>
          <p:nvPr/>
        </p:nvSpPr>
        <p:spPr>
          <a:xfrm>
            <a:off x="3895320"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22" name="object 17">
            <a:extLst>
              <a:ext uri="{FF2B5EF4-FFF2-40B4-BE49-F238E27FC236}">
                <a16:creationId xmlns:a16="http://schemas.microsoft.com/office/drawing/2014/main" id="{BF4B5578-7BBB-C460-80F2-4BC40CA09AFF}"/>
              </a:ext>
            </a:extLst>
          </p:cNvPr>
          <p:cNvSpPr/>
          <p:nvPr/>
        </p:nvSpPr>
        <p:spPr>
          <a:xfrm>
            <a:off x="3895320" y="3873238"/>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23" name="object 18">
            <a:extLst>
              <a:ext uri="{FF2B5EF4-FFF2-40B4-BE49-F238E27FC236}">
                <a16:creationId xmlns:a16="http://schemas.microsoft.com/office/drawing/2014/main" id="{B8DADC2D-D906-A8B5-5FDC-823C33345FC2}"/>
              </a:ext>
            </a:extLst>
          </p:cNvPr>
          <p:cNvSpPr txBox="1"/>
          <p:nvPr/>
        </p:nvSpPr>
        <p:spPr>
          <a:xfrm>
            <a:off x="3869920" y="3980417"/>
            <a:ext cx="445134" cy="182101"/>
          </a:xfrm>
          <a:prstGeom prst="rect">
            <a:avLst/>
          </a:prstGeom>
        </p:spPr>
        <p:txBody>
          <a:bodyPr vert="horz" wrap="square" lIns="0" tIns="12700" rIns="0" bIns="0" rtlCol="0">
            <a:spAutoFit/>
          </a:bodyPr>
          <a:lstStyle/>
          <a:p>
            <a:pPr marL="122549">
              <a:spcBef>
                <a:spcPts val="100"/>
              </a:spcBef>
            </a:pPr>
            <a:r>
              <a:rPr sz="1650" spc="7" baseline="20202" dirty="0">
                <a:latin typeface="TheSans UHH" panose="020B0604020202020204" charset="0"/>
                <a:cs typeface="Arial"/>
              </a:rPr>
              <a:t>z</a:t>
            </a:r>
            <a:r>
              <a:rPr sz="700" spc="5" dirty="0">
                <a:latin typeface="TheSans UHH" panose="020B0604020202020204" charset="0"/>
                <a:cs typeface="Arial"/>
              </a:rPr>
              <a:t>0,0</a:t>
            </a:r>
            <a:endParaRPr sz="700">
              <a:latin typeface="TheSans UHH" panose="020B0604020202020204" charset="0"/>
              <a:cs typeface="Arial"/>
            </a:endParaRPr>
          </a:p>
        </p:txBody>
      </p:sp>
      <p:sp>
        <p:nvSpPr>
          <p:cNvPr id="24" name="object 19">
            <a:extLst>
              <a:ext uri="{FF2B5EF4-FFF2-40B4-BE49-F238E27FC236}">
                <a16:creationId xmlns:a16="http://schemas.microsoft.com/office/drawing/2014/main" id="{449237B7-33AD-3EB7-24B2-FD5DCF6EF1D5}"/>
              </a:ext>
            </a:extLst>
          </p:cNvPr>
          <p:cNvSpPr/>
          <p:nvPr/>
        </p:nvSpPr>
        <p:spPr>
          <a:xfrm>
            <a:off x="3835431" y="3830115"/>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25" name="object 20">
            <a:extLst>
              <a:ext uri="{FF2B5EF4-FFF2-40B4-BE49-F238E27FC236}">
                <a16:creationId xmlns:a16="http://schemas.microsoft.com/office/drawing/2014/main" id="{7D8028E8-EBB8-FA02-6F17-274B4EDC2235}"/>
              </a:ext>
            </a:extLst>
          </p:cNvPr>
          <p:cNvSpPr/>
          <p:nvPr/>
        </p:nvSpPr>
        <p:spPr>
          <a:xfrm>
            <a:off x="3835431" y="3830115"/>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26" name="object 21">
            <a:extLst>
              <a:ext uri="{FF2B5EF4-FFF2-40B4-BE49-F238E27FC236}">
                <a16:creationId xmlns:a16="http://schemas.microsoft.com/office/drawing/2014/main" id="{15A62DF5-38DF-AC70-2C8D-D8D365EA2259}"/>
              </a:ext>
            </a:extLst>
          </p:cNvPr>
          <p:cNvSpPr txBox="1"/>
          <p:nvPr/>
        </p:nvSpPr>
        <p:spPr>
          <a:xfrm>
            <a:off x="4726695" y="3980417"/>
            <a:ext cx="1203325" cy="182101"/>
          </a:xfrm>
          <a:prstGeom prst="rect">
            <a:avLst/>
          </a:prstGeom>
        </p:spPr>
        <p:txBody>
          <a:bodyPr vert="horz" wrap="square" lIns="0" tIns="12700" rIns="0" bIns="0" rtlCol="0">
            <a:spAutoFit/>
          </a:bodyPr>
          <a:lstStyle/>
          <a:p>
            <a:pPr marL="135248">
              <a:spcBef>
                <a:spcPts val="100"/>
              </a:spcBef>
              <a:tabLst>
                <a:tab pos="880699" algn="l"/>
              </a:tabLst>
            </a:pPr>
            <a:r>
              <a:rPr sz="1650" spc="7" baseline="20202" dirty="0">
                <a:latin typeface="TheSans UHH" panose="020B0604020202020204" charset="0"/>
                <a:cs typeface="Arial"/>
              </a:rPr>
              <a:t>z</a:t>
            </a:r>
            <a:r>
              <a:rPr sz="700" spc="5" dirty="0">
                <a:latin typeface="TheSans UHH" panose="020B0604020202020204" charset="0"/>
                <a:cs typeface="Arial"/>
              </a:rPr>
              <a:t>0,2	</a:t>
            </a:r>
            <a:r>
              <a:rPr sz="1650" spc="7" baseline="20202" dirty="0">
                <a:latin typeface="TheSans UHH" panose="020B0604020202020204" charset="0"/>
                <a:cs typeface="Arial"/>
              </a:rPr>
              <a:t>z</a:t>
            </a:r>
            <a:r>
              <a:rPr sz="700" spc="5" dirty="0">
                <a:latin typeface="TheSans UHH" panose="020B0604020202020204" charset="0"/>
                <a:cs typeface="Arial"/>
              </a:rPr>
              <a:t>2,2</a:t>
            </a:r>
            <a:endParaRPr sz="700">
              <a:latin typeface="TheSans UHH" panose="020B0604020202020204" charset="0"/>
              <a:cs typeface="Arial"/>
            </a:endParaRPr>
          </a:p>
        </p:txBody>
      </p:sp>
      <p:sp>
        <p:nvSpPr>
          <p:cNvPr id="27" name="object 22">
            <a:extLst>
              <a:ext uri="{FF2B5EF4-FFF2-40B4-BE49-F238E27FC236}">
                <a16:creationId xmlns:a16="http://schemas.microsoft.com/office/drawing/2014/main" id="{87C9C8B7-97E7-572C-6D98-618F824796FD}"/>
              </a:ext>
            </a:extLst>
          </p:cNvPr>
          <p:cNvSpPr txBox="1"/>
          <p:nvPr/>
        </p:nvSpPr>
        <p:spPr>
          <a:xfrm>
            <a:off x="5285271" y="3895950"/>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28" name="object 23">
            <a:extLst>
              <a:ext uri="{FF2B5EF4-FFF2-40B4-BE49-F238E27FC236}">
                <a16:creationId xmlns:a16="http://schemas.microsoft.com/office/drawing/2014/main" id="{E537965E-3365-F717-FC1F-0F8DDE9A043B}"/>
              </a:ext>
            </a:extLst>
          </p:cNvPr>
          <p:cNvSpPr txBox="1"/>
          <p:nvPr/>
        </p:nvSpPr>
        <p:spPr>
          <a:xfrm>
            <a:off x="3847945" y="3266260"/>
            <a:ext cx="2090420" cy="298800"/>
          </a:xfrm>
          <a:prstGeom prst="rect">
            <a:avLst/>
          </a:prstGeom>
          <a:solidFill>
            <a:srgbClr val="EEEEEE"/>
          </a:solidFill>
          <a:ln w="19049">
            <a:solidFill>
              <a:srgbClr val="666666"/>
            </a:solidFill>
          </a:ln>
        </p:spPr>
        <p:txBody>
          <a:bodyPr vert="horz" wrap="square" lIns="0" tIns="82550" rIns="0" bIns="0" rtlCol="0">
            <a:spAutoFit/>
          </a:bodyPr>
          <a:lstStyle/>
          <a:p>
            <a:pPr marL="218429">
              <a:spcBef>
                <a:spcPts val="650"/>
              </a:spcBef>
            </a:pPr>
            <a:r>
              <a:rPr sz="1400" spc="-5" dirty="0">
                <a:latin typeface="TheSans UHH" panose="020B0604020202020204" charset="0"/>
                <a:cs typeface="Arial"/>
              </a:rPr>
              <a:t>Transformer</a:t>
            </a:r>
            <a:r>
              <a:rPr sz="1400" spc="-25" dirty="0">
                <a:latin typeface="TheSans UHH" panose="020B0604020202020204" charset="0"/>
                <a:cs typeface="Arial"/>
              </a:rPr>
              <a:t> </a:t>
            </a:r>
            <a:r>
              <a:rPr sz="1400" spc="-5" dirty="0">
                <a:latin typeface="TheSans UHH" panose="020B0604020202020204" charset="0"/>
                <a:cs typeface="Arial"/>
              </a:rPr>
              <a:t>encoder</a:t>
            </a:r>
            <a:endParaRPr sz="1400">
              <a:latin typeface="TheSans UHH" panose="020B0604020202020204" charset="0"/>
              <a:cs typeface="Arial"/>
            </a:endParaRPr>
          </a:p>
        </p:txBody>
      </p:sp>
      <p:sp>
        <p:nvSpPr>
          <p:cNvPr id="29" name="object 24">
            <a:extLst>
              <a:ext uri="{FF2B5EF4-FFF2-40B4-BE49-F238E27FC236}">
                <a16:creationId xmlns:a16="http://schemas.microsoft.com/office/drawing/2014/main" id="{AE326100-1AB0-B2FA-3B7A-40BDE8DAFF70}"/>
              </a:ext>
            </a:extLst>
          </p:cNvPr>
          <p:cNvSpPr/>
          <p:nvPr/>
        </p:nvSpPr>
        <p:spPr>
          <a:xfrm>
            <a:off x="4764795"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30" name="object 25">
            <a:extLst>
              <a:ext uri="{FF2B5EF4-FFF2-40B4-BE49-F238E27FC236}">
                <a16:creationId xmlns:a16="http://schemas.microsoft.com/office/drawing/2014/main" id="{F7260D92-6AFA-F91F-6622-F62073C21A68}"/>
              </a:ext>
            </a:extLst>
          </p:cNvPr>
          <p:cNvSpPr/>
          <p:nvPr/>
        </p:nvSpPr>
        <p:spPr>
          <a:xfrm>
            <a:off x="4764795"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1" name="object 26">
            <a:extLst>
              <a:ext uri="{FF2B5EF4-FFF2-40B4-BE49-F238E27FC236}">
                <a16:creationId xmlns:a16="http://schemas.microsoft.com/office/drawing/2014/main" id="{353E01FF-2DDB-9597-701D-E41323100E47}"/>
              </a:ext>
            </a:extLst>
          </p:cNvPr>
          <p:cNvSpPr/>
          <p:nvPr/>
        </p:nvSpPr>
        <p:spPr>
          <a:xfrm>
            <a:off x="4330058"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32" name="object 27">
            <a:extLst>
              <a:ext uri="{FF2B5EF4-FFF2-40B4-BE49-F238E27FC236}">
                <a16:creationId xmlns:a16="http://schemas.microsoft.com/office/drawing/2014/main" id="{CAD9D340-0B24-FEF9-B079-E752C0C4EBA3}"/>
              </a:ext>
            </a:extLst>
          </p:cNvPr>
          <p:cNvSpPr/>
          <p:nvPr/>
        </p:nvSpPr>
        <p:spPr>
          <a:xfrm>
            <a:off x="4330058"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3" name="object 28">
            <a:extLst>
              <a:ext uri="{FF2B5EF4-FFF2-40B4-BE49-F238E27FC236}">
                <a16:creationId xmlns:a16="http://schemas.microsoft.com/office/drawing/2014/main" id="{5425EA6B-8AC8-D855-DE8D-34F2D2E387B6}"/>
              </a:ext>
            </a:extLst>
          </p:cNvPr>
          <p:cNvSpPr/>
          <p:nvPr/>
        </p:nvSpPr>
        <p:spPr>
          <a:xfrm>
            <a:off x="3895320"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34" name="object 29">
            <a:extLst>
              <a:ext uri="{FF2B5EF4-FFF2-40B4-BE49-F238E27FC236}">
                <a16:creationId xmlns:a16="http://schemas.microsoft.com/office/drawing/2014/main" id="{76ABDFD8-0C51-6E4D-5FDC-AF67FFEF79A6}"/>
              </a:ext>
            </a:extLst>
          </p:cNvPr>
          <p:cNvSpPr/>
          <p:nvPr/>
        </p:nvSpPr>
        <p:spPr>
          <a:xfrm>
            <a:off x="3895320"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5" name="object 30">
            <a:extLst>
              <a:ext uri="{FF2B5EF4-FFF2-40B4-BE49-F238E27FC236}">
                <a16:creationId xmlns:a16="http://schemas.microsoft.com/office/drawing/2014/main" id="{204654A9-1875-7B1D-5CF0-AC332B83C1E9}"/>
              </a:ext>
            </a:extLst>
          </p:cNvPr>
          <p:cNvSpPr/>
          <p:nvPr/>
        </p:nvSpPr>
        <p:spPr>
          <a:xfrm>
            <a:off x="3847945" y="2690813"/>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36" name="object 31">
            <a:extLst>
              <a:ext uri="{FF2B5EF4-FFF2-40B4-BE49-F238E27FC236}">
                <a16:creationId xmlns:a16="http://schemas.microsoft.com/office/drawing/2014/main" id="{FD49140D-0C05-171C-70BA-7680ECCE48C8}"/>
              </a:ext>
            </a:extLst>
          </p:cNvPr>
          <p:cNvSpPr/>
          <p:nvPr/>
        </p:nvSpPr>
        <p:spPr>
          <a:xfrm>
            <a:off x="3847945" y="2690813"/>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37" name="object 32">
            <a:extLst>
              <a:ext uri="{FF2B5EF4-FFF2-40B4-BE49-F238E27FC236}">
                <a16:creationId xmlns:a16="http://schemas.microsoft.com/office/drawing/2014/main" id="{82786BA1-2D01-31C5-8AC9-FF39A2265077}"/>
              </a:ext>
            </a:extLst>
          </p:cNvPr>
          <p:cNvSpPr/>
          <p:nvPr/>
        </p:nvSpPr>
        <p:spPr>
          <a:xfrm>
            <a:off x="5510645"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38" name="object 33">
            <a:extLst>
              <a:ext uri="{FF2B5EF4-FFF2-40B4-BE49-F238E27FC236}">
                <a16:creationId xmlns:a16="http://schemas.microsoft.com/office/drawing/2014/main" id="{4F6F2F00-260E-28A7-DE09-34BD19796826}"/>
              </a:ext>
            </a:extLst>
          </p:cNvPr>
          <p:cNvSpPr/>
          <p:nvPr/>
        </p:nvSpPr>
        <p:spPr>
          <a:xfrm>
            <a:off x="5510645" y="2745350"/>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9" name="object 34">
            <a:extLst>
              <a:ext uri="{FF2B5EF4-FFF2-40B4-BE49-F238E27FC236}">
                <a16:creationId xmlns:a16="http://schemas.microsoft.com/office/drawing/2014/main" id="{14BA695F-6626-2580-40E9-D8DCC8F6A3A2}"/>
              </a:ext>
            </a:extLst>
          </p:cNvPr>
          <p:cNvSpPr txBox="1"/>
          <p:nvPr/>
        </p:nvSpPr>
        <p:spPr>
          <a:xfrm>
            <a:off x="3831821" y="2852530"/>
            <a:ext cx="2120900" cy="182101"/>
          </a:xfrm>
          <a:prstGeom prst="rect">
            <a:avLst/>
          </a:prstGeom>
        </p:spPr>
        <p:txBody>
          <a:bodyPr vert="horz" wrap="square" lIns="0" tIns="12700" rIns="0" bIns="0" rtlCol="0">
            <a:spAutoFit/>
          </a:bodyPr>
          <a:lstStyle/>
          <a:p>
            <a:pPr marL="160647">
              <a:spcBef>
                <a:spcPts val="100"/>
              </a:spcBef>
              <a:tabLst>
                <a:tab pos="594965" algn="l"/>
                <a:tab pos="1029916" algn="l"/>
                <a:tab pos="1776004" algn="l"/>
              </a:tabLst>
            </a:pPr>
            <a:r>
              <a:rPr sz="1650" spc="7" baseline="20202" dirty="0">
                <a:latin typeface="TheSans UHH" panose="020B0604020202020204" charset="0"/>
                <a:cs typeface="Arial"/>
              </a:rPr>
              <a:t>c</a:t>
            </a:r>
            <a:r>
              <a:rPr sz="700" spc="5" dirty="0">
                <a:latin typeface="TheSans UHH" panose="020B0604020202020204" charset="0"/>
                <a:cs typeface="Arial"/>
              </a:rPr>
              <a:t>0,0	</a:t>
            </a:r>
            <a:r>
              <a:rPr sz="1650" spc="7" baseline="20202" dirty="0">
                <a:latin typeface="TheSans UHH" panose="020B0604020202020204" charset="0"/>
                <a:cs typeface="Arial"/>
              </a:rPr>
              <a:t>c</a:t>
            </a:r>
            <a:r>
              <a:rPr sz="700" spc="5" dirty="0">
                <a:latin typeface="TheSans UHH" panose="020B0604020202020204" charset="0"/>
                <a:cs typeface="Arial"/>
              </a:rPr>
              <a:t>0,1	</a:t>
            </a:r>
            <a:r>
              <a:rPr sz="1650" spc="7" baseline="20202" dirty="0">
                <a:latin typeface="TheSans UHH" panose="020B0604020202020204" charset="0"/>
                <a:cs typeface="Arial"/>
              </a:rPr>
              <a:t>c</a:t>
            </a:r>
            <a:r>
              <a:rPr sz="700" spc="5" dirty="0">
                <a:latin typeface="TheSans UHH" panose="020B0604020202020204" charset="0"/>
                <a:cs typeface="Arial"/>
              </a:rPr>
              <a:t>0,2	</a:t>
            </a:r>
            <a:r>
              <a:rPr sz="1650" spc="7" baseline="20202" dirty="0">
                <a:latin typeface="TheSans UHH" panose="020B0604020202020204" charset="0"/>
                <a:cs typeface="Arial"/>
              </a:rPr>
              <a:t>c</a:t>
            </a:r>
            <a:r>
              <a:rPr sz="700" spc="5" dirty="0">
                <a:latin typeface="TheSans UHH" panose="020B0604020202020204" charset="0"/>
                <a:cs typeface="Arial"/>
              </a:rPr>
              <a:t>2,2</a:t>
            </a:r>
            <a:endParaRPr sz="700">
              <a:latin typeface="TheSans UHH" panose="020B0604020202020204" charset="0"/>
              <a:cs typeface="Arial"/>
            </a:endParaRPr>
          </a:p>
        </p:txBody>
      </p:sp>
      <p:sp>
        <p:nvSpPr>
          <p:cNvPr id="40" name="object 35">
            <a:extLst>
              <a:ext uri="{FF2B5EF4-FFF2-40B4-BE49-F238E27FC236}">
                <a16:creationId xmlns:a16="http://schemas.microsoft.com/office/drawing/2014/main" id="{43B497B2-C56A-72D4-7E42-B7C6436A64C6}"/>
              </a:ext>
            </a:extLst>
          </p:cNvPr>
          <p:cNvSpPr txBox="1"/>
          <p:nvPr/>
        </p:nvSpPr>
        <p:spPr>
          <a:xfrm>
            <a:off x="5285271" y="2768063"/>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41" name="object 36">
            <a:extLst>
              <a:ext uri="{FF2B5EF4-FFF2-40B4-BE49-F238E27FC236}">
                <a16:creationId xmlns:a16="http://schemas.microsoft.com/office/drawing/2014/main" id="{D7A7DC51-A1FB-A31F-2B5E-C2919017ADE6}"/>
              </a:ext>
            </a:extLst>
          </p:cNvPr>
          <p:cNvSpPr/>
          <p:nvPr/>
        </p:nvSpPr>
        <p:spPr>
          <a:xfrm>
            <a:off x="4880482" y="3716709"/>
            <a:ext cx="8890" cy="113664"/>
          </a:xfrm>
          <a:custGeom>
            <a:avLst/>
            <a:gdLst/>
            <a:ahLst/>
            <a:cxnLst/>
            <a:rect l="l" t="t" r="r" b="b"/>
            <a:pathLst>
              <a:path w="8889" h="113664">
                <a:moveTo>
                  <a:pt x="4192" y="-4762"/>
                </a:moveTo>
                <a:lnTo>
                  <a:pt x="4192" y="118167"/>
                </a:lnTo>
              </a:path>
            </a:pathLst>
          </a:custGeom>
          <a:ln w="17910">
            <a:solidFill>
              <a:srgbClr val="222222"/>
            </a:solidFill>
          </a:ln>
        </p:spPr>
        <p:txBody>
          <a:bodyPr wrap="square" lIns="0" tIns="0" rIns="0" bIns="0" rtlCol="0"/>
          <a:lstStyle/>
          <a:p>
            <a:endParaRPr>
              <a:latin typeface="TheSans UHH" panose="020B0604020202020204" charset="0"/>
            </a:endParaRPr>
          </a:p>
        </p:txBody>
      </p:sp>
      <p:sp>
        <p:nvSpPr>
          <p:cNvPr id="42" name="object 37">
            <a:extLst>
              <a:ext uri="{FF2B5EF4-FFF2-40B4-BE49-F238E27FC236}">
                <a16:creationId xmlns:a16="http://schemas.microsoft.com/office/drawing/2014/main" id="{70BE9335-9677-D6CB-A8E0-2F48D9E91D7F}"/>
              </a:ext>
            </a:extLst>
          </p:cNvPr>
          <p:cNvSpPr/>
          <p:nvPr/>
        </p:nvSpPr>
        <p:spPr>
          <a:xfrm>
            <a:off x="4873177" y="3673602"/>
            <a:ext cx="31750" cy="44450"/>
          </a:xfrm>
          <a:custGeom>
            <a:avLst/>
            <a:gdLst/>
            <a:ahLst/>
            <a:cxnLst/>
            <a:rect l="l" t="t" r="r" b="b"/>
            <a:pathLst>
              <a:path w="31750" h="44450">
                <a:moveTo>
                  <a:pt x="31379" y="44267"/>
                </a:moveTo>
                <a:lnTo>
                  <a:pt x="0" y="41947"/>
                </a:lnTo>
                <a:lnTo>
                  <a:pt x="18877" y="0"/>
                </a:lnTo>
                <a:lnTo>
                  <a:pt x="31379" y="44267"/>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43" name="object 38">
            <a:extLst>
              <a:ext uri="{FF2B5EF4-FFF2-40B4-BE49-F238E27FC236}">
                <a16:creationId xmlns:a16="http://schemas.microsoft.com/office/drawing/2014/main" id="{FAA71733-56A2-6016-0C35-0EB8B51B1FC0}"/>
              </a:ext>
            </a:extLst>
          </p:cNvPr>
          <p:cNvSpPr/>
          <p:nvPr/>
        </p:nvSpPr>
        <p:spPr>
          <a:xfrm>
            <a:off x="4873177" y="3673602"/>
            <a:ext cx="31750" cy="44450"/>
          </a:xfrm>
          <a:custGeom>
            <a:avLst/>
            <a:gdLst/>
            <a:ahLst/>
            <a:cxnLst/>
            <a:rect l="l" t="t" r="r" b="b"/>
            <a:pathLst>
              <a:path w="31750" h="44450">
                <a:moveTo>
                  <a:pt x="31379" y="44267"/>
                </a:moveTo>
                <a:lnTo>
                  <a:pt x="18877" y="0"/>
                </a:lnTo>
                <a:lnTo>
                  <a:pt x="0" y="41947"/>
                </a:lnTo>
                <a:lnTo>
                  <a:pt x="31379" y="44267"/>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44" name="object 39">
            <a:extLst>
              <a:ext uri="{FF2B5EF4-FFF2-40B4-BE49-F238E27FC236}">
                <a16:creationId xmlns:a16="http://schemas.microsoft.com/office/drawing/2014/main" id="{DC741246-EAE3-3B4E-F12D-51C9B4A6C5B6}"/>
              </a:ext>
            </a:extLst>
          </p:cNvPr>
          <p:cNvSpPr/>
          <p:nvPr/>
        </p:nvSpPr>
        <p:spPr>
          <a:xfrm>
            <a:off x="4892994" y="3141613"/>
            <a:ext cx="0" cy="125095"/>
          </a:xfrm>
          <a:custGeom>
            <a:avLst/>
            <a:gdLst/>
            <a:ahLst/>
            <a:cxnLst/>
            <a:rect l="l" t="t" r="r" b="b"/>
            <a:pathLst>
              <a:path h="125095">
                <a:moveTo>
                  <a:pt x="0" y="124649"/>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45" name="object 40">
            <a:extLst>
              <a:ext uri="{FF2B5EF4-FFF2-40B4-BE49-F238E27FC236}">
                <a16:creationId xmlns:a16="http://schemas.microsoft.com/office/drawing/2014/main" id="{59B2FCA4-2FBD-E735-F465-51F42175EE69}"/>
              </a:ext>
            </a:extLst>
          </p:cNvPr>
          <p:cNvSpPr/>
          <p:nvPr/>
        </p:nvSpPr>
        <p:spPr>
          <a:xfrm>
            <a:off x="4877262" y="3098387"/>
            <a:ext cx="31750" cy="43815"/>
          </a:xfrm>
          <a:custGeom>
            <a:avLst/>
            <a:gdLst/>
            <a:ahLst/>
            <a:cxnLst/>
            <a:rect l="l" t="t" r="r" b="b"/>
            <a:pathLst>
              <a:path w="31750" h="43814">
                <a:moveTo>
                  <a:pt x="31465" y="43225"/>
                </a:moveTo>
                <a:lnTo>
                  <a:pt x="0" y="43225"/>
                </a:lnTo>
                <a:lnTo>
                  <a:pt x="15732" y="0"/>
                </a:lnTo>
                <a:lnTo>
                  <a:pt x="31465" y="4322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46" name="object 41">
            <a:extLst>
              <a:ext uri="{FF2B5EF4-FFF2-40B4-BE49-F238E27FC236}">
                <a16:creationId xmlns:a16="http://schemas.microsoft.com/office/drawing/2014/main" id="{72085600-1639-89F5-A42F-B434E98BD99E}"/>
              </a:ext>
            </a:extLst>
          </p:cNvPr>
          <p:cNvSpPr/>
          <p:nvPr/>
        </p:nvSpPr>
        <p:spPr>
          <a:xfrm>
            <a:off x="4877262" y="3098387"/>
            <a:ext cx="31750" cy="43815"/>
          </a:xfrm>
          <a:custGeom>
            <a:avLst/>
            <a:gdLst/>
            <a:ahLst/>
            <a:cxnLst/>
            <a:rect l="l" t="t" r="r" b="b"/>
            <a:pathLst>
              <a:path w="31750" h="43814">
                <a:moveTo>
                  <a:pt x="31465" y="43225"/>
                </a:moveTo>
                <a:lnTo>
                  <a:pt x="15732" y="0"/>
                </a:lnTo>
                <a:lnTo>
                  <a:pt x="0" y="43225"/>
                </a:lnTo>
                <a:lnTo>
                  <a:pt x="31465" y="4322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47" name="object 42">
            <a:extLst>
              <a:ext uri="{FF2B5EF4-FFF2-40B4-BE49-F238E27FC236}">
                <a16:creationId xmlns:a16="http://schemas.microsoft.com/office/drawing/2014/main" id="{47FF0313-7431-01ED-CB70-13761B991EF4}"/>
              </a:ext>
            </a:extLst>
          </p:cNvPr>
          <p:cNvSpPr/>
          <p:nvPr/>
        </p:nvSpPr>
        <p:spPr>
          <a:xfrm>
            <a:off x="3264886" y="3136871"/>
            <a:ext cx="513715" cy="890269"/>
          </a:xfrm>
          <a:custGeom>
            <a:avLst/>
            <a:gdLst/>
            <a:ahLst/>
            <a:cxnLst/>
            <a:rect l="l" t="t" r="r" b="b"/>
            <a:pathLst>
              <a:path w="513714" h="890270">
                <a:moveTo>
                  <a:pt x="0" y="0"/>
                </a:moveTo>
                <a:lnTo>
                  <a:pt x="285271" y="0"/>
                </a:lnTo>
                <a:lnTo>
                  <a:pt x="285271" y="890099"/>
                </a:lnTo>
                <a:lnTo>
                  <a:pt x="513449" y="890099"/>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48" name="object 43">
            <a:extLst>
              <a:ext uri="{FF2B5EF4-FFF2-40B4-BE49-F238E27FC236}">
                <a16:creationId xmlns:a16="http://schemas.microsoft.com/office/drawing/2014/main" id="{DD4E5685-2442-781E-BF49-3AC090A33730}"/>
              </a:ext>
            </a:extLst>
          </p:cNvPr>
          <p:cNvSpPr/>
          <p:nvPr/>
        </p:nvSpPr>
        <p:spPr>
          <a:xfrm>
            <a:off x="3778337" y="4011238"/>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49" name="object 44">
            <a:extLst>
              <a:ext uri="{FF2B5EF4-FFF2-40B4-BE49-F238E27FC236}">
                <a16:creationId xmlns:a16="http://schemas.microsoft.com/office/drawing/2014/main" id="{1DE18E83-E419-7508-1489-4485E34946B5}"/>
              </a:ext>
            </a:extLst>
          </p:cNvPr>
          <p:cNvSpPr/>
          <p:nvPr/>
        </p:nvSpPr>
        <p:spPr>
          <a:xfrm>
            <a:off x="3778337" y="4011238"/>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50" name="object 45">
            <a:extLst>
              <a:ext uri="{FF2B5EF4-FFF2-40B4-BE49-F238E27FC236}">
                <a16:creationId xmlns:a16="http://schemas.microsoft.com/office/drawing/2014/main" id="{2D963C06-B0E7-73A4-2DD2-B655912D8C35}"/>
              </a:ext>
            </a:extLst>
          </p:cNvPr>
          <p:cNvSpPr/>
          <p:nvPr/>
        </p:nvSpPr>
        <p:spPr>
          <a:xfrm>
            <a:off x="6537709"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51" name="object 46">
            <a:extLst>
              <a:ext uri="{FF2B5EF4-FFF2-40B4-BE49-F238E27FC236}">
                <a16:creationId xmlns:a16="http://schemas.microsoft.com/office/drawing/2014/main" id="{45926C2C-80AC-DD43-BAF4-5B10ECCB1D9F}"/>
              </a:ext>
            </a:extLst>
          </p:cNvPr>
          <p:cNvSpPr/>
          <p:nvPr/>
        </p:nvSpPr>
        <p:spPr>
          <a:xfrm>
            <a:off x="6537709"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52" name="object 47">
            <a:extLst>
              <a:ext uri="{FF2B5EF4-FFF2-40B4-BE49-F238E27FC236}">
                <a16:creationId xmlns:a16="http://schemas.microsoft.com/office/drawing/2014/main" id="{835AD21F-4682-C086-CF02-2350FFAD8ADA}"/>
              </a:ext>
            </a:extLst>
          </p:cNvPr>
          <p:cNvSpPr txBox="1"/>
          <p:nvPr/>
        </p:nvSpPr>
        <p:spPr>
          <a:xfrm>
            <a:off x="6512310" y="3812043"/>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0</a:t>
            </a:r>
            <a:endParaRPr sz="1200" baseline="-31250">
              <a:latin typeface="TheSans UHH" panose="020B0604020202020204" charset="0"/>
              <a:cs typeface="Arial"/>
            </a:endParaRPr>
          </a:p>
        </p:txBody>
      </p:sp>
      <p:sp>
        <p:nvSpPr>
          <p:cNvPr id="53" name="object 48">
            <a:extLst>
              <a:ext uri="{FF2B5EF4-FFF2-40B4-BE49-F238E27FC236}">
                <a16:creationId xmlns:a16="http://schemas.microsoft.com/office/drawing/2014/main" id="{7F5EF75B-5D6E-BBD4-B925-6E6F6FCBD29C}"/>
              </a:ext>
            </a:extLst>
          </p:cNvPr>
          <p:cNvSpPr/>
          <p:nvPr/>
        </p:nvSpPr>
        <p:spPr>
          <a:xfrm>
            <a:off x="6541875" y="1913904"/>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54" name="object 49">
            <a:extLst>
              <a:ext uri="{FF2B5EF4-FFF2-40B4-BE49-F238E27FC236}">
                <a16:creationId xmlns:a16="http://schemas.microsoft.com/office/drawing/2014/main" id="{00305AA0-761E-4457-D81F-859E29EE88DD}"/>
              </a:ext>
            </a:extLst>
          </p:cNvPr>
          <p:cNvSpPr/>
          <p:nvPr/>
        </p:nvSpPr>
        <p:spPr>
          <a:xfrm>
            <a:off x="6541875" y="1913904"/>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55" name="object 50">
            <a:extLst>
              <a:ext uri="{FF2B5EF4-FFF2-40B4-BE49-F238E27FC236}">
                <a16:creationId xmlns:a16="http://schemas.microsoft.com/office/drawing/2014/main" id="{FD91776B-E4F6-E9BD-B581-DF694AE3D4AE}"/>
              </a:ext>
            </a:extLst>
          </p:cNvPr>
          <p:cNvSpPr txBox="1"/>
          <p:nvPr/>
        </p:nvSpPr>
        <p:spPr>
          <a:xfrm>
            <a:off x="6516476" y="2059418"/>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1</a:t>
            </a:r>
            <a:endParaRPr sz="1200" baseline="-31250">
              <a:latin typeface="TheSans UHH" panose="020B0604020202020204" charset="0"/>
              <a:cs typeface="Arial"/>
            </a:endParaRPr>
          </a:p>
        </p:txBody>
      </p:sp>
      <p:sp>
        <p:nvSpPr>
          <p:cNvPr id="56" name="object 51">
            <a:extLst>
              <a:ext uri="{FF2B5EF4-FFF2-40B4-BE49-F238E27FC236}">
                <a16:creationId xmlns:a16="http://schemas.microsoft.com/office/drawing/2014/main" id="{0AC7C2AE-3347-8BD3-DB72-C2BDFBDEF4BE}"/>
              </a:ext>
            </a:extLst>
          </p:cNvPr>
          <p:cNvSpPr/>
          <p:nvPr/>
        </p:nvSpPr>
        <p:spPr>
          <a:xfrm>
            <a:off x="7194801" y="1913904"/>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57" name="object 52">
            <a:extLst>
              <a:ext uri="{FF2B5EF4-FFF2-40B4-BE49-F238E27FC236}">
                <a16:creationId xmlns:a16="http://schemas.microsoft.com/office/drawing/2014/main" id="{454F8A76-02A6-8A19-6D50-D6B1239485DB}"/>
              </a:ext>
            </a:extLst>
          </p:cNvPr>
          <p:cNvSpPr/>
          <p:nvPr/>
        </p:nvSpPr>
        <p:spPr>
          <a:xfrm>
            <a:off x="7194801" y="1913904"/>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58" name="object 53">
            <a:extLst>
              <a:ext uri="{FF2B5EF4-FFF2-40B4-BE49-F238E27FC236}">
                <a16:creationId xmlns:a16="http://schemas.microsoft.com/office/drawing/2014/main" id="{761BE78F-F2FA-45E7-7855-360C4F498426}"/>
              </a:ext>
            </a:extLst>
          </p:cNvPr>
          <p:cNvSpPr txBox="1"/>
          <p:nvPr/>
        </p:nvSpPr>
        <p:spPr>
          <a:xfrm>
            <a:off x="7169401" y="2059418"/>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2</a:t>
            </a:r>
            <a:endParaRPr sz="1200" baseline="-31250">
              <a:latin typeface="TheSans UHH" panose="020B0604020202020204" charset="0"/>
              <a:cs typeface="Arial"/>
            </a:endParaRPr>
          </a:p>
        </p:txBody>
      </p:sp>
      <p:sp>
        <p:nvSpPr>
          <p:cNvPr id="59" name="object 54">
            <a:extLst>
              <a:ext uri="{FF2B5EF4-FFF2-40B4-BE49-F238E27FC236}">
                <a16:creationId xmlns:a16="http://schemas.microsoft.com/office/drawing/2014/main" id="{1DA0F466-E02F-ACF0-5064-8DD2F65ACC5E}"/>
              </a:ext>
            </a:extLst>
          </p:cNvPr>
          <p:cNvSpPr/>
          <p:nvPr/>
        </p:nvSpPr>
        <p:spPr>
          <a:xfrm>
            <a:off x="7198601"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60" name="object 55">
            <a:extLst>
              <a:ext uri="{FF2B5EF4-FFF2-40B4-BE49-F238E27FC236}">
                <a16:creationId xmlns:a16="http://schemas.microsoft.com/office/drawing/2014/main" id="{63DBAED3-6053-D4B1-7219-6B8C7802CFCB}"/>
              </a:ext>
            </a:extLst>
          </p:cNvPr>
          <p:cNvSpPr/>
          <p:nvPr/>
        </p:nvSpPr>
        <p:spPr>
          <a:xfrm>
            <a:off x="7198601"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61" name="object 56">
            <a:extLst>
              <a:ext uri="{FF2B5EF4-FFF2-40B4-BE49-F238E27FC236}">
                <a16:creationId xmlns:a16="http://schemas.microsoft.com/office/drawing/2014/main" id="{C2DB97EE-59D2-C914-2F4F-1E94F5FC56EC}"/>
              </a:ext>
            </a:extLst>
          </p:cNvPr>
          <p:cNvSpPr txBox="1"/>
          <p:nvPr/>
        </p:nvSpPr>
        <p:spPr>
          <a:xfrm>
            <a:off x="7173201" y="3812043"/>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1</a:t>
            </a:r>
            <a:endParaRPr sz="1200" baseline="-31250">
              <a:latin typeface="TheSans UHH" panose="020B0604020202020204" charset="0"/>
              <a:cs typeface="Arial"/>
            </a:endParaRPr>
          </a:p>
        </p:txBody>
      </p:sp>
      <p:sp>
        <p:nvSpPr>
          <p:cNvPr id="62" name="object 57">
            <a:extLst>
              <a:ext uri="{FF2B5EF4-FFF2-40B4-BE49-F238E27FC236}">
                <a16:creationId xmlns:a16="http://schemas.microsoft.com/office/drawing/2014/main" id="{0AA2CED6-A1D4-FEF5-71D6-06E57C3FF20B}"/>
              </a:ext>
            </a:extLst>
          </p:cNvPr>
          <p:cNvSpPr/>
          <p:nvPr/>
        </p:nvSpPr>
        <p:spPr>
          <a:xfrm>
            <a:off x="7940116" y="1913904"/>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63" name="object 58">
            <a:extLst>
              <a:ext uri="{FF2B5EF4-FFF2-40B4-BE49-F238E27FC236}">
                <a16:creationId xmlns:a16="http://schemas.microsoft.com/office/drawing/2014/main" id="{6DBD28B7-8D5A-8C78-FAED-6DFF8E710D40}"/>
              </a:ext>
            </a:extLst>
          </p:cNvPr>
          <p:cNvSpPr/>
          <p:nvPr/>
        </p:nvSpPr>
        <p:spPr>
          <a:xfrm>
            <a:off x="7940116" y="1913904"/>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64" name="object 59">
            <a:extLst>
              <a:ext uri="{FF2B5EF4-FFF2-40B4-BE49-F238E27FC236}">
                <a16:creationId xmlns:a16="http://schemas.microsoft.com/office/drawing/2014/main" id="{1EA59428-5AB3-B5EC-D5B0-4330A8B50252}"/>
              </a:ext>
            </a:extLst>
          </p:cNvPr>
          <p:cNvSpPr txBox="1"/>
          <p:nvPr/>
        </p:nvSpPr>
        <p:spPr>
          <a:xfrm>
            <a:off x="7914716" y="2059418"/>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65" name="object 60">
            <a:extLst>
              <a:ext uri="{FF2B5EF4-FFF2-40B4-BE49-F238E27FC236}">
                <a16:creationId xmlns:a16="http://schemas.microsoft.com/office/drawing/2014/main" id="{E0BC2BBB-FF33-97E0-C971-1AAB62EF1C51}"/>
              </a:ext>
            </a:extLst>
          </p:cNvPr>
          <p:cNvSpPr/>
          <p:nvPr/>
        </p:nvSpPr>
        <p:spPr>
          <a:xfrm>
            <a:off x="7943916"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66" name="object 61">
            <a:extLst>
              <a:ext uri="{FF2B5EF4-FFF2-40B4-BE49-F238E27FC236}">
                <a16:creationId xmlns:a16="http://schemas.microsoft.com/office/drawing/2014/main" id="{927B78C4-5327-C602-FD80-6DF9685D262D}"/>
              </a:ext>
            </a:extLst>
          </p:cNvPr>
          <p:cNvSpPr/>
          <p:nvPr/>
        </p:nvSpPr>
        <p:spPr>
          <a:xfrm>
            <a:off x="7943916" y="3666529"/>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67" name="object 62">
            <a:extLst>
              <a:ext uri="{FF2B5EF4-FFF2-40B4-BE49-F238E27FC236}">
                <a16:creationId xmlns:a16="http://schemas.microsoft.com/office/drawing/2014/main" id="{5350EDD9-49DB-55CF-97FC-919F15E0D58E}"/>
              </a:ext>
            </a:extLst>
          </p:cNvPr>
          <p:cNvSpPr txBox="1"/>
          <p:nvPr/>
        </p:nvSpPr>
        <p:spPr>
          <a:xfrm>
            <a:off x="7918516" y="3812043"/>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2</a:t>
            </a:r>
            <a:endParaRPr sz="1200" baseline="-31250">
              <a:latin typeface="TheSans UHH" panose="020B0604020202020204" charset="0"/>
              <a:cs typeface="Arial"/>
            </a:endParaRPr>
          </a:p>
        </p:txBody>
      </p:sp>
      <p:sp>
        <p:nvSpPr>
          <p:cNvPr id="68" name="object 63">
            <a:extLst>
              <a:ext uri="{FF2B5EF4-FFF2-40B4-BE49-F238E27FC236}">
                <a16:creationId xmlns:a16="http://schemas.microsoft.com/office/drawing/2014/main" id="{49DC6913-086D-2F97-5851-4A9CF7A29F63}"/>
              </a:ext>
            </a:extLst>
          </p:cNvPr>
          <p:cNvSpPr txBox="1"/>
          <p:nvPr/>
        </p:nvSpPr>
        <p:spPr>
          <a:xfrm>
            <a:off x="6464781" y="4283698"/>
            <a:ext cx="2350135" cy="197490"/>
          </a:xfrm>
          <a:prstGeom prst="rect">
            <a:avLst/>
          </a:prstGeom>
        </p:spPr>
        <p:txBody>
          <a:bodyPr vert="horz" wrap="square" lIns="0" tIns="12700" rIns="0" bIns="0" rtlCol="0">
            <a:spAutoFit/>
          </a:bodyPr>
          <a:lstStyle/>
          <a:p>
            <a:pPr marL="12699">
              <a:spcBef>
                <a:spcPts val="100"/>
              </a:spcBef>
              <a:tabLst>
                <a:tab pos="727673" algn="l"/>
                <a:tab pos="1388039" algn="l"/>
                <a:tab pos="2124602" algn="l"/>
              </a:tabLst>
            </a:pPr>
            <a:r>
              <a:rPr sz="1200" spc="-5" dirty="0">
                <a:latin typeface="TheSans UHH" panose="020B0604020202020204" charset="0"/>
                <a:cs typeface="Arial"/>
              </a:rPr>
              <a:t>[S</a:t>
            </a:r>
            <a:r>
              <a:rPr sz="1200" spc="-90" dirty="0">
                <a:latin typeface="TheSans UHH" panose="020B0604020202020204" charset="0"/>
                <a:cs typeface="Arial"/>
              </a:rPr>
              <a:t>T</a:t>
            </a:r>
            <a:r>
              <a:rPr sz="1200" spc="-5" dirty="0">
                <a:latin typeface="TheSans UHH" panose="020B0604020202020204" charset="0"/>
                <a:cs typeface="Arial"/>
              </a:rPr>
              <a:t>A</a:t>
            </a:r>
            <a:r>
              <a:rPr sz="1200" spc="-25" dirty="0">
                <a:latin typeface="TheSans UHH" panose="020B0604020202020204" charset="0"/>
                <a:cs typeface="Arial"/>
              </a:rPr>
              <a:t>R</a:t>
            </a:r>
            <a:r>
              <a:rPr sz="1200" spc="-5" dirty="0">
                <a:latin typeface="TheSans UHH" panose="020B0604020202020204" charset="0"/>
                <a:cs typeface="Arial"/>
              </a:rPr>
              <a:t>T</a:t>
            </a:r>
            <a:r>
              <a:rPr sz="1200" dirty="0">
                <a:latin typeface="TheSans UHH" panose="020B0604020202020204" charset="0"/>
                <a:cs typeface="Arial"/>
              </a:rPr>
              <a:t>]	</a:t>
            </a:r>
            <a:r>
              <a:rPr sz="1200" spc="-5" dirty="0">
                <a:latin typeface="TheSans UHH" panose="020B0604020202020204" charset="0"/>
                <a:cs typeface="Arial"/>
              </a:rPr>
              <a:t>perso</a:t>
            </a:r>
            <a:r>
              <a:rPr sz="1200" dirty="0">
                <a:latin typeface="TheSans UHH" panose="020B0604020202020204" charset="0"/>
                <a:cs typeface="Arial"/>
              </a:rPr>
              <a:t>n	</a:t>
            </a:r>
            <a:r>
              <a:rPr sz="1200" spc="-5" dirty="0">
                <a:latin typeface="TheSans UHH" panose="020B0604020202020204" charset="0"/>
                <a:cs typeface="Arial"/>
              </a:rPr>
              <a:t>wearin</a:t>
            </a:r>
            <a:r>
              <a:rPr sz="1200" dirty="0">
                <a:latin typeface="TheSans UHH" panose="020B0604020202020204" charset="0"/>
                <a:cs typeface="Arial"/>
              </a:rPr>
              <a:t>g	</a:t>
            </a:r>
            <a:r>
              <a:rPr sz="1200" spc="-5" dirty="0">
                <a:latin typeface="TheSans UHH" panose="020B0604020202020204" charset="0"/>
                <a:cs typeface="Arial"/>
              </a:rPr>
              <a:t>hat</a:t>
            </a:r>
            <a:endParaRPr sz="1200">
              <a:latin typeface="TheSans UHH" panose="020B0604020202020204" charset="0"/>
              <a:cs typeface="Arial"/>
            </a:endParaRPr>
          </a:p>
        </p:txBody>
      </p:sp>
      <p:sp>
        <p:nvSpPr>
          <p:cNvPr id="69" name="object 64">
            <a:extLst>
              <a:ext uri="{FF2B5EF4-FFF2-40B4-BE49-F238E27FC236}">
                <a16:creationId xmlns:a16="http://schemas.microsoft.com/office/drawing/2014/main" id="{E3C8B96A-8CD1-833A-FB81-0E5899183BC7}"/>
              </a:ext>
            </a:extLst>
          </p:cNvPr>
          <p:cNvSpPr/>
          <p:nvPr/>
        </p:nvSpPr>
        <p:spPr>
          <a:xfrm>
            <a:off x="8536185" y="1927066"/>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70" name="object 65">
            <a:extLst>
              <a:ext uri="{FF2B5EF4-FFF2-40B4-BE49-F238E27FC236}">
                <a16:creationId xmlns:a16="http://schemas.microsoft.com/office/drawing/2014/main" id="{A5B1FEF9-FF69-45C9-757D-B97D2DBD9978}"/>
              </a:ext>
            </a:extLst>
          </p:cNvPr>
          <p:cNvSpPr/>
          <p:nvPr/>
        </p:nvSpPr>
        <p:spPr>
          <a:xfrm>
            <a:off x="8536185" y="1927066"/>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71" name="object 66">
            <a:extLst>
              <a:ext uri="{FF2B5EF4-FFF2-40B4-BE49-F238E27FC236}">
                <a16:creationId xmlns:a16="http://schemas.microsoft.com/office/drawing/2014/main" id="{3B2A0EEA-E8D8-03C3-B18F-666A0E3F2E36}"/>
              </a:ext>
            </a:extLst>
          </p:cNvPr>
          <p:cNvSpPr txBox="1"/>
          <p:nvPr/>
        </p:nvSpPr>
        <p:spPr>
          <a:xfrm>
            <a:off x="8510786" y="2072580"/>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4</a:t>
            </a:r>
            <a:endParaRPr sz="1200" baseline="-31250">
              <a:latin typeface="TheSans UHH" panose="020B0604020202020204" charset="0"/>
              <a:cs typeface="Arial"/>
            </a:endParaRPr>
          </a:p>
        </p:txBody>
      </p:sp>
      <p:sp>
        <p:nvSpPr>
          <p:cNvPr id="72" name="object 67">
            <a:extLst>
              <a:ext uri="{FF2B5EF4-FFF2-40B4-BE49-F238E27FC236}">
                <a16:creationId xmlns:a16="http://schemas.microsoft.com/office/drawing/2014/main" id="{7D7015DA-89E1-B129-6DD8-E0063739127B}"/>
              </a:ext>
            </a:extLst>
          </p:cNvPr>
          <p:cNvSpPr/>
          <p:nvPr/>
        </p:nvSpPr>
        <p:spPr>
          <a:xfrm>
            <a:off x="8539985" y="3666541"/>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73" name="object 68">
            <a:extLst>
              <a:ext uri="{FF2B5EF4-FFF2-40B4-BE49-F238E27FC236}">
                <a16:creationId xmlns:a16="http://schemas.microsoft.com/office/drawing/2014/main" id="{999194EA-F5E2-032B-5937-4E2262BBA9F3}"/>
              </a:ext>
            </a:extLst>
          </p:cNvPr>
          <p:cNvSpPr/>
          <p:nvPr/>
        </p:nvSpPr>
        <p:spPr>
          <a:xfrm>
            <a:off x="8539985" y="3666541"/>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74" name="object 69">
            <a:extLst>
              <a:ext uri="{FF2B5EF4-FFF2-40B4-BE49-F238E27FC236}">
                <a16:creationId xmlns:a16="http://schemas.microsoft.com/office/drawing/2014/main" id="{2374C2C7-FC62-DBC9-EC43-4FB7339D772A}"/>
              </a:ext>
            </a:extLst>
          </p:cNvPr>
          <p:cNvSpPr txBox="1"/>
          <p:nvPr/>
        </p:nvSpPr>
        <p:spPr>
          <a:xfrm>
            <a:off x="8514585" y="3812055"/>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75" name="object 70">
            <a:extLst>
              <a:ext uri="{FF2B5EF4-FFF2-40B4-BE49-F238E27FC236}">
                <a16:creationId xmlns:a16="http://schemas.microsoft.com/office/drawing/2014/main" id="{CFEAC4FC-FAFE-E834-E975-E25471DEE25E}"/>
              </a:ext>
            </a:extLst>
          </p:cNvPr>
          <p:cNvSpPr txBox="1"/>
          <p:nvPr/>
        </p:nvSpPr>
        <p:spPr>
          <a:xfrm>
            <a:off x="6483076" y="1589599"/>
            <a:ext cx="491490" cy="197490"/>
          </a:xfrm>
          <a:prstGeom prst="rect">
            <a:avLst/>
          </a:prstGeom>
        </p:spPr>
        <p:txBody>
          <a:bodyPr vert="horz" wrap="square" lIns="0" tIns="12700" rIns="0" bIns="0" rtlCol="0">
            <a:spAutoFit/>
          </a:bodyPr>
          <a:lstStyle/>
          <a:p>
            <a:pPr marL="12699">
              <a:spcBef>
                <a:spcPts val="100"/>
              </a:spcBef>
            </a:pPr>
            <a:r>
              <a:rPr sz="1200" spc="-5" dirty="0">
                <a:latin typeface="TheSans UHH" panose="020B0604020202020204" charset="0"/>
                <a:cs typeface="Arial"/>
              </a:rPr>
              <a:t>person</a:t>
            </a:r>
            <a:endParaRPr sz="1200">
              <a:latin typeface="TheSans UHH" panose="020B0604020202020204" charset="0"/>
              <a:cs typeface="Arial"/>
            </a:endParaRPr>
          </a:p>
        </p:txBody>
      </p:sp>
      <p:sp>
        <p:nvSpPr>
          <p:cNvPr id="76" name="object 71">
            <a:extLst>
              <a:ext uri="{FF2B5EF4-FFF2-40B4-BE49-F238E27FC236}">
                <a16:creationId xmlns:a16="http://schemas.microsoft.com/office/drawing/2014/main" id="{4DBC8C35-7028-E9FB-6E26-F67472B2117D}"/>
              </a:ext>
            </a:extLst>
          </p:cNvPr>
          <p:cNvSpPr txBox="1"/>
          <p:nvPr/>
        </p:nvSpPr>
        <p:spPr>
          <a:xfrm>
            <a:off x="7075738" y="1589599"/>
            <a:ext cx="559435" cy="197490"/>
          </a:xfrm>
          <a:prstGeom prst="rect">
            <a:avLst/>
          </a:prstGeom>
        </p:spPr>
        <p:txBody>
          <a:bodyPr vert="horz" wrap="square" lIns="0" tIns="12700" rIns="0" bIns="0" rtlCol="0">
            <a:spAutoFit/>
          </a:bodyPr>
          <a:lstStyle/>
          <a:p>
            <a:pPr marL="12699">
              <a:spcBef>
                <a:spcPts val="100"/>
              </a:spcBef>
            </a:pPr>
            <a:r>
              <a:rPr sz="1200" spc="-5" dirty="0">
                <a:latin typeface="TheSans UHH" panose="020B0604020202020204" charset="0"/>
                <a:cs typeface="Arial"/>
              </a:rPr>
              <a:t>wearing</a:t>
            </a:r>
            <a:endParaRPr sz="1200">
              <a:latin typeface="TheSans UHH" panose="020B0604020202020204" charset="0"/>
              <a:cs typeface="Arial"/>
            </a:endParaRPr>
          </a:p>
        </p:txBody>
      </p:sp>
      <p:sp>
        <p:nvSpPr>
          <p:cNvPr id="77" name="object 72">
            <a:extLst>
              <a:ext uri="{FF2B5EF4-FFF2-40B4-BE49-F238E27FC236}">
                <a16:creationId xmlns:a16="http://schemas.microsoft.com/office/drawing/2014/main" id="{A8AA7B65-32CB-4A74-4919-9175686A41DC}"/>
              </a:ext>
            </a:extLst>
          </p:cNvPr>
          <p:cNvSpPr txBox="1"/>
          <p:nvPr/>
        </p:nvSpPr>
        <p:spPr>
          <a:xfrm>
            <a:off x="7983448" y="1589599"/>
            <a:ext cx="909955" cy="197490"/>
          </a:xfrm>
          <a:prstGeom prst="rect">
            <a:avLst/>
          </a:prstGeom>
        </p:spPr>
        <p:txBody>
          <a:bodyPr vert="horz" wrap="square" lIns="0" tIns="12700" rIns="0" bIns="0" rtlCol="0">
            <a:spAutoFit/>
          </a:bodyPr>
          <a:lstStyle/>
          <a:p>
            <a:pPr marL="12699">
              <a:spcBef>
                <a:spcPts val="100"/>
              </a:spcBef>
              <a:tabLst>
                <a:tab pos="490830" algn="l"/>
              </a:tabLst>
            </a:pPr>
            <a:r>
              <a:rPr sz="1200" spc="-5" dirty="0">
                <a:latin typeface="TheSans UHH" panose="020B0604020202020204" charset="0"/>
                <a:cs typeface="Arial"/>
              </a:rPr>
              <a:t>ha</a:t>
            </a:r>
            <a:r>
              <a:rPr sz="1200" dirty="0">
                <a:latin typeface="TheSans UHH" panose="020B0604020202020204" charset="0"/>
                <a:cs typeface="Arial"/>
              </a:rPr>
              <a:t>t	</a:t>
            </a:r>
            <a:r>
              <a:rPr sz="1200" spc="-5" dirty="0">
                <a:latin typeface="TheSans UHH" panose="020B0604020202020204" charset="0"/>
                <a:cs typeface="Arial"/>
              </a:rPr>
              <a:t>[END]</a:t>
            </a:r>
            <a:endParaRPr sz="1200">
              <a:latin typeface="TheSans UHH" panose="020B0604020202020204" charset="0"/>
              <a:cs typeface="Arial"/>
            </a:endParaRPr>
          </a:p>
        </p:txBody>
      </p:sp>
      <p:sp>
        <p:nvSpPr>
          <p:cNvPr id="78" name="object 73">
            <a:extLst>
              <a:ext uri="{FF2B5EF4-FFF2-40B4-BE49-F238E27FC236}">
                <a16:creationId xmlns:a16="http://schemas.microsoft.com/office/drawing/2014/main" id="{F1A9D135-0585-2625-365A-FBDC78736EEE}"/>
              </a:ext>
            </a:extLst>
          </p:cNvPr>
          <p:cNvSpPr txBox="1"/>
          <p:nvPr/>
        </p:nvSpPr>
        <p:spPr>
          <a:xfrm>
            <a:off x="6538845" y="2849186"/>
            <a:ext cx="2322830" cy="298800"/>
          </a:xfrm>
          <a:prstGeom prst="rect">
            <a:avLst/>
          </a:prstGeom>
          <a:solidFill>
            <a:srgbClr val="D9EAD3"/>
          </a:solidFill>
          <a:ln w="9524">
            <a:solidFill>
              <a:srgbClr val="666666"/>
            </a:solidFill>
          </a:ln>
        </p:spPr>
        <p:txBody>
          <a:bodyPr vert="horz" wrap="square" lIns="0" tIns="82550" rIns="0" bIns="0" rtlCol="0">
            <a:spAutoFit/>
          </a:bodyPr>
          <a:lstStyle/>
          <a:p>
            <a:pPr marL="334628">
              <a:spcBef>
                <a:spcPts val="650"/>
              </a:spcBef>
            </a:pPr>
            <a:r>
              <a:rPr sz="1400" spc="-5" dirty="0">
                <a:latin typeface="TheSans UHH" panose="020B0604020202020204" charset="0"/>
                <a:cs typeface="Arial"/>
              </a:rPr>
              <a:t>Transformer</a:t>
            </a:r>
            <a:r>
              <a:rPr sz="1400" spc="-20" dirty="0">
                <a:latin typeface="TheSans UHH" panose="020B0604020202020204" charset="0"/>
                <a:cs typeface="Arial"/>
              </a:rPr>
              <a:t> </a:t>
            </a:r>
            <a:r>
              <a:rPr sz="1400" spc="-5" dirty="0">
                <a:latin typeface="TheSans UHH" panose="020B0604020202020204" charset="0"/>
                <a:cs typeface="Arial"/>
              </a:rPr>
              <a:t>decoder</a:t>
            </a:r>
            <a:endParaRPr sz="1400">
              <a:latin typeface="TheSans UHH" panose="020B0604020202020204" charset="0"/>
              <a:cs typeface="Arial"/>
            </a:endParaRPr>
          </a:p>
        </p:txBody>
      </p:sp>
      <p:sp>
        <p:nvSpPr>
          <p:cNvPr id="79" name="object 74">
            <a:extLst>
              <a:ext uri="{FF2B5EF4-FFF2-40B4-BE49-F238E27FC236}">
                <a16:creationId xmlns:a16="http://schemas.microsoft.com/office/drawing/2014/main" id="{5F8C1E58-B094-2F80-E082-B340977699B1}"/>
              </a:ext>
            </a:extLst>
          </p:cNvPr>
          <p:cNvSpPr/>
          <p:nvPr/>
        </p:nvSpPr>
        <p:spPr>
          <a:xfrm>
            <a:off x="6489169" y="3609186"/>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a:latin typeface="TheSans UHH" panose="020B0604020202020204" charset="0"/>
            </a:endParaRPr>
          </a:p>
        </p:txBody>
      </p:sp>
      <p:sp>
        <p:nvSpPr>
          <p:cNvPr id="80" name="object 75">
            <a:extLst>
              <a:ext uri="{FF2B5EF4-FFF2-40B4-BE49-F238E27FC236}">
                <a16:creationId xmlns:a16="http://schemas.microsoft.com/office/drawing/2014/main" id="{58A43016-C241-165C-53FC-E5BDDAE1395C}"/>
              </a:ext>
            </a:extLst>
          </p:cNvPr>
          <p:cNvSpPr/>
          <p:nvPr/>
        </p:nvSpPr>
        <p:spPr>
          <a:xfrm>
            <a:off x="6489169" y="3609186"/>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81" name="object 76">
            <a:extLst>
              <a:ext uri="{FF2B5EF4-FFF2-40B4-BE49-F238E27FC236}">
                <a16:creationId xmlns:a16="http://schemas.microsoft.com/office/drawing/2014/main" id="{E078AF44-38C4-714C-3240-7090C8D1EC88}"/>
              </a:ext>
            </a:extLst>
          </p:cNvPr>
          <p:cNvSpPr/>
          <p:nvPr/>
        </p:nvSpPr>
        <p:spPr>
          <a:xfrm>
            <a:off x="4892994" y="2462214"/>
            <a:ext cx="1588770" cy="584200"/>
          </a:xfrm>
          <a:custGeom>
            <a:avLst/>
            <a:gdLst/>
            <a:ahLst/>
            <a:cxnLst/>
            <a:rect l="l" t="t" r="r" b="b"/>
            <a:pathLst>
              <a:path w="1588770" h="584200">
                <a:moveTo>
                  <a:pt x="0" y="228599"/>
                </a:moveTo>
                <a:lnTo>
                  <a:pt x="0" y="0"/>
                </a:lnTo>
                <a:lnTo>
                  <a:pt x="1345441" y="0"/>
                </a:lnTo>
                <a:lnTo>
                  <a:pt x="1345441" y="583799"/>
                </a:lnTo>
                <a:lnTo>
                  <a:pt x="1588649" y="583799"/>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82" name="object 77">
            <a:extLst>
              <a:ext uri="{FF2B5EF4-FFF2-40B4-BE49-F238E27FC236}">
                <a16:creationId xmlns:a16="http://schemas.microsoft.com/office/drawing/2014/main" id="{77DC9202-48AA-E208-4A15-BF579E0B3EAB}"/>
              </a:ext>
            </a:extLst>
          </p:cNvPr>
          <p:cNvSpPr/>
          <p:nvPr/>
        </p:nvSpPr>
        <p:spPr>
          <a:xfrm>
            <a:off x="6481645" y="3030281"/>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83" name="object 78">
            <a:extLst>
              <a:ext uri="{FF2B5EF4-FFF2-40B4-BE49-F238E27FC236}">
                <a16:creationId xmlns:a16="http://schemas.microsoft.com/office/drawing/2014/main" id="{F1C8A909-B8CE-9886-38CB-E0021C3D62C9}"/>
              </a:ext>
            </a:extLst>
          </p:cNvPr>
          <p:cNvSpPr/>
          <p:nvPr/>
        </p:nvSpPr>
        <p:spPr>
          <a:xfrm>
            <a:off x="6481646" y="3030281"/>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84" name="object 79">
            <a:extLst>
              <a:ext uri="{FF2B5EF4-FFF2-40B4-BE49-F238E27FC236}">
                <a16:creationId xmlns:a16="http://schemas.microsoft.com/office/drawing/2014/main" id="{3F993D3A-E440-FF0C-9C73-2892D34A5D4F}"/>
              </a:ext>
            </a:extLst>
          </p:cNvPr>
          <p:cNvSpPr/>
          <p:nvPr/>
        </p:nvSpPr>
        <p:spPr>
          <a:xfrm>
            <a:off x="7696069" y="3300035"/>
            <a:ext cx="3810" cy="309245"/>
          </a:xfrm>
          <a:custGeom>
            <a:avLst/>
            <a:gdLst/>
            <a:ahLst/>
            <a:cxnLst/>
            <a:rect l="l" t="t" r="r" b="b"/>
            <a:pathLst>
              <a:path w="3809" h="309245">
                <a:moveTo>
                  <a:pt x="0" y="309152"/>
                </a:moveTo>
                <a:lnTo>
                  <a:pt x="3291"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85" name="object 80">
            <a:extLst>
              <a:ext uri="{FF2B5EF4-FFF2-40B4-BE49-F238E27FC236}">
                <a16:creationId xmlns:a16="http://schemas.microsoft.com/office/drawing/2014/main" id="{E644BEC4-7185-B17C-BD3C-3C203B579CC7}"/>
              </a:ext>
            </a:extLst>
          </p:cNvPr>
          <p:cNvSpPr/>
          <p:nvPr/>
        </p:nvSpPr>
        <p:spPr>
          <a:xfrm>
            <a:off x="7683629" y="3256811"/>
            <a:ext cx="31750" cy="43815"/>
          </a:xfrm>
          <a:custGeom>
            <a:avLst/>
            <a:gdLst/>
            <a:ahLst/>
            <a:cxnLst/>
            <a:rect l="l" t="t" r="r" b="b"/>
            <a:pathLst>
              <a:path w="31750" h="43814">
                <a:moveTo>
                  <a:pt x="31463" y="43390"/>
                </a:moveTo>
                <a:lnTo>
                  <a:pt x="0" y="43055"/>
                </a:lnTo>
                <a:lnTo>
                  <a:pt x="16191" y="0"/>
                </a:lnTo>
                <a:lnTo>
                  <a:pt x="31463" y="43390"/>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86" name="object 81">
            <a:extLst>
              <a:ext uri="{FF2B5EF4-FFF2-40B4-BE49-F238E27FC236}">
                <a16:creationId xmlns:a16="http://schemas.microsoft.com/office/drawing/2014/main" id="{683655D3-2F44-5A42-B0EE-F9DEA5E72C1B}"/>
              </a:ext>
            </a:extLst>
          </p:cNvPr>
          <p:cNvSpPr/>
          <p:nvPr/>
        </p:nvSpPr>
        <p:spPr>
          <a:xfrm>
            <a:off x="7683629" y="3256811"/>
            <a:ext cx="31750" cy="43815"/>
          </a:xfrm>
          <a:custGeom>
            <a:avLst/>
            <a:gdLst/>
            <a:ahLst/>
            <a:cxnLst/>
            <a:rect l="l" t="t" r="r" b="b"/>
            <a:pathLst>
              <a:path w="31750" h="43814">
                <a:moveTo>
                  <a:pt x="31463" y="43390"/>
                </a:moveTo>
                <a:lnTo>
                  <a:pt x="16191" y="0"/>
                </a:lnTo>
                <a:lnTo>
                  <a:pt x="0" y="43055"/>
                </a:lnTo>
                <a:lnTo>
                  <a:pt x="31463" y="43390"/>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87" name="object 82">
            <a:extLst>
              <a:ext uri="{FF2B5EF4-FFF2-40B4-BE49-F238E27FC236}">
                <a16:creationId xmlns:a16="http://schemas.microsoft.com/office/drawing/2014/main" id="{84D89A7A-C38B-AEB4-5C29-5484724868F5}"/>
              </a:ext>
            </a:extLst>
          </p:cNvPr>
          <p:cNvSpPr/>
          <p:nvPr/>
        </p:nvSpPr>
        <p:spPr>
          <a:xfrm>
            <a:off x="6489169" y="1869911"/>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a:latin typeface="TheSans UHH" panose="020B0604020202020204" charset="0"/>
            </a:endParaRPr>
          </a:p>
        </p:txBody>
      </p:sp>
      <p:sp>
        <p:nvSpPr>
          <p:cNvPr id="88" name="object 83">
            <a:extLst>
              <a:ext uri="{FF2B5EF4-FFF2-40B4-BE49-F238E27FC236}">
                <a16:creationId xmlns:a16="http://schemas.microsoft.com/office/drawing/2014/main" id="{1A7E9193-CE3B-85AA-497E-627AE1794111}"/>
              </a:ext>
            </a:extLst>
          </p:cNvPr>
          <p:cNvSpPr/>
          <p:nvPr/>
        </p:nvSpPr>
        <p:spPr>
          <a:xfrm>
            <a:off x="6489169" y="1869911"/>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89" name="object 84">
            <a:extLst>
              <a:ext uri="{FF2B5EF4-FFF2-40B4-BE49-F238E27FC236}">
                <a16:creationId xmlns:a16="http://schemas.microsoft.com/office/drawing/2014/main" id="{F30BF0DA-FAF4-FC26-9A59-9BEC0DC72BAC}"/>
              </a:ext>
            </a:extLst>
          </p:cNvPr>
          <p:cNvSpPr/>
          <p:nvPr/>
        </p:nvSpPr>
        <p:spPr>
          <a:xfrm>
            <a:off x="7696725" y="2552934"/>
            <a:ext cx="3810" cy="296545"/>
          </a:xfrm>
          <a:custGeom>
            <a:avLst/>
            <a:gdLst/>
            <a:ahLst/>
            <a:cxnLst/>
            <a:rect l="l" t="t" r="r" b="b"/>
            <a:pathLst>
              <a:path w="3809" h="296544">
                <a:moveTo>
                  <a:pt x="3269" y="296253"/>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90" name="object 85">
            <a:extLst>
              <a:ext uri="{FF2B5EF4-FFF2-40B4-BE49-F238E27FC236}">
                <a16:creationId xmlns:a16="http://schemas.microsoft.com/office/drawing/2014/main" id="{F08BE2FB-80EE-0404-848E-51BAED0F5D9D}"/>
              </a:ext>
            </a:extLst>
          </p:cNvPr>
          <p:cNvSpPr/>
          <p:nvPr/>
        </p:nvSpPr>
        <p:spPr>
          <a:xfrm>
            <a:off x="7680994" y="2509711"/>
            <a:ext cx="31750" cy="43815"/>
          </a:xfrm>
          <a:custGeom>
            <a:avLst/>
            <a:gdLst/>
            <a:ahLst/>
            <a:cxnLst/>
            <a:rect l="l" t="t" r="r" b="b"/>
            <a:pathLst>
              <a:path w="31750" h="43814">
                <a:moveTo>
                  <a:pt x="0" y="43396"/>
                </a:moveTo>
                <a:lnTo>
                  <a:pt x="15254" y="0"/>
                </a:lnTo>
                <a:lnTo>
                  <a:pt x="31463" y="43049"/>
                </a:lnTo>
                <a:lnTo>
                  <a:pt x="0" y="43396"/>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91" name="object 86">
            <a:extLst>
              <a:ext uri="{FF2B5EF4-FFF2-40B4-BE49-F238E27FC236}">
                <a16:creationId xmlns:a16="http://schemas.microsoft.com/office/drawing/2014/main" id="{A6A14B9F-884E-53F9-FB37-985E95C70315}"/>
              </a:ext>
            </a:extLst>
          </p:cNvPr>
          <p:cNvSpPr/>
          <p:nvPr/>
        </p:nvSpPr>
        <p:spPr>
          <a:xfrm>
            <a:off x="7680994" y="2509711"/>
            <a:ext cx="31750" cy="43815"/>
          </a:xfrm>
          <a:custGeom>
            <a:avLst/>
            <a:gdLst/>
            <a:ahLst/>
            <a:cxnLst/>
            <a:rect l="l" t="t" r="r" b="b"/>
            <a:pathLst>
              <a:path w="31750" h="43814">
                <a:moveTo>
                  <a:pt x="31463" y="43049"/>
                </a:moveTo>
                <a:lnTo>
                  <a:pt x="15254" y="0"/>
                </a:lnTo>
                <a:lnTo>
                  <a:pt x="0" y="43396"/>
                </a:lnTo>
                <a:lnTo>
                  <a:pt x="31463" y="43049"/>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92" name="object 87">
            <a:extLst>
              <a:ext uri="{FF2B5EF4-FFF2-40B4-BE49-F238E27FC236}">
                <a16:creationId xmlns:a16="http://schemas.microsoft.com/office/drawing/2014/main" id="{870B2684-5FA9-916E-21BF-5C6B8C4E5F69}"/>
              </a:ext>
            </a:extLst>
          </p:cNvPr>
          <p:cNvSpPr/>
          <p:nvPr/>
        </p:nvSpPr>
        <p:spPr>
          <a:xfrm>
            <a:off x="1156845" y="2408688"/>
            <a:ext cx="1100455" cy="1965325"/>
          </a:xfrm>
          <a:custGeom>
            <a:avLst/>
            <a:gdLst/>
            <a:ahLst/>
            <a:cxnLst/>
            <a:rect l="l" t="t" r="r" b="b"/>
            <a:pathLst>
              <a:path w="1100455" h="1965325">
                <a:moveTo>
                  <a:pt x="0" y="0"/>
                </a:moveTo>
                <a:lnTo>
                  <a:pt x="1100099" y="1965299"/>
                </a:lnTo>
              </a:path>
            </a:pathLst>
          </a:custGeom>
          <a:ln w="28574">
            <a:solidFill>
              <a:srgbClr val="FF0000"/>
            </a:solidFill>
          </a:ln>
        </p:spPr>
        <p:txBody>
          <a:bodyPr wrap="square" lIns="0" tIns="0" rIns="0" bIns="0" rtlCol="0"/>
          <a:lstStyle/>
          <a:p>
            <a:endParaRPr>
              <a:latin typeface="TheSans UHH" panose="020B0604020202020204" charset="0"/>
            </a:endParaRPr>
          </a:p>
        </p:txBody>
      </p:sp>
      <p:sp>
        <p:nvSpPr>
          <p:cNvPr id="93" name="object 88">
            <a:extLst>
              <a:ext uri="{FF2B5EF4-FFF2-40B4-BE49-F238E27FC236}">
                <a16:creationId xmlns:a16="http://schemas.microsoft.com/office/drawing/2014/main" id="{EC6EC297-B881-C846-65DB-0FE941BDBE0E}"/>
              </a:ext>
            </a:extLst>
          </p:cNvPr>
          <p:cNvSpPr/>
          <p:nvPr/>
        </p:nvSpPr>
        <p:spPr>
          <a:xfrm>
            <a:off x="1179896" y="2402961"/>
            <a:ext cx="1025525" cy="2016760"/>
          </a:xfrm>
          <a:custGeom>
            <a:avLst/>
            <a:gdLst/>
            <a:ahLst/>
            <a:cxnLst/>
            <a:rect l="l" t="t" r="r" b="b"/>
            <a:pathLst>
              <a:path w="1025525" h="2016760">
                <a:moveTo>
                  <a:pt x="1025399" y="0"/>
                </a:moveTo>
                <a:lnTo>
                  <a:pt x="0" y="2016599"/>
                </a:lnTo>
              </a:path>
            </a:pathLst>
          </a:custGeom>
          <a:ln w="28574">
            <a:solidFill>
              <a:srgbClr val="FF0000"/>
            </a:solidFill>
          </a:ln>
        </p:spPr>
        <p:txBody>
          <a:bodyPr wrap="square" lIns="0" tIns="0" rIns="0" bIns="0" rtlCol="0"/>
          <a:lstStyle/>
          <a:p>
            <a:endParaRPr>
              <a:latin typeface="TheSans UHH" panose="020B0604020202020204" charset="0"/>
            </a:endParaRPr>
          </a:p>
        </p:txBody>
      </p:sp>
      <p:sp>
        <p:nvSpPr>
          <p:cNvPr id="94" name="TextBox 93">
            <a:extLst>
              <a:ext uri="{FF2B5EF4-FFF2-40B4-BE49-F238E27FC236}">
                <a16:creationId xmlns:a16="http://schemas.microsoft.com/office/drawing/2014/main" id="{E246EA47-0389-C705-86FE-135D7FE5EBA0}"/>
              </a:ext>
            </a:extLst>
          </p:cNvPr>
          <p:cNvSpPr txBox="1"/>
          <p:nvPr/>
        </p:nvSpPr>
        <p:spPr>
          <a:xfrm>
            <a:off x="1837410" y="4818215"/>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3">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30391782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A7412-4444-5F44-B898-5F76185AC18E}"/>
              </a:ext>
            </a:extLst>
          </p:cNvPr>
          <p:cNvSpPr>
            <a:spLocks noGrp="1"/>
          </p:cNvSpPr>
          <p:nvPr>
            <p:ph type="title"/>
          </p:nvPr>
        </p:nvSpPr>
        <p:spPr/>
        <p:txBody>
          <a:bodyPr/>
          <a:lstStyle/>
          <a:p>
            <a:r>
              <a:rPr lang="en-US" sz="2800" spc="-5" dirty="0">
                <a:latin typeface="TheSans UHH" panose="020B0604020202020204" charset="0"/>
              </a:rPr>
              <a:t>Image Captioning using </a:t>
            </a:r>
            <a:r>
              <a:rPr lang="en-US" sz="2800" spc="-60" dirty="0">
                <a:solidFill>
                  <a:srgbClr val="FF0000"/>
                </a:solidFill>
                <a:latin typeface="TheSans UHH" panose="020B0604020202020204" charset="0"/>
              </a:rPr>
              <a:t>ONLY</a:t>
            </a:r>
            <a:r>
              <a:rPr lang="en-US" sz="2800" spc="-90" dirty="0">
                <a:solidFill>
                  <a:srgbClr val="FF0000"/>
                </a:solidFill>
                <a:latin typeface="TheSans UHH" panose="020B0604020202020204" charset="0"/>
              </a:rPr>
              <a:t> </a:t>
            </a:r>
            <a:r>
              <a:rPr lang="en-US" sz="2800" spc="-5" dirty="0">
                <a:latin typeface="TheSans UHH" panose="020B0604020202020204" charset="0"/>
              </a:rPr>
              <a:t>transformers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8B6C8229-677A-70DD-232E-26050B236384}"/>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0BFF289D-73CA-18EE-1836-15B6817C89C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71</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ECE833DB-4501-3A33-64B7-3CF3A4183810}"/>
              </a:ext>
            </a:extLst>
          </p:cNvPr>
          <p:cNvSpPr txBox="1"/>
          <p:nvPr/>
        </p:nvSpPr>
        <p:spPr>
          <a:xfrm>
            <a:off x="836705" y="1900603"/>
            <a:ext cx="3490595" cy="228268"/>
          </a:xfrm>
          <a:prstGeom prst="rect">
            <a:avLst/>
          </a:prstGeom>
        </p:spPr>
        <p:txBody>
          <a:bodyPr vert="horz" wrap="square" lIns="0" tIns="12700" rIns="0" bIns="0" rtlCol="0">
            <a:spAutoFit/>
          </a:bodyPr>
          <a:lstStyle/>
          <a:p>
            <a:pPr marL="12699">
              <a:spcBef>
                <a:spcPts val="100"/>
              </a:spcBef>
              <a:tabLst>
                <a:tab pos="300340" algn="l"/>
              </a:tabLst>
            </a:pPr>
            <a:r>
              <a:rPr sz="1400" b="1" dirty="0">
                <a:latin typeface="TheSans UHH" panose="020B0604020202020204" charset="0"/>
                <a:cs typeface="Arial"/>
              </a:rPr>
              <a:t>-	</a:t>
            </a:r>
            <a:r>
              <a:rPr sz="1400" b="1" spc="-15" dirty="0">
                <a:latin typeface="TheSans UHH" panose="020B0604020202020204" charset="0"/>
                <a:cs typeface="Arial"/>
              </a:rPr>
              <a:t>Transformers </a:t>
            </a:r>
            <a:r>
              <a:rPr sz="1400" b="1" dirty="0">
                <a:latin typeface="TheSans UHH" panose="020B0604020202020204" charset="0"/>
                <a:cs typeface="Arial"/>
              </a:rPr>
              <a:t>from </a:t>
            </a:r>
            <a:r>
              <a:rPr sz="1400" b="1" spc="-5" dirty="0">
                <a:latin typeface="TheSans UHH" panose="020B0604020202020204" charset="0"/>
                <a:cs typeface="Arial"/>
              </a:rPr>
              <a:t>pixels </a:t>
            </a:r>
            <a:r>
              <a:rPr sz="1400" b="1" dirty="0">
                <a:latin typeface="TheSans UHH" panose="020B0604020202020204" charset="0"/>
                <a:cs typeface="Arial"/>
              </a:rPr>
              <a:t>to</a:t>
            </a:r>
            <a:r>
              <a:rPr sz="1400" b="1" spc="-40" dirty="0">
                <a:latin typeface="TheSans UHH" panose="020B0604020202020204" charset="0"/>
                <a:cs typeface="Arial"/>
              </a:rPr>
              <a:t> </a:t>
            </a:r>
            <a:r>
              <a:rPr sz="1400" b="1" spc="-5" dirty="0">
                <a:latin typeface="TheSans UHH" panose="020B0604020202020204" charset="0"/>
                <a:cs typeface="Arial"/>
              </a:rPr>
              <a:t>language</a:t>
            </a:r>
            <a:endParaRPr sz="1400" dirty="0">
              <a:latin typeface="TheSans UHH" panose="020B0604020202020204" charset="0"/>
              <a:cs typeface="Arial"/>
            </a:endParaRPr>
          </a:p>
        </p:txBody>
      </p:sp>
      <p:sp>
        <p:nvSpPr>
          <p:cNvPr id="8" name="object 4">
            <a:extLst>
              <a:ext uri="{FF2B5EF4-FFF2-40B4-BE49-F238E27FC236}">
                <a16:creationId xmlns:a16="http://schemas.microsoft.com/office/drawing/2014/main" id="{88187846-6150-34A4-43C4-9DD23B9A4CD5}"/>
              </a:ext>
            </a:extLst>
          </p:cNvPr>
          <p:cNvSpPr/>
          <p:nvPr/>
        </p:nvSpPr>
        <p:spPr>
          <a:xfrm>
            <a:off x="3745300" y="3648791"/>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2F9EB90C-26DE-385D-8129-1CD102FF9858}"/>
              </a:ext>
            </a:extLst>
          </p:cNvPr>
          <p:cNvSpPr/>
          <p:nvPr/>
        </p:nvSpPr>
        <p:spPr>
          <a:xfrm>
            <a:off x="3745300" y="3648791"/>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79ED8DAC-5BE9-958D-4FD2-CBB30D850E4E}"/>
              </a:ext>
            </a:extLst>
          </p:cNvPr>
          <p:cNvSpPr txBox="1"/>
          <p:nvPr/>
        </p:nvSpPr>
        <p:spPr>
          <a:xfrm>
            <a:off x="5051601" y="3708428"/>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11" name="object 7">
            <a:extLst>
              <a:ext uri="{FF2B5EF4-FFF2-40B4-BE49-F238E27FC236}">
                <a16:creationId xmlns:a16="http://schemas.microsoft.com/office/drawing/2014/main" id="{0C2CC7C0-358C-8202-22DA-C4A25714691F}"/>
              </a:ext>
            </a:extLst>
          </p:cNvPr>
          <p:cNvSpPr txBox="1"/>
          <p:nvPr/>
        </p:nvSpPr>
        <p:spPr>
          <a:xfrm>
            <a:off x="3745300" y="3085014"/>
            <a:ext cx="2090420" cy="298800"/>
          </a:xfrm>
          <a:prstGeom prst="rect">
            <a:avLst/>
          </a:prstGeom>
          <a:solidFill>
            <a:srgbClr val="EEEEEE"/>
          </a:solidFill>
          <a:ln w="19049">
            <a:solidFill>
              <a:srgbClr val="666666"/>
            </a:solidFill>
          </a:ln>
        </p:spPr>
        <p:txBody>
          <a:bodyPr vert="horz" wrap="square" lIns="0" tIns="82550" rIns="0" bIns="0" rtlCol="0">
            <a:spAutoFit/>
          </a:bodyPr>
          <a:lstStyle/>
          <a:p>
            <a:pPr marL="218429">
              <a:spcBef>
                <a:spcPts val="650"/>
              </a:spcBef>
            </a:pPr>
            <a:r>
              <a:rPr sz="1400" spc="-5" dirty="0">
                <a:latin typeface="TheSans UHH" panose="020B0604020202020204" charset="0"/>
                <a:cs typeface="Arial"/>
              </a:rPr>
              <a:t>Transformer</a:t>
            </a:r>
            <a:r>
              <a:rPr sz="1400" spc="-25" dirty="0">
                <a:latin typeface="TheSans UHH" panose="020B0604020202020204" charset="0"/>
                <a:cs typeface="Arial"/>
              </a:rPr>
              <a:t> </a:t>
            </a:r>
            <a:r>
              <a:rPr sz="1400" spc="-5" dirty="0">
                <a:latin typeface="TheSans UHH" panose="020B0604020202020204" charset="0"/>
                <a:cs typeface="Arial"/>
              </a:rPr>
              <a:t>encoder</a:t>
            </a:r>
            <a:endParaRPr sz="1400">
              <a:latin typeface="TheSans UHH" panose="020B0604020202020204" charset="0"/>
              <a:cs typeface="Arial"/>
            </a:endParaRPr>
          </a:p>
        </p:txBody>
      </p:sp>
      <p:sp>
        <p:nvSpPr>
          <p:cNvPr id="12" name="object 8">
            <a:extLst>
              <a:ext uri="{FF2B5EF4-FFF2-40B4-BE49-F238E27FC236}">
                <a16:creationId xmlns:a16="http://schemas.microsoft.com/office/drawing/2014/main" id="{C59E0802-CBE1-844F-8AF0-5787DC22C960}"/>
              </a:ext>
            </a:extLst>
          </p:cNvPr>
          <p:cNvSpPr/>
          <p:nvPr/>
        </p:nvSpPr>
        <p:spPr>
          <a:xfrm>
            <a:off x="4662150"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3" name="object 9">
            <a:extLst>
              <a:ext uri="{FF2B5EF4-FFF2-40B4-BE49-F238E27FC236}">
                <a16:creationId xmlns:a16="http://schemas.microsoft.com/office/drawing/2014/main" id="{6A04180C-9D84-41A6-E2A1-81355BF12ADF}"/>
              </a:ext>
            </a:extLst>
          </p:cNvPr>
          <p:cNvSpPr/>
          <p:nvPr/>
        </p:nvSpPr>
        <p:spPr>
          <a:xfrm>
            <a:off x="4662150"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4" name="object 10">
            <a:extLst>
              <a:ext uri="{FF2B5EF4-FFF2-40B4-BE49-F238E27FC236}">
                <a16:creationId xmlns:a16="http://schemas.microsoft.com/office/drawing/2014/main" id="{7D03A90C-0DB7-04DF-ABD3-B97BFC773EDC}"/>
              </a:ext>
            </a:extLst>
          </p:cNvPr>
          <p:cNvSpPr/>
          <p:nvPr/>
        </p:nvSpPr>
        <p:spPr>
          <a:xfrm>
            <a:off x="4227413"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5" name="object 11">
            <a:extLst>
              <a:ext uri="{FF2B5EF4-FFF2-40B4-BE49-F238E27FC236}">
                <a16:creationId xmlns:a16="http://schemas.microsoft.com/office/drawing/2014/main" id="{663D3D6F-10FE-D6B2-688F-4DABC2B6BA0D}"/>
              </a:ext>
            </a:extLst>
          </p:cNvPr>
          <p:cNvSpPr/>
          <p:nvPr/>
        </p:nvSpPr>
        <p:spPr>
          <a:xfrm>
            <a:off x="4227413"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6" name="object 12">
            <a:extLst>
              <a:ext uri="{FF2B5EF4-FFF2-40B4-BE49-F238E27FC236}">
                <a16:creationId xmlns:a16="http://schemas.microsoft.com/office/drawing/2014/main" id="{73241473-A00F-EF8F-A25D-7A02A66FEA1A}"/>
              </a:ext>
            </a:extLst>
          </p:cNvPr>
          <p:cNvSpPr/>
          <p:nvPr/>
        </p:nvSpPr>
        <p:spPr>
          <a:xfrm>
            <a:off x="3792675"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17" name="object 13">
            <a:extLst>
              <a:ext uri="{FF2B5EF4-FFF2-40B4-BE49-F238E27FC236}">
                <a16:creationId xmlns:a16="http://schemas.microsoft.com/office/drawing/2014/main" id="{FB083726-D7AE-45B2-B323-A3A67CC2433A}"/>
              </a:ext>
            </a:extLst>
          </p:cNvPr>
          <p:cNvSpPr/>
          <p:nvPr/>
        </p:nvSpPr>
        <p:spPr>
          <a:xfrm>
            <a:off x="3792675"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18" name="object 14">
            <a:extLst>
              <a:ext uri="{FF2B5EF4-FFF2-40B4-BE49-F238E27FC236}">
                <a16:creationId xmlns:a16="http://schemas.microsoft.com/office/drawing/2014/main" id="{95D61FFC-1645-6F9C-127E-6B9476AB68EC}"/>
              </a:ext>
            </a:extLst>
          </p:cNvPr>
          <p:cNvSpPr/>
          <p:nvPr/>
        </p:nvSpPr>
        <p:spPr>
          <a:xfrm>
            <a:off x="3745574" y="2510827"/>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solidFill>
            <a:srgbClr val="D9D1E9">
              <a:alpha val="30587"/>
            </a:srgbClr>
          </a:solidFill>
        </p:spPr>
        <p:txBody>
          <a:bodyPr wrap="square" lIns="0" tIns="0" rIns="0" bIns="0" rtlCol="0"/>
          <a:lstStyle/>
          <a:p>
            <a:endParaRPr>
              <a:latin typeface="TheSans UHH" panose="020B0604020202020204" charset="0"/>
            </a:endParaRPr>
          </a:p>
        </p:txBody>
      </p:sp>
      <p:sp>
        <p:nvSpPr>
          <p:cNvPr id="19" name="object 15">
            <a:extLst>
              <a:ext uri="{FF2B5EF4-FFF2-40B4-BE49-F238E27FC236}">
                <a16:creationId xmlns:a16="http://schemas.microsoft.com/office/drawing/2014/main" id="{37779B4E-DCF0-9318-A265-C9CDE5F9430E}"/>
              </a:ext>
            </a:extLst>
          </p:cNvPr>
          <p:cNvSpPr/>
          <p:nvPr/>
        </p:nvSpPr>
        <p:spPr>
          <a:xfrm>
            <a:off x="3745574" y="2510827"/>
            <a:ext cx="2090420" cy="393700"/>
          </a:xfrm>
          <a:custGeom>
            <a:avLst/>
            <a:gdLst/>
            <a:ahLst/>
            <a:cxnLst/>
            <a:rect l="l" t="t" r="r" b="b"/>
            <a:pathLst>
              <a:path w="2090420" h="393700">
                <a:moveTo>
                  <a:pt x="0" y="0"/>
                </a:moveTo>
                <a:lnTo>
                  <a:pt x="2090099" y="0"/>
                </a:lnTo>
                <a:lnTo>
                  <a:pt x="2090099" y="393599"/>
                </a:lnTo>
                <a:lnTo>
                  <a:pt x="0" y="393599"/>
                </a:lnTo>
                <a:lnTo>
                  <a:pt x="0" y="0"/>
                </a:lnTo>
                <a:close/>
              </a:path>
            </a:pathLst>
          </a:custGeom>
          <a:ln w="19049">
            <a:solidFill>
              <a:srgbClr val="674EA7"/>
            </a:solidFill>
          </a:ln>
        </p:spPr>
        <p:txBody>
          <a:bodyPr wrap="square" lIns="0" tIns="0" rIns="0" bIns="0" rtlCol="0"/>
          <a:lstStyle/>
          <a:p>
            <a:endParaRPr>
              <a:latin typeface="TheSans UHH" panose="020B0604020202020204" charset="0"/>
            </a:endParaRPr>
          </a:p>
        </p:txBody>
      </p:sp>
      <p:sp>
        <p:nvSpPr>
          <p:cNvPr id="20" name="object 16">
            <a:extLst>
              <a:ext uri="{FF2B5EF4-FFF2-40B4-BE49-F238E27FC236}">
                <a16:creationId xmlns:a16="http://schemas.microsoft.com/office/drawing/2014/main" id="{6D27A62F-FE92-4DCA-6E85-0F5927FABB55}"/>
              </a:ext>
            </a:extLst>
          </p:cNvPr>
          <p:cNvSpPr/>
          <p:nvPr/>
        </p:nvSpPr>
        <p:spPr>
          <a:xfrm>
            <a:off x="5408000"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solidFill>
            <a:srgbClr val="B4A7D6"/>
          </a:solidFill>
        </p:spPr>
        <p:txBody>
          <a:bodyPr wrap="square" lIns="0" tIns="0" rIns="0" bIns="0" rtlCol="0"/>
          <a:lstStyle/>
          <a:p>
            <a:endParaRPr>
              <a:latin typeface="TheSans UHH" panose="020B0604020202020204" charset="0"/>
            </a:endParaRPr>
          </a:p>
        </p:txBody>
      </p:sp>
      <p:sp>
        <p:nvSpPr>
          <p:cNvPr id="21" name="object 17">
            <a:extLst>
              <a:ext uri="{FF2B5EF4-FFF2-40B4-BE49-F238E27FC236}">
                <a16:creationId xmlns:a16="http://schemas.microsoft.com/office/drawing/2014/main" id="{C4421778-FD3A-F5F2-F3D9-F7AAE7532776}"/>
              </a:ext>
            </a:extLst>
          </p:cNvPr>
          <p:cNvSpPr/>
          <p:nvPr/>
        </p:nvSpPr>
        <p:spPr>
          <a:xfrm>
            <a:off x="5408000" y="2564104"/>
            <a:ext cx="394335" cy="314325"/>
          </a:xfrm>
          <a:custGeom>
            <a:avLst/>
            <a:gdLst/>
            <a:ahLst/>
            <a:cxnLst/>
            <a:rect l="l" t="t" r="r" b="b"/>
            <a:pathLst>
              <a:path w="394335" h="314325">
                <a:moveTo>
                  <a:pt x="0" y="0"/>
                </a:moveTo>
                <a:lnTo>
                  <a:pt x="393899" y="0"/>
                </a:lnTo>
                <a:lnTo>
                  <a:pt x="393899" y="313799"/>
                </a:lnTo>
                <a:lnTo>
                  <a:pt x="0" y="3137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22" name="object 18">
            <a:extLst>
              <a:ext uri="{FF2B5EF4-FFF2-40B4-BE49-F238E27FC236}">
                <a16:creationId xmlns:a16="http://schemas.microsoft.com/office/drawing/2014/main" id="{642CF4D3-7879-ABED-C69D-68090AD64AB5}"/>
              </a:ext>
            </a:extLst>
          </p:cNvPr>
          <p:cNvSpPr txBox="1"/>
          <p:nvPr/>
        </p:nvSpPr>
        <p:spPr>
          <a:xfrm>
            <a:off x="3729176" y="2671284"/>
            <a:ext cx="2120900" cy="182101"/>
          </a:xfrm>
          <a:prstGeom prst="rect">
            <a:avLst/>
          </a:prstGeom>
        </p:spPr>
        <p:txBody>
          <a:bodyPr vert="horz" wrap="square" lIns="0" tIns="12700" rIns="0" bIns="0" rtlCol="0">
            <a:spAutoFit/>
          </a:bodyPr>
          <a:lstStyle/>
          <a:p>
            <a:pPr marL="160647">
              <a:spcBef>
                <a:spcPts val="100"/>
              </a:spcBef>
              <a:tabLst>
                <a:tab pos="594965" algn="l"/>
                <a:tab pos="1029916" algn="l"/>
                <a:tab pos="1776004" algn="l"/>
              </a:tabLst>
            </a:pPr>
            <a:r>
              <a:rPr sz="1650" spc="7" baseline="20202" dirty="0">
                <a:latin typeface="TheSans UHH" panose="020B0604020202020204" charset="0"/>
                <a:cs typeface="Arial"/>
              </a:rPr>
              <a:t>c</a:t>
            </a:r>
            <a:r>
              <a:rPr sz="700" spc="5" dirty="0">
                <a:latin typeface="TheSans UHH" panose="020B0604020202020204" charset="0"/>
                <a:cs typeface="Arial"/>
              </a:rPr>
              <a:t>0,0	</a:t>
            </a:r>
            <a:r>
              <a:rPr sz="1650" spc="7" baseline="20202" dirty="0">
                <a:latin typeface="TheSans UHH" panose="020B0604020202020204" charset="0"/>
                <a:cs typeface="Arial"/>
              </a:rPr>
              <a:t>c</a:t>
            </a:r>
            <a:r>
              <a:rPr sz="700" spc="5" dirty="0">
                <a:latin typeface="TheSans UHH" panose="020B0604020202020204" charset="0"/>
                <a:cs typeface="Arial"/>
              </a:rPr>
              <a:t>0,1	</a:t>
            </a:r>
            <a:r>
              <a:rPr sz="1650" spc="7" baseline="20202" dirty="0">
                <a:latin typeface="TheSans UHH" panose="020B0604020202020204" charset="0"/>
                <a:cs typeface="Arial"/>
              </a:rPr>
              <a:t>c</a:t>
            </a:r>
            <a:r>
              <a:rPr sz="700" spc="5" dirty="0">
                <a:latin typeface="TheSans UHH" panose="020B0604020202020204" charset="0"/>
                <a:cs typeface="Arial"/>
              </a:rPr>
              <a:t>0,2	</a:t>
            </a:r>
            <a:r>
              <a:rPr sz="1650" spc="7" baseline="20202" dirty="0">
                <a:latin typeface="TheSans UHH" panose="020B0604020202020204" charset="0"/>
                <a:cs typeface="Arial"/>
              </a:rPr>
              <a:t>c</a:t>
            </a:r>
            <a:r>
              <a:rPr sz="700" spc="5" dirty="0">
                <a:latin typeface="TheSans UHH" panose="020B0604020202020204" charset="0"/>
                <a:cs typeface="Arial"/>
              </a:rPr>
              <a:t>2,2</a:t>
            </a:r>
            <a:endParaRPr sz="700">
              <a:latin typeface="TheSans UHH" panose="020B0604020202020204" charset="0"/>
              <a:cs typeface="Arial"/>
            </a:endParaRPr>
          </a:p>
        </p:txBody>
      </p:sp>
      <p:sp>
        <p:nvSpPr>
          <p:cNvPr id="23" name="object 19">
            <a:extLst>
              <a:ext uri="{FF2B5EF4-FFF2-40B4-BE49-F238E27FC236}">
                <a16:creationId xmlns:a16="http://schemas.microsoft.com/office/drawing/2014/main" id="{88D07AEF-8A0B-07FA-A4F9-4BDE9ACAC3CC}"/>
              </a:ext>
            </a:extLst>
          </p:cNvPr>
          <p:cNvSpPr txBox="1"/>
          <p:nvPr/>
        </p:nvSpPr>
        <p:spPr>
          <a:xfrm>
            <a:off x="5182626" y="2586817"/>
            <a:ext cx="160655" cy="228268"/>
          </a:xfrm>
          <a:prstGeom prst="rect">
            <a:avLst/>
          </a:prstGeom>
        </p:spPr>
        <p:txBody>
          <a:bodyPr vert="horz" wrap="square" lIns="0" tIns="12700" rIns="0" bIns="0" rtlCol="0">
            <a:spAutoFit/>
          </a:bodyPr>
          <a:lstStyle/>
          <a:p>
            <a:pPr>
              <a:spcBef>
                <a:spcPts val="100"/>
              </a:spcBef>
            </a:pPr>
            <a:r>
              <a:rPr sz="1400" spc="-5" dirty="0">
                <a:latin typeface="TheSans UHH" panose="020B0604020202020204" charset="0"/>
                <a:cs typeface="Arial"/>
              </a:rPr>
              <a:t>...</a:t>
            </a:r>
            <a:endParaRPr sz="1400">
              <a:latin typeface="TheSans UHH" panose="020B0604020202020204" charset="0"/>
              <a:cs typeface="Arial"/>
            </a:endParaRPr>
          </a:p>
        </p:txBody>
      </p:sp>
      <p:sp>
        <p:nvSpPr>
          <p:cNvPr id="24" name="object 20">
            <a:extLst>
              <a:ext uri="{FF2B5EF4-FFF2-40B4-BE49-F238E27FC236}">
                <a16:creationId xmlns:a16="http://schemas.microsoft.com/office/drawing/2014/main" id="{8631FD64-DDC8-1E8A-953C-4ED3D7908AA2}"/>
              </a:ext>
            </a:extLst>
          </p:cNvPr>
          <p:cNvSpPr/>
          <p:nvPr/>
        </p:nvSpPr>
        <p:spPr>
          <a:xfrm>
            <a:off x="4790349" y="3535840"/>
            <a:ext cx="0" cy="113030"/>
          </a:xfrm>
          <a:custGeom>
            <a:avLst/>
            <a:gdLst/>
            <a:ahLst/>
            <a:cxnLst/>
            <a:rect l="l" t="t" r="r" b="b"/>
            <a:pathLst>
              <a:path h="113029">
                <a:moveTo>
                  <a:pt x="0" y="112949"/>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25" name="object 21">
            <a:extLst>
              <a:ext uri="{FF2B5EF4-FFF2-40B4-BE49-F238E27FC236}">
                <a16:creationId xmlns:a16="http://schemas.microsoft.com/office/drawing/2014/main" id="{13B23BF3-B84E-ADE2-5D8D-D682D5BB589A}"/>
              </a:ext>
            </a:extLst>
          </p:cNvPr>
          <p:cNvSpPr/>
          <p:nvPr/>
        </p:nvSpPr>
        <p:spPr>
          <a:xfrm>
            <a:off x="4774617" y="3492616"/>
            <a:ext cx="31750" cy="43815"/>
          </a:xfrm>
          <a:custGeom>
            <a:avLst/>
            <a:gdLst/>
            <a:ahLst/>
            <a:cxnLst/>
            <a:rect l="l" t="t" r="r" b="b"/>
            <a:pathLst>
              <a:path w="31750" h="43814">
                <a:moveTo>
                  <a:pt x="31465" y="43225"/>
                </a:moveTo>
                <a:lnTo>
                  <a:pt x="0" y="43225"/>
                </a:lnTo>
                <a:lnTo>
                  <a:pt x="15732" y="0"/>
                </a:lnTo>
                <a:lnTo>
                  <a:pt x="31465" y="4322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26" name="object 22">
            <a:extLst>
              <a:ext uri="{FF2B5EF4-FFF2-40B4-BE49-F238E27FC236}">
                <a16:creationId xmlns:a16="http://schemas.microsoft.com/office/drawing/2014/main" id="{5A5DD1ED-9256-EA6A-B9BE-6EF468EC2E5D}"/>
              </a:ext>
            </a:extLst>
          </p:cNvPr>
          <p:cNvSpPr/>
          <p:nvPr/>
        </p:nvSpPr>
        <p:spPr>
          <a:xfrm>
            <a:off x="4774617" y="3492616"/>
            <a:ext cx="31750" cy="43815"/>
          </a:xfrm>
          <a:custGeom>
            <a:avLst/>
            <a:gdLst/>
            <a:ahLst/>
            <a:cxnLst/>
            <a:rect l="l" t="t" r="r" b="b"/>
            <a:pathLst>
              <a:path w="31750" h="43814">
                <a:moveTo>
                  <a:pt x="31465" y="43225"/>
                </a:moveTo>
                <a:lnTo>
                  <a:pt x="15732" y="0"/>
                </a:lnTo>
                <a:lnTo>
                  <a:pt x="0" y="43225"/>
                </a:lnTo>
                <a:lnTo>
                  <a:pt x="31465" y="4322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27" name="object 23">
            <a:extLst>
              <a:ext uri="{FF2B5EF4-FFF2-40B4-BE49-F238E27FC236}">
                <a16:creationId xmlns:a16="http://schemas.microsoft.com/office/drawing/2014/main" id="{6826104B-89B5-6449-304B-73ABBFE470CE}"/>
              </a:ext>
            </a:extLst>
          </p:cNvPr>
          <p:cNvSpPr/>
          <p:nvPr/>
        </p:nvSpPr>
        <p:spPr>
          <a:xfrm>
            <a:off x="4790350" y="2961566"/>
            <a:ext cx="635" cy="123825"/>
          </a:xfrm>
          <a:custGeom>
            <a:avLst/>
            <a:gdLst/>
            <a:ahLst/>
            <a:cxnLst/>
            <a:rect l="l" t="t" r="r" b="b"/>
            <a:pathLst>
              <a:path w="635" h="123825">
                <a:moveTo>
                  <a:pt x="0" y="123449"/>
                </a:moveTo>
                <a:lnTo>
                  <a:pt x="204"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28" name="object 24">
            <a:extLst>
              <a:ext uri="{FF2B5EF4-FFF2-40B4-BE49-F238E27FC236}">
                <a16:creationId xmlns:a16="http://schemas.microsoft.com/office/drawing/2014/main" id="{6A043DF7-353F-DD3E-DEF1-AA4B4ABF2BE9}"/>
              </a:ext>
            </a:extLst>
          </p:cNvPr>
          <p:cNvSpPr/>
          <p:nvPr/>
        </p:nvSpPr>
        <p:spPr>
          <a:xfrm>
            <a:off x="4774822" y="2918341"/>
            <a:ext cx="31750" cy="43815"/>
          </a:xfrm>
          <a:custGeom>
            <a:avLst/>
            <a:gdLst/>
            <a:ahLst/>
            <a:cxnLst/>
            <a:rect l="l" t="t" r="r" b="b"/>
            <a:pathLst>
              <a:path w="31750" h="43814">
                <a:moveTo>
                  <a:pt x="31465" y="43251"/>
                </a:moveTo>
                <a:lnTo>
                  <a:pt x="0" y="43199"/>
                </a:lnTo>
                <a:lnTo>
                  <a:pt x="15804" y="0"/>
                </a:lnTo>
                <a:lnTo>
                  <a:pt x="31465" y="43251"/>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29" name="object 25">
            <a:extLst>
              <a:ext uri="{FF2B5EF4-FFF2-40B4-BE49-F238E27FC236}">
                <a16:creationId xmlns:a16="http://schemas.microsoft.com/office/drawing/2014/main" id="{AC4CF0F6-612F-4A40-AA38-6B0F721368F1}"/>
              </a:ext>
            </a:extLst>
          </p:cNvPr>
          <p:cNvSpPr/>
          <p:nvPr/>
        </p:nvSpPr>
        <p:spPr>
          <a:xfrm>
            <a:off x="4774822" y="2918341"/>
            <a:ext cx="31750" cy="43815"/>
          </a:xfrm>
          <a:custGeom>
            <a:avLst/>
            <a:gdLst/>
            <a:ahLst/>
            <a:cxnLst/>
            <a:rect l="l" t="t" r="r" b="b"/>
            <a:pathLst>
              <a:path w="31750" h="43814">
                <a:moveTo>
                  <a:pt x="31465" y="43251"/>
                </a:moveTo>
                <a:lnTo>
                  <a:pt x="15804" y="0"/>
                </a:lnTo>
                <a:lnTo>
                  <a:pt x="0" y="43199"/>
                </a:lnTo>
                <a:lnTo>
                  <a:pt x="31465" y="43251"/>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30" name="object 26">
            <a:extLst>
              <a:ext uri="{FF2B5EF4-FFF2-40B4-BE49-F238E27FC236}">
                <a16:creationId xmlns:a16="http://schemas.microsoft.com/office/drawing/2014/main" id="{D619DE3B-19BC-F1AE-E5D5-4DB5EDEE2CD9}"/>
              </a:ext>
            </a:extLst>
          </p:cNvPr>
          <p:cNvSpPr/>
          <p:nvPr/>
        </p:nvSpPr>
        <p:spPr>
          <a:xfrm>
            <a:off x="2846477" y="2797341"/>
            <a:ext cx="842010" cy="1048385"/>
          </a:xfrm>
          <a:custGeom>
            <a:avLst/>
            <a:gdLst/>
            <a:ahLst/>
            <a:cxnLst/>
            <a:rect l="l" t="t" r="r" b="b"/>
            <a:pathLst>
              <a:path w="842010" h="1048385">
                <a:moveTo>
                  <a:pt x="0" y="0"/>
                </a:moveTo>
                <a:lnTo>
                  <a:pt x="449408" y="0"/>
                </a:lnTo>
                <a:lnTo>
                  <a:pt x="449408" y="1048199"/>
                </a:lnTo>
                <a:lnTo>
                  <a:pt x="841649" y="1048199"/>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31" name="object 27">
            <a:extLst>
              <a:ext uri="{FF2B5EF4-FFF2-40B4-BE49-F238E27FC236}">
                <a16:creationId xmlns:a16="http://schemas.microsoft.com/office/drawing/2014/main" id="{C24D901A-58BF-2C6D-314A-7AB7FB76869D}"/>
              </a:ext>
            </a:extLst>
          </p:cNvPr>
          <p:cNvSpPr/>
          <p:nvPr/>
        </p:nvSpPr>
        <p:spPr>
          <a:xfrm>
            <a:off x="3688127" y="3829807"/>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32" name="object 28">
            <a:extLst>
              <a:ext uri="{FF2B5EF4-FFF2-40B4-BE49-F238E27FC236}">
                <a16:creationId xmlns:a16="http://schemas.microsoft.com/office/drawing/2014/main" id="{38441A13-9AF5-F6A9-30C5-7F7A00F86F9A}"/>
              </a:ext>
            </a:extLst>
          </p:cNvPr>
          <p:cNvSpPr/>
          <p:nvPr/>
        </p:nvSpPr>
        <p:spPr>
          <a:xfrm>
            <a:off x="3688127" y="3829807"/>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33" name="object 29">
            <a:extLst>
              <a:ext uri="{FF2B5EF4-FFF2-40B4-BE49-F238E27FC236}">
                <a16:creationId xmlns:a16="http://schemas.microsoft.com/office/drawing/2014/main" id="{4B6F2FCD-A5EF-9EF3-AFD4-8C4C6E05DDF7}"/>
              </a:ext>
            </a:extLst>
          </p:cNvPr>
          <p:cNvSpPr/>
          <p:nvPr/>
        </p:nvSpPr>
        <p:spPr>
          <a:xfrm>
            <a:off x="6435064"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34" name="object 30">
            <a:extLst>
              <a:ext uri="{FF2B5EF4-FFF2-40B4-BE49-F238E27FC236}">
                <a16:creationId xmlns:a16="http://schemas.microsoft.com/office/drawing/2014/main" id="{06DFE97E-CBF0-31A6-0A45-A5740F2F6123}"/>
              </a:ext>
            </a:extLst>
          </p:cNvPr>
          <p:cNvSpPr/>
          <p:nvPr/>
        </p:nvSpPr>
        <p:spPr>
          <a:xfrm>
            <a:off x="6435064"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5" name="object 31">
            <a:extLst>
              <a:ext uri="{FF2B5EF4-FFF2-40B4-BE49-F238E27FC236}">
                <a16:creationId xmlns:a16="http://schemas.microsoft.com/office/drawing/2014/main" id="{F9E2867C-5191-179D-1C49-2352269C70E6}"/>
              </a:ext>
            </a:extLst>
          </p:cNvPr>
          <p:cNvSpPr txBox="1"/>
          <p:nvPr/>
        </p:nvSpPr>
        <p:spPr>
          <a:xfrm>
            <a:off x="6409665" y="3630797"/>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0</a:t>
            </a:r>
            <a:endParaRPr sz="1200" baseline="-31250">
              <a:latin typeface="TheSans UHH" panose="020B0604020202020204" charset="0"/>
              <a:cs typeface="Arial"/>
            </a:endParaRPr>
          </a:p>
        </p:txBody>
      </p:sp>
      <p:sp>
        <p:nvSpPr>
          <p:cNvPr id="36" name="object 32">
            <a:extLst>
              <a:ext uri="{FF2B5EF4-FFF2-40B4-BE49-F238E27FC236}">
                <a16:creationId xmlns:a16="http://schemas.microsoft.com/office/drawing/2014/main" id="{B63DB063-EF0D-3A8A-A13E-881DAA52E3C5}"/>
              </a:ext>
            </a:extLst>
          </p:cNvPr>
          <p:cNvSpPr/>
          <p:nvPr/>
        </p:nvSpPr>
        <p:spPr>
          <a:xfrm>
            <a:off x="6439230" y="1732658"/>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37" name="object 33">
            <a:extLst>
              <a:ext uri="{FF2B5EF4-FFF2-40B4-BE49-F238E27FC236}">
                <a16:creationId xmlns:a16="http://schemas.microsoft.com/office/drawing/2014/main" id="{708A510F-94CE-42FD-2D1B-83243918072C}"/>
              </a:ext>
            </a:extLst>
          </p:cNvPr>
          <p:cNvSpPr/>
          <p:nvPr/>
        </p:nvSpPr>
        <p:spPr>
          <a:xfrm>
            <a:off x="6439230" y="1732658"/>
            <a:ext cx="321310" cy="511809"/>
          </a:xfrm>
          <a:custGeom>
            <a:avLst/>
            <a:gdLst/>
            <a:ahLst/>
            <a:cxnLst/>
            <a:rect l="l" t="t" r="r" b="b"/>
            <a:pathLst>
              <a:path w="321309" h="511810">
                <a:moveTo>
                  <a:pt x="0" y="0"/>
                </a:moveTo>
                <a:lnTo>
                  <a:pt x="321000" y="0"/>
                </a:lnTo>
                <a:lnTo>
                  <a:pt x="321000"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38" name="object 34">
            <a:extLst>
              <a:ext uri="{FF2B5EF4-FFF2-40B4-BE49-F238E27FC236}">
                <a16:creationId xmlns:a16="http://schemas.microsoft.com/office/drawing/2014/main" id="{1526D5A6-3DCC-D811-EA4E-3B8719AB864D}"/>
              </a:ext>
            </a:extLst>
          </p:cNvPr>
          <p:cNvSpPr/>
          <p:nvPr/>
        </p:nvSpPr>
        <p:spPr>
          <a:xfrm>
            <a:off x="7092156" y="1732658"/>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39" name="object 35">
            <a:extLst>
              <a:ext uri="{FF2B5EF4-FFF2-40B4-BE49-F238E27FC236}">
                <a16:creationId xmlns:a16="http://schemas.microsoft.com/office/drawing/2014/main" id="{64090791-E277-06E5-AC56-70DC3F05503A}"/>
              </a:ext>
            </a:extLst>
          </p:cNvPr>
          <p:cNvSpPr/>
          <p:nvPr/>
        </p:nvSpPr>
        <p:spPr>
          <a:xfrm>
            <a:off x="7092156" y="1732658"/>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40" name="object 36">
            <a:extLst>
              <a:ext uri="{FF2B5EF4-FFF2-40B4-BE49-F238E27FC236}">
                <a16:creationId xmlns:a16="http://schemas.microsoft.com/office/drawing/2014/main" id="{7565C50E-6734-2E34-9F5B-01A40044D588}"/>
              </a:ext>
            </a:extLst>
          </p:cNvPr>
          <p:cNvSpPr/>
          <p:nvPr/>
        </p:nvSpPr>
        <p:spPr>
          <a:xfrm>
            <a:off x="7095956"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41" name="object 37">
            <a:extLst>
              <a:ext uri="{FF2B5EF4-FFF2-40B4-BE49-F238E27FC236}">
                <a16:creationId xmlns:a16="http://schemas.microsoft.com/office/drawing/2014/main" id="{F5EBF189-04F7-76B4-DF42-F3B0DD1C20A1}"/>
              </a:ext>
            </a:extLst>
          </p:cNvPr>
          <p:cNvSpPr/>
          <p:nvPr/>
        </p:nvSpPr>
        <p:spPr>
          <a:xfrm>
            <a:off x="7095956"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42" name="object 38">
            <a:extLst>
              <a:ext uri="{FF2B5EF4-FFF2-40B4-BE49-F238E27FC236}">
                <a16:creationId xmlns:a16="http://schemas.microsoft.com/office/drawing/2014/main" id="{48FA85B6-5590-5683-4F53-C26E9D110C99}"/>
              </a:ext>
            </a:extLst>
          </p:cNvPr>
          <p:cNvSpPr txBox="1"/>
          <p:nvPr/>
        </p:nvSpPr>
        <p:spPr>
          <a:xfrm>
            <a:off x="7070556" y="3630797"/>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1</a:t>
            </a:r>
            <a:endParaRPr sz="1200" baseline="-31250">
              <a:latin typeface="TheSans UHH" panose="020B0604020202020204" charset="0"/>
              <a:cs typeface="Arial"/>
            </a:endParaRPr>
          </a:p>
        </p:txBody>
      </p:sp>
      <p:sp>
        <p:nvSpPr>
          <p:cNvPr id="43" name="object 39">
            <a:extLst>
              <a:ext uri="{FF2B5EF4-FFF2-40B4-BE49-F238E27FC236}">
                <a16:creationId xmlns:a16="http://schemas.microsoft.com/office/drawing/2014/main" id="{619E5F0C-130F-B132-EB77-EC0246BD8D77}"/>
              </a:ext>
            </a:extLst>
          </p:cNvPr>
          <p:cNvSpPr/>
          <p:nvPr/>
        </p:nvSpPr>
        <p:spPr>
          <a:xfrm>
            <a:off x="7837471" y="1732658"/>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44" name="object 40">
            <a:extLst>
              <a:ext uri="{FF2B5EF4-FFF2-40B4-BE49-F238E27FC236}">
                <a16:creationId xmlns:a16="http://schemas.microsoft.com/office/drawing/2014/main" id="{62D8D947-C955-210F-1088-489BABB5AD99}"/>
              </a:ext>
            </a:extLst>
          </p:cNvPr>
          <p:cNvSpPr/>
          <p:nvPr/>
        </p:nvSpPr>
        <p:spPr>
          <a:xfrm>
            <a:off x="7837471" y="1732658"/>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45" name="object 41">
            <a:extLst>
              <a:ext uri="{FF2B5EF4-FFF2-40B4-BE49-F238E27FC236}">
                <a16:creationId xmlns:a16="http://schemas.microsoft.com/office/drawing/2014/main" id="{3335C0EB-93F9-5B10-928D-BB80F7A137F4}"/>
              </a:ext>
            </a:extLst>
          </p:cNvPr>
          <p:cNvSpPr txBox="1"/>
          <p:nvPr/>
        </p:nvSpPr>
        <p:spPr>
          <a:xfrm>
            <a:off x="7812071" y="2327574"/>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46" name="object 42">
            <a:extLst>
              <a:ext uri="{FF2B5EF4-FFF2-40B4-BE49-F238E27FC236}">
                <a16:creationId xmlns:a16="http://schemas.microsoft.com/office/drawing/2014/main" id="{6D66B94C-236D-94B3-1059-5A4549876FC1}"/>
              </a:ext>
            </a:extLst>
          </p:cNvPr>
          <p:cNvSpPr/>
          <p:nvPr/>
        </p:nvSpPr>
        <p:spPr>
          <a:xfrm>
            <a:off x="7841271"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47" name="object 43">
            <a:extLst>
              <a:ext uri="{FF2B5EF4-FFF2-40B4-BE49-F238E27FC236}">
                <a16:creationId xmlns:a16="http://schemas.microsoft.com/office/drawing/2014/main" id="{4AF68D5B-4514-1A2D-52B8-13430E630007}"/>
              </a:ext>
            </a:extLst>
          </p:cNvPr>
          <p:cNvSpPr/>
          <p:nvPr/>
        </p:nvSpPr>
        <p:spPr>
          <a:xfrm>
            <a:off x="7841271" y="3485283"/>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48" name="object 44">
            <a:extLst>
              <a:ext uri="{FF2B5EF4-FFF2-40B4-BE49-F238E27FC236}">
                <a16:creationId xmlns:a16="http://schemas.microsoft.com/office/drawing/2014/main" id="{8EA1D22D-072F-B4F0-ADBC-04CC5A43F0BC}"/>
              </a:ext>
            </a:extLst>
          </p:cNvPr>
          <p:cNvSpPr txBox="1"/>
          <p:nvPr/>
        </p:nvSpPr>
        <p:spPr>
          <a:xfrm>
            <a:off x="7815871" y="3630797"/>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2</a:t>
            </a:r>
            <a:endParaRPr sz="1200" baseline="-31250">
              <a:latin typeface="TheSans UHH" panose="020B0604020202020204" charset="0"/>
              <a:cs typeface="Arial"/>
            </a:endParaRPr>
          </a:p>
        </p:txBody>
      </p:sp>
      <p:sp>
        <p:nvSpPr>
          <p:cNvPr id="49" name="object 45">
            <a:extLst>
              <a:ext uri="{FF2B5EF4-FFF2-40B4-BE49-F238E27FC236}">
                <a16:creationId xmlns:a16="http://schemas.microsoft.com/office/drawing/2014/main" id="{4229A989-079B-852C-FE38-895F54650A2E}"/>
              </a:ext>
            </a:extLst>
          </p:cNvPr>
          <p:cNvSpPr txBox="1"/>
          <p:nvPr/>
        </p:nvSpPr>
        <p:spPr>
          <a:xfrm>
            <a:off x="6362136" y="4102452"/>
            <a:ext cx="2350135" cy="197490"/>
          </a:xfrm>
          <a:prstGeom prst="rect">
            <a:avLst/>
          </a:prstGeom>
        </p:spPr>
        <p:txBody>
          <a:bodyPr vert="horz" wrap="square" lIns="0" tIns="12700" rIns="0" bIns="0" rtlCol="0">
            <a:spAutoFit/>
          </a:bodyPr>
          <a:lstStyle/>
          <a:p>
            <a:pPr marL="12699">
              <a:spcBef>
                <a:spcPts val="100"/>
              </a:spcBef>
              <a:tabLst>
                <a:tab pos="727673" algn="l"/>
                <a:tab pos="1388039" algn="l"/>
                <a:tab pos="2124602" algn="l"/>
              </a:tabLst>
            </a:pPr>
            <a:r>
              <a:rPr sz="1200" spc="-5" dirty="0">
                <a:latin typeface="TheSans UHH" panose="020B0604020202020204" charset="0"/>
                <a:cs typeface="Arial"/>
              </a:rPr>
              <a:t>[S</a:t>
            </a:r>
            <a:r>
              <a:rPr sz="1200" spc="-90" dirty="0">
                <a:latin typeface="TheSans UHH" panose="020B0604020202020204" charset="0"/>
                <a:cs typeface="Arial"/>
              </a:rPr>
              <a:t>T</a:t>
            </a:r>
            <a:r>
              <a:rPr sz="1200" spc="-5" dirty="0">
                <a:latin typeface="TheSans UHH" panose="020B0604020202020204" charset="0"/>
                <a:cs typeface="Arial"/>
              </a:rPr>
              <a:t>A</a:t>
            </a:r>
            <a:r>
              <a:rPr sz="1200" spc="-25" dirty="0">
                <a:latin typeface="TheSans UHH" panose="020B0604020202020204" charset="0"/>
                <a:cs typeface="Arial"/>
              </a:rPr>
              <a:t>R</a:t>
            </a:r>
            <a:r>
              <a:rPr sz="1200" spc="-5" dirty="0">
                <a:latin typeface="TheSans UHH" panose="020B0604020202020204" charset="0"/>
                <a:cs typeface="Arial"/>
              </a:rPr>
              <a:t>T</a:t>
            </a:r>
            <a:r>
              <a:rPr sz="1200" dirty="0">
                <a:latin typeface="TheSans UHH" panose="020B0604020202020204" charset="0"/>
                <a:cs typeface="Arial"/>
              </a:rPr>
              <a:t>]	</a:t>
            </a:r>
            <a:r>
              <a:rPr sz="1200" spc="-5" dirty="0">
                <a:latin typeface="TheSans UHH" panose="020B0604020202020204" charset="0"/>
                <a:cs typeface="Arial"/>
              </a:rPr>
              <a:t>perso</a:t>
            </a:r>
            <a:r>
              <a:rPr sz="1200" dirty="0">
                <a:latin typeface="TheSans UHH" panose="020B0604020202020204" charset="0"/>
                <a:cs typeface="Arial"/>
              </a:rPr>
              <a:t>n	</a:t>
            </a:r>
            <a:r>
              <a:rPr sz="1200" spc="-5" dirty="0">
                <a:latin typeface="TheSans UHH" panose="020B0604020202020204" charset="0"/>
                <a:cs typeface="Arial"/>
              </a:rPr>
              <a:t>wearin</a:t>
            </a:r>
            <a:r>
              <a:rPr sz="1200" dirty="0">
                <a:latin typeface="TheSans UHH" panose="020B0604020202020204" charset="0"/>
                <a:cs typeface="Arial"/>
              </a:rPr>
              <a:t>g	</a:t>
            </a:r>
            <a:r>
              <a:rPr sz="1200" spc="-5" dirty="0">
                <a:latin typeface="TheSans UHH" panose="020B0604020202020204" charset="0"/>
                <a:cs typeface="Arial"/>
              </a:rPr>
              <a:t>hat</a:t>
            </a:r>
            <a:endParaRPr sz="1200">
              <a:latin typeface="TheSans UHH" panose="020B0604020202020204" charset="0"/>
              <a:cs typeface="Arial"/>
            </a:endParaRPr>
          </a:p>
        </p:txBody>
      </p:sp>
      <p:sp>
        <p:nvSpPr>
          <p:cNvPr id="50" name="object 46">
            <a:extLst>
              <a:ext uri="{FF2B5EF4-FFF2-40B4-BE49-F238E27FC236}">
                <a16:creationId xmlns:a16="http://schemas.microsoft.com/office/drawing/2014/main" id="{EFF3AEEB-54B8-5156-6113-AE1E8A11A738}"/>
              </a:ext>
            </a:extLst>
          </p:cNvPr>
          <p:cNvSpPr/>
          <p:nvPr/>
        </p:nvSpPr>
        <p:spPr>
          <a:xfrm>
            <a:off x="8433540" y="174582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51" name="object 47">
            <a:extLst>
              <a:ext uri="{FF2B5EF4-FFF2-40B4-BE49-F238E27FC236}">
                <a16:creationId xmlns:a16="http://schemas.microsoft.com/office/drawing/2014/main" id="{4882CF32-FF46-7444-725A-2B58CD2D0F6E}"/>
              </a:ext>
            </a:extLst>
          </p:cNvPr>
          <p:cNvSpPr/>
          <p:nvPr/>
        </p:nvSpPr>
        <p:spPr>
          <a:xfrm>
            <a:off x="8433540" y="1745820"/>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52" name="object 48">
            <a:extLst>
              <a:ext uri="{FF2B5EF4-FFF2-40B4-BE49-F238E27FC236}">
                <a16:creationId xmlns:a16="http://schemas.microsoft.com/office/drawing/2014/main" id="{0D60CA8E-DF43-BA47-6F52-0787435D3716}"/>
              </a:ext>
            </a:extLst>
          </p:cNvPr>
          <p:cNvSpPr txBox="1"/>
          <p:nvPr/>
        </p:nvSpPr>
        <p:spPr>
          <a:xfrm>
            <a:off x="8408141" y="2340736"/>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4</a:t>
            </a:r>
            <a:endParaRPr sz="1200" baseline="-31250">
              <a:latin typeface="TheSans UHH" panose="020B0604020202020204" charset="0"/>
              <a:cs typeface="Arial"/>
            </a:endParaRPr>
          </a:p>
        </p:txBody>
      </p:sp>
      <p:sp>
        <p:nvSpPr>
          <p:cNvPr id="53" name="object 49">
            <a:extLst>
              <a:ext uri="{FF2B5EF4-FFF2-40B4-BE49-F238E27FC236}">
                <a16:creationId xmlns:a16="http://schemas.microsoft.com/office/drawing/2014/main" id="{EC8A6CEB-9D3C-62FA-900B-936D388ACA9D}"/>
              </a:ext>
            </a:extLst>
          </p:cNvPr>
          <p:cNvSpPr/>
          <p:nvPr/>
        </p:nvSpPr>
        <p:spPr>
          <a:xfrm>
            <a:off x="8437340" y="348529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solidFill>
            <a:srgbClr val="EAD1DC"/>
          </a:solidFill>
        </p:spPr>
        <p:txBody>
          <a:bodyPr wrap="square" lIns="0" tIns="0" rIns="0" bIns="0" rtlCol="0"/>
          <a:lstStyle/>
          <a:p>
            <a:endParaRPr>
              <a:latin typeface="TheSans UHH" panose="020B0604020202020204" charset="0"/>
            </a:endParaRPr>
          </a:p>
        </p:txBody>
      </p:sp>
      <p:sp>
        <p:nvSpPr>
          <p:cNvPr id="54" name="object 50">
            <a:extLst>
              <a:ext uri="{FF2B5EF4-FFF2-40B4-BE49-F238E27FC236}">
                <a16:creationId xmlns:a16="http://schemas.microsoft.com/office/drawing/2014/main" id="{2A85366C-FE3E-516A-C521-E20A43D3E903}"/>
              </a:ext>
            </a:extLst>
          </p:cNvPr>
          <p:cNvSpPr/>
          <p:nvPr/>
        </p:nvSpPr>
        <p:spPr>
          <a:xfrm>
            <a:off x="8437340" y="3485295"/>
            <a:ext cx="321310" cy="511809"/>
          </a:xfrm>
          <a:custGeom>
            <a:avLst/>
            <a:gdLst/>
            <a:ahLst/>
            <a:cxnLst/>
            <a:rect l="l" t="t" r="r" b="b"/>
            <a:pathLst>
              <a:path w="321309" h="511810">
                <a:moveTo>
                  <a:pt x="0" y="0"/>
                </a:moveTo>
                <a:lnTo>
                  <a:pt x="320999" y="0"/>
                </a:lnTo>
                <a:lnTo>
                  <a:pt x="320999" y="511499"/>
                </a:lnTo>
                <a:lnTo>
                  <a:pt x="0" y="511499"/>
                </a:lnTo>
                <a:lnTo>
                  <a:pt x="0" y="0"/>
                </a:lnTo>
                <a:close/>
              </a:path>
            </a:pathLst>
          </a:custGeom>
          <a:ln w="9524">
            <a:solidFill>
              <a:srgbClr val="666666"/>
            </a:solidFill>
          </a:ln>
        </p:spPr>
        <p:txBody>
          <a:bodyPr wrap="square" lIns="0" tIns="0" rIns="0" bIns="0" rtlCol="0"/>
          <a:lstStyle/>
          <a:p>
            <a:endParaRPr>
              <a:latin typeface="TheSans UHH" panose="020B0604020202020204" charset="0"/>
            </a:endParaRPr>
          </a:p>
        </p:txBody>
      </p:sp>
      <p:sp>
        <p:nvSpPr>
          <p:cNvPr id="55" name="object 51">
            <a:extLst>
              <a:ext uri="{FF2B5EF4-FFF2-40B4-BE49-F238E27FC236}">
                <a16:creationId xmlns:a16="http://schemas.microsoft.com/office/drawing/2014/main" id="{B2F58AE4-A71F-21A3-61CF-870FACAD3F1C}"/>
              </a:ext>
            </a:extLst>
          </p:cNvPr>
          <p:cNvSpPr txBox="1"/>
          <p:nvPr/>
        </p:nvSpPr>
        <p:spPr>
          <a:xfrm>
            <a:off x="8411940" y="3630809"/>
            <a:ext cx="372110" cy="197490"/>
          </a:xfrm>
          <a:prstGeom prst="rect">
            <a:avLst/>
          </a:prstGeom>
        </p:spPr>
        <p:txBody>
          <a:bodyPr vert="horz" wrap="square" lIns="0" tIns="12700" rIns="0" bIns="0" rtlCol="0">
            <a:spAutoFit/>
          </a:bodyPr>
          <a:lstStyle/>
          <a:p>
            <a:pPr marL="119374">
              <a:spcBef>
                <a:spcPts val="100"/>
              </a:spcBef>
            </a:pPr>
            <a:r>
              <a:rPr sz="1200" dirty="0">
                <a:latin typeface="TheSans UHH" panose="020B0604020202020204" charset="0"/>
                <a:cs typeface="Arial"/>
              </a:rPr>
              <a:t>y</a:t>
            </a:r>
            <a:r>
              <a:rPr sz="1200" baseline="-31250" dirty="0">
                <a:latin typeface="TheSans UHH" panose="020B0604020202020204" charset="0"/>
                <a:cs typeface="Arial"/>
              </a:rPr>
              <a:t>3</a:t>
            </a:r>
            <a:endParaRPr sz="1200" baseline="-31250">
              <a:latin typeface="TheSans UHH" panose="020B0604020202020204" charset="0"/>
              <a:cs typeface="Arial"/>
            </a:endParaRPr>
          </a:p>
        </p:txBody>
      </p:sp>
      <p:sp>
        <p:nvSpPr>
          <p:cNvPr id="56" name="object 52">
            <a:extLst>
              <a:ext uri="{FF2B5EF4-FFF2-40B4-BE49-F238E27FC236}">
                <a16:creationId xmlns:a16="http://schemas.microsoft.com/office/drawing/2014/main" id="{D4D61ADB-4FED-42D5-66D5-410A73D5F194}"/>
              </a:ext>
            </a:extLst>
          </p:cNvPr>
          <p:cNvSpPr txBox="1"/>
          <p:nvPr/>
        </p:nvSpPr>
        <p:spPr>
          <a:xfrm>
            <a:off x="6355031" y="1840792"/>
            <a:ext cx="1202690" cy="684803"/>
          </a:xfrm>
          <a:prstGeom prst="rect">
            <a:avLst/>
          </a:prstGeom>
        </p:spPr>
        <p:txBody>
          <a:bodyPr vert="horz" wrap="square" lIns="0" tIns="12700" rIns="0" bIns="0" rtlCol="0">
            <a:spAutoFit/>
          </a:bodyPr>
          <a:lstStyle/>
          <a:p>
            <a:pPr algn="ctr">
              <a:spcBef>
                <a:spcPts val="100"/>
              </a:spcBef>
            </a:pPr>
            <a:r>
              <a:rPr sz="1200" spc="-5" dirty="0">
                <a:latin typeface="TheSans UHH" panose="020B0604020202020204" charset="0"/>
                <a:cs typeface="Arial"/>
              </a:rPr>
              <a:t>person</a:t>
            </a:r>
            <a:r>
              <a:rPr sz="1200" spc="260" dirty="0">
                <a:latin typeface="TheSans UHH" panose="020B0604020202020204" charset="0"/>
                <a:cs typeface="Arial"/>
              </a:rPr>
              <a:t> </a:t>
            </a:r>
            <a:r>
              <a:rPr sz="1200" spc="-5" dirty="0">
                <a:latin typeface="TheSans UHH" panose="020B0604020202020204" charset="0"/>
                <a:cs typeface="Arial"/>
              </a:rPr>
              <a:t>wearing</a:t>
            </a:r>
            <a:endParaRPr sz="1200" dirty="0">
              <a:latin typeface="TheSans UHH" panose="020B0604020202020204" charset="0"/>
              <a:cs typeface="Arial"/>
            </a:endParaRPr>
          </a:p>
          <a:p>
            <a:pPr>
              <a:lnSpc>
                <a:spcPct val="100000"/>
              </a:lnSpc>
            </a:pPr>
            <a:endParaRPr sz="1300" dirty="0">
              <a:latin typeface="TheSans UHH" panose="020B0604020202020204" charset="0"/>
              <a:cs typeface="Arial"/>
            </a:endParaRPr>
          </a:p>
          <a:p>
            <a:pPr marR="52067" algn="ctr">
              <a:spcBef>
                <a:spcPts val="765"/>
              </a:spcBef>
              <a:tabLst>
                <a:tab pos="652747" algn="l"/>
              </a:tabLst>
            </a:pPr>
            <a:r>
              <a:rPr sz="1200" dirty="0">
                <a:latin typeface="TheSans UHH" panose="020B0604020202020204" charset="0"/>
                <a:cs typeface="Arial"/>
              </a:rPr>
              <a:t>y</a:t>
            </a:r>
            <a:r>
              <a:rPr sz="1200" baseline="-31250" dirty="0">
                <a:latin typeface="TheSans UHH" panose="020B0604020202020204" charset="0"/>
                <a:cs typeface="Arial"/>
              </a:rPr>
              <a:t>1	</a:t>
            </a:r>
            <a:r>
              <a:rPr sz="1200" dirty="0">
                <a:latin typeface="TheSans UHH" panose="020B0604020202020204" charset="0"/>
                <a:cs typeface="Arial"/>
              </a:rPr>
              <a:t>y</a:t>
            </a:r>
            <a:r>
              <a:rPr sz="1200" baseline="-31250" dirty="0">
                <a:latin typeface="TheSans UHH" panose="020B0604020202020204" charset="0"/>
                <a:cs typeface="Arial"/>
              </a:rPr>
              <a:t>2</a:t>
            </a:r>
          </a:p>
        </p:txBody>
      </p:sp>
      <p:sp>
        <p:nvSpPr>
          <p:cNvPr id="57" name="object 53">
            <a:extLst>
              <a:ext uri="{FF2B5EF4-FFF2-40B4-BE49-F238E27FC236}">
                <a16:creationId xmlns:a16="http://schemas.microsoft.com/office/drawing/2014/main" id="{CCC3AA5C-2E5F-D3B7-F59A-FFD1B691AB21}"/>
              </a:ext>
            </a:extLst>
          </p:cNvPr>
          <p:cNvSpPr txBox="1"/>
          <p:nvPr/>
        </p:nvSpPr>
        <p:spPr>
          <a:xfrm>
            <a:off x="7880803" y="1840791"/>
            <a:ext cx="909955" cy="197490"/>
          </a:xfrm>
          <a:prstGeom prst="rect">
            <a:avLst/>
          </a:prstGeom>
        </p:spPr>
        <p:txBody>
          <a:bodyPr vert="horz" wrap="square" lIns="0" tIns="12700" rIns="0" bIns="0" rtlCol="0">
            <a:spAutoFit/>
          </a:bodyPr>
          <a:lstStyle/>
          <a:p>
            <a:pPr marL="12699">
              <a:spcBef>
                <a:spcPts val="100"/>
              </a:spcBef>
              <a:tabLst>
                <a:tab pos="490830" algn="l"/>
              </a:tabLst>
            </a:pPr>
            <a:r>
              <a:rPr sz="1200" spc="-5" dirty="0">
                <a:latin typeface="TheSans UHH" panose="020B0604020202020204" charset="0"/>
                <a:cs typeface="Arial"/>
              </a:rPr>
              <a:t>ha</a:t>
            </a:r>
            <a:r>
              <a:rPr sz="1200" dirty="0">
                <a:latin typeface="TheSans UHH" panose="020B0604020202020204" charset="0"/>
                <a:cs typeface="Arial"/>
              </a:rPr>
              <a:t>t	</a:t>
            </a:r>
            <a:r>
              <a:rPr sz="1200" spc="-5" dirty="0">
                <a:latin typeface="TheSans UHH" panose="020B0604020202020204" charset="0"/>
                <a:cs typeface="Arial"/>
              </a:rPr>
              <a:t>[END]</a:t>
            </a:r>
            <a:endParaRPr sz="1200">
              <a:latin typeface="TheSans UHH" panose="020B0604020202020204" charset="0"/>
              <a:cs typeface="Arial"/>
            </a:endParaRPr>
          </a:p>
        </p:txBody>
      </p:sp>
      <p:sp>
        <p:nvSpPr>
          <p:cNvPr id="58" name="object 54">
            <a:extLst>
              <a:ext uri="{FF2B5EF4-FFF2-40B4-BE49-F238E27FC236}">
                <a16:creationId xmlns:a16="http://schemas.microsoft.com/office/drawing/2014/main" id="{FF682312-BCF6-015A-6538-73EAEA051979}"/>
              </a:ext>
            </a:extLst>
          </p:cNvPr>
          <p:cNvSpPr txBox="1"/>
          <p:nvPr/>
        </p:nvSpPr>
        <p:spPr>
          <a:xfrm>
            <a:off x="6436200" y="2667940"/>
            <a:ext cx="2322830" cy="298800"/>
          </a:xfrm>
          <a:prstGeom prst="rect">
            <a:avLst/>
          </a:prstGeom>
          <a:solidFill>
            <a:srgbClr val="D9EAD3"/>
          </a:solidFill>
          <a:ln w="9524">
            <a:solidFill>
              <a:srgbClr val="666666"/>
            </a:solidFill>
          </a:ln>
        </p:spPr>
        <p:txBody>
          <a:bodyPr vert="horz" wrap="square" lIns="0" tIns="82550" rIns="0" bIns="0" rtlCol="0">
            <a:spAutoFit/>
          </a:bodyPr>
          <a:lstStyle/>
          <a:p>
            <a:pPr marL="334628">
              <a:spcBef>
                <a:spcPts val="650"/>
              </a:spcBef>
            </a:pPr>
            <a:r>
              <a:rPr sz="1400" spc="-5" dirty="0">
                <a:latin typeface="TheSans UHH" panose="020B0604020202020204" charset="0"/>
                <a:cs typeface="Arial"/>
              </a:rPr>
              <a:t>Transformer</a:t>
            </a:r>
            <a:r>
              <a:rPr sz="1400" spc="-20" dirty="0">
                <a:latin typeface="TheSans UHH" panose="020B0604020202020204" charset="0"/>
                <a:cs typeface="Arial"/>
              </a:rPr>
              <a:t> </a:t>
            </a:r>
            <a:r>
              <a:rPr sz="1400" spc="-5" dirty="0">
                <a:latin typeface="TheSans UHH" panose="020B0604020202020204" charset="0"/>
                <a:cs typeface="Arial"/>
              </a:rPr>
              <a:t>decoder</a:t>
            </a:r>
            <a:endParaRPr sz="1400">
              <a:latin typeface="TheSans UHH" panose="020B0604020202020204" charset="0"/>
              <a:cs typeface="Arial"/>
            </a:endParaRPr>
          </a:p>
        </p:txBody>
      </p:sp>
      <p:sp>
        <p:nvSpPr>
          <p:cNvPr id="59" name="object 55">
            <a:extLst>
              <a:ext uri="{FF2B5EF4-FFF2-40B4-BE49-F238E27FC236}">
                <a16:creationId xmlns:a16="http://schemas.microsoft.com/office/drawing/2014/main" id="{E9B7E7D1-58A1-016A-A0BE-ABD8EC5BBABD}"/>
              </a:ext>
            </a:extLst>
          </p:cNvPr>
          <p:cNvSpPr/>
          <p:nvPr/>
        </p:nvSpPr>
        <p:spPr>
          <a:xfrm>
            <a:off x="6386524" y="3427940"/>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a:latin typeface="TheSans UHH" panose="020B0604020202020204" charset="0"/>
            </a:endParaRPr>
          </a:p>
        </p:txBody>
      </p:sp>
      <p:sp>
        <p:nvSpPr>
          <p:cNvPr id="60" name="object 56">
            <a:extLst>
              <a:ext uri="{FF2B5EF4-FFF2-40B4-BE49-F238E27FC236}">
                <a16:creationId xmlns:a16="http://schemas.microsoft.com/office/drawing/2014/main" id="{D05497B7-BE86-E75B-2139-9FFF5C667FBD}"/>
              </a:ext>
            </a:extLst>
          </p:cNvPr>
          <p:cNvSpPr/>
          <p:nvPr/>
        </p:nvSpPr>
        <p:spPr>
          <a:xfrm>
            <a:off x="6386524" y="3427940"/>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61" name="object 57">
            <a:extLst>
              <a:ext uri="{FF2B5EF4-FFF2-40B4-BE49-F238E27FC236}">
                <a16:creationId xmlns:a16="http://schemas.microsoft.com/office/drawing/2014/main" id="{0707799D-B0B9-0FDE-614D-36958DB89FA8}"/>
              </a:ext>
            </a:extLst>
          </p:cNvPr>
          <p:cNvSpPr/>
          <p:nvPr/>
        </p:nvSpPr>
        <p:spPr>
          <a:xfrm>
            <a:off x="4790625" y="2282228"/>
            <a:ext cx="1588770" cy="582930"/>
          </a:xfrm>
          <a:custGeom>
            <a:avLst/>
            <a:gdLst/>
            <a:ahLst/>
            <a:cxnLst/>
            <a:rect l="l" t="t" r="r" b="b"/>
            <a:pathLst>
              <a:path w="1588770" h="582930">
                <a:moveTo>
                  <a:pt x="0" y="228599"/>
                </a:moveTo>
                <a:lnTo>
                  <a:pt x="0" y="0"/>
                </a:lnTo>
                <a:lnTo>
                  <a:pt x="1345311" y="0"/>
                </a:lnTo>
                <a:lnTo>
                  <a:pt x="1345311" y="582599"/>
                </a:lnTo>
                <a:lnTo>
                  <a:pt x="1588349" y="582599"/>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62" name="object 58">
            <a:extLst>
              <a:ext uri="{FF2B5EF4-FFF2-40B4-BE49-F238E27FC236}">
                <a16:creationId xmlns:a16="http://schemas.microsoft.com/office/drawing/2014/main" id="{30E27EF9-8B94-31AD-82EF-DD4C88C32577}"/>
              </a:ext>
            </a:extLst>
          </p:cNvPr>
          <p:cNvSpPr/>
          <p:nvPr/>
        </p:nvSpPr>
        <p:spPr>
          <a:xfrm>
            <a:off x="6378975" y="2849095"/>
            <a:ext cx="43815" cy="31750"/>
          </a:xfrm>
          <a:custGeom>
            <a:avLst/>
            <a:gdLst/>
            <a:ahLst/>
            <a:cxnLst/>
            <a:rect l="l" t="t" r="r" b="b"/>
            <a:pathLst>
              <a:path w="43814" h="31750">
                <a:moveTo>
                  <a:pt x="0" y="31465"/>
                </a:moveTo>
                <a:lnTo>
                  <a:pt x="0" y="0"/>
                </a:lnTo>
                <a:lnTo>
                  <a:pt x="43225" y="15732"/>
                </a:lnTo>
                <a:lnTo>
                  <a:pt x="0" y="31465"/>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63" name="object 59">
            <a:extLst>
              <a:ext uri="{FF2B5EF4-FFF2-40B4-BE49-F238E27FC236}">
                <a16:creationId xmlns:a16="http://schemas.microsoft.com/office/drawing/2014/main" id="{DA6CC544-C0D7-DF2E-047D-1A6CE71496EB}"/>
              </a:ext>
            </a:extLst>
          </p:cNvPr>
          <p:cNvSpPr/>
          <p:nvPr/>
        </p:nvSpPr>
        <p:spPr>
          <a:xfrm>
            <a:off x="6378975" y="2849095"/>
            <a:ext cx="43815" cy="31750"/>
          </a:xfrm>
          <a:custGeom>
            <a:avLst/>
            <a:gdLst/>
            <a:ahLst/>
            <a:cxnLst/>
            <a:rect l="l" t="t" r="r" b="b"/>
            <a:pathLst>
              <a:path w="43814" h="31750">
                <a:moveTo>
                  <a:pt x="0" y="31465"/>
                </a:moveTo>
                <a:lnTo>
                  <a:pt x="43225" y="15732"/>
                </a:lnTo>
                <a:lnTo>
                  <a:pt x="0" y="0"/>
                </a:lnTo>
                <a:lnTo>
                  <a:pt x="0" y="31465"/>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64" name="object 60">
            <a:extLst>
              <a:ext uri="{FF2B5EF4-FFF2-40B4-BE49-F238E27FC236}">
                <a16:creationId xmlns:a16="http://schemas.microsoft.com/office/drawing/2014/main" id="{983E8541-60A6-D585-ABF0-219B41E654F5}"/>
              </a:ext>
            </a:extLst>
          </p:cNvPr>
          <p:cNvSpPr/>
          <p:nvPr/>
        </p:nvSpPr>
        <p:spPr>
          <a:xfrm>
            <a:off x="7593424" y="3118789"/>
            <a:ext cx="3810" cy="309245"/>
          </a:xfrm>
          <a:custGeom>
            <a:avLst/>
            <a:gdLst/>
            <a:ahLst/>
            <a:cxnLst/>
            <a:rect l="l" t="t" r="r" b="b"/>
            <a:pathLst>
              <a:path w="3809" h="309245">
                <a:moveTo>
                  <a:pt x="0" y="309152"/>
                </a:moveTo>
                <a:lnTo>
                  <a:pt x="3291"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65" name="object 61">
            <a:extLst>
              <a:ext uri="{FF2B5EF4-FFF2-40B4-BE49-F238E27FC236}">
                <a16:creationId xmlns:a16="http://schemas.microsoft.com/office/drawing/2014/main" id="{F8A18B8A-6F13-FB0C-99E0-73ED058C528E}"/>
              </a:ext>
            </a:extLst>
          </p:cNvPr>
          <p:cNvSpPr/>
          <p:nvPr/>
        </p:nvSpPr>
        <p:spPr>
          <a:xfrm>
            <a:off x="7580984" y="3075565"/>
            <a:ext cx="31750" cy="43815"/>
          </a:xfrm>
          <a:custGeom>
            <a:avLst/>
            <a:gdLst/>
            <a:ahLst/>
            <a:cxnLst/>
            <a:rect l="l" t="t" r="r" b="b"/>
            <a:pathLst>
              <a:path w="31750" h="43814">
                <a:moveTo>
                  <a:pt x="31463" y="43390"/>
                </a:moveTo>
                <a:lnTo>
                  <a:pt x="0" y="43055"/>
                </a:lnTo>
                <a:lnTo>
                  <a:pt x="16191" y="0"/>
                </a:lnTo>
                <a:lnTo>
                  <a:pt x="31463" y="43390"/>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66" name="object 62">
            <a:extLst>
              <a:ext uri="{FF2B5EF4-FFF2-40B4-BE49-F238E27FC236}">
                <a16:creationId xmlns:a16="http://schemas.microsoft.com/office/drawing/2014/main" id="{823B6D91-C319-7B10-D75E-8E96B49237D0}"/>
              </a:ext>
            </a:extLst>
          </p:cNvPr>
          <p:cNvSpPr/>
          <p:nvPr/>
        </p:nvSpPr>
        <p:spPr>
          <a:xfrm>
            <a:off x="7580984" y="3075565"/>
            <a:ext cx="31750" cy="43815"/>
          </a:xfrm>
          <a:custGeom>
            <a:avLst/>
            <a:gdLst/>
            <a:ahLst/>
            <a:cxnLst/>
            <a:rect l="l" t="t" r="r" b="b"/>
            <a:pathLst>
              <a:path w="31750" h="43814">
                <a:moveTo>
                  <a:pt x="31463" y="43390"/>
                </a:moveTo>
                <a:lnTo>
                  <a:pt x="16191" y="0"/>
                </a:lnTo>
                <a:lnTo>
                  <a:pt x="0" y="43055"/>
                </a:lnTo>
                <a:lnTo>
                  <a:pt x="31463" y="43390"/>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67" name="object 63">
            <a:extLst>
              <a:ext uri="{FF2B5EF4-FFF2-40B4-BE49-F238E27FC236}">
                <a16:creationId xmlns:a16="http://schemas.microsoft.com/office/drawing/2014/main" id="{6DE93736-07CD-0AD3-3BFF-C1DEBA7A1583}"/>
              </a:ext>
            </a:extLst>
          </p:cNvPr>
          <p:cNvSpPr/>
          <p:nvPr/>
        </p:nvSpPr>
        <p:spPr>
          <a:xfrm>
            <a:off x="6386524" y="1688665"/>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solidFill>
            <a:srgbClr val="EAD1DC">
              <a:alpha val="30587"/>
            </a:srgbClr>
          </a:solidFill>
        </p:spPr>
        <p:txBody>
          <a:bodyPr wrap="square" lIns="0" tIns="0" rIns="0" bIns="0" rtlCol="0"/>
          <a:lstStyle/>
          <a:p>
            <a:endParaRPr dirty="0">
              <a:latin typeface="TheSans UHH" panose="020B0604020202020204" charset="0"/>
            </a:endParaRPr>
          </a:p>
        </p:txBody>
      </p:sp>
      <p:sp>
        <p:nvSpPr>
          <p:cNvPr id="68" name="object 64">
            <a:extLst>
              <a:ext uri="{FF2B5EF4-FFF2-40B4-BE49-F238E27FC236}">
                <a16:creationId xmlns:a16="http://schemas.microsoft.com/office/drawing/2014/main" id="{89A3F72F-AF09-213B-26FC-85341188F996}"/>
              </a:ext>
            </a:extLst>
          </p:cNvPr>
          <p:cNvSpPr/>
          <p:nvPr/>
        </p:nvSpPr>
        <p:spPr>
          <a:xfrm>
            <a:off x="6386524" y="1688665"/>
            <a:ext cx="2414270" cy="626110"/>
          </a:xfrm>
          <a:custGeom>
            <a:avLst/>
            <a:gdLst/>
            <a:ahLst/>
            <a:cxnLst/>
            <a:rect l="l" t="t" r="r" b="b"/>
            <a:pathLst>
              <a:path w="2414270" h="626110">
                <a:moveTo>
                  <a:pt x="0" y="0"/>
                </a:moveTo>
                <a:lnTo>
                  <a:pt x="2413799" y="0"/>
                </a:lnTo>
                <a:lnTo>
                  <a:pt x="2413799" y="625799"/>
                </a:lnTo>
                <a:lnTo>
                  <a:pt x="0" y="625799"/>
                </a:lnTo>
                <a:lnTo>
                  <a:pt x="0" y="0"/>
                </a:lnTo>
                <a:close/>
              </a:path>
            </a:pathLst>
          </a:custGeom>
          <a:ln w="19049">
            <a:solidFill>
              <a:srgbClr val="731B47"/>
            </a:solidFill>
          </a:ln>
        </p:spPr>
        <p:txBody>
          <a:bodyPr wrap="square" lIns="0" tIns="0" rIns="0" bIns="0" rtlCol="0"/>
          <a:lstStyle/>
          <a:p>
            <a:endParaRPr>
              <a:latin typeface="TheSans UHH" panose="020B0604020202020204" charset="0"/>
            </a:endParaRPr>
          </a:p>
        </p:txBody>
      </p:sp>
      <p:sp>
        <p:nvSpPr>
          <p:cNvPr id="69" name="object 65">
            <a:extLst>
              <a:ext uri="{FF2B5EF4-FFF2-40B4-BE49-F238E27FC236}">
                <a16:creationId xmlns:a16="http://schemas.microsoft.com/office/drawing/2014/main" id="{12B57C5B-A056-2674-8857-9A8E73C9D004}"/>
              </a:ext>
            </a:extLst>
          </p:cNvPr>
          <p:cNvSpPr/>
          <p:nvPr/>
        </p:nvSpPr>
        <p:spPr>
          <a:xfrm>
            <a:off x="7594080" y="2371688"/>
            <a:ext cx="3810" cy="296545"/>
          </a:xfrm>
          <a:custGeom>
            <a:avLst/>
            <a:gdLst/>
            <a:ahLst/>
            <a:cxnLst/>
            <a:rect l="l" t="t" r="r" b="b"/>
            <a:pathLst>
              <a:path w="3809" h="296544">
                <a:moveTo>
                  <a:pt x="3269" y="296253"/>
                </a:moveTo>
                <a:lnTo>
                  <a:pt x="0" y="0"/>
                </a:lnTo>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70" name="object 66">
            <a:extLst>
              <a:ext uri="{FF2B5EF4-FFF2-40B4-BE49-F238E27FC236}">
                <a16:creationId xmlns:a16="http://schemas.microsoft.com/office/drawing/2014/main" id="{45592D04-10D5-3DD3-2129-ADBD9EBA8893}"/>
              </a:ext>
            </a:extLst>
          </p:cNvPr>
          <p:cNvSpPr/>
          <p:nvPr/>
        </p:nvSpPr>
        <p:spPr>
          <a:xfrm>
            <a:off x="7578349" y="2777867"/>
            <a:ext cx="31750" cy="43815"/>
          </a:xfrm>
          <a:custGeom>
            <a:avLst/>
            <a:gdLst/>
            <a:ahLst/>
            <a:cxnLst/>
            <a:rect l="l" t="t" r="r" b="b"/>
            <a:pathLst>
              <a:path w="31750" h="43814">
                <a:moveTo>
                  <a:pt x="0" y="43396"/>
                </a:moveTo>
                <a:lnTo>
                  <a:pt x="15254" y="0"/>
                </a:lnTo>
                <a:lnTo>
                  <a:pt x="31463" y="43049"/>
                </a:lnTo>
                <a:lnTo>
                  <a:pt x="0" y="43396"/>
                </a:lnTo>
                <a:close/>
              </a:path>
            </a:pathLst>
          </a:custGeom>
          <a:solidFill>
            <a:srgbClr val="222222"/>
          </a:solidFill>
        </p:spPr>
        <p:txBody>
          <a:bodyPr wrap="square" lIns="0" tIns="0" rIns="0" bIns="0" rtlCol="0"/>
          <a:lstStyle/>
          <a:p>
            <a:endParaRPr>
              <a:latin typeface="TheSans UHH" panose="020B0604020202020204" charset="0"/>
            </a:endParaRPr>
          </a:p>
        </p:txBody>
      </p:sp>
      <p:sp>
        <p:nvSpPr>
          <p:cNvPr id="71" name="object 67">
            <a:extLst>
              <a:ext uri="{FF2B5EF4-FFF2-40B4-BE49-F238E27FC236}">
                <a16:creationId xmlns:a16="http://schemas.microsoft.com/office/drawing/2014/main" id="{66520B80-49D3-1882-1E4F-8BD834E5927C}"/>
              </a:ext>
            </a:extLst>
          </p:cNvPr>
          <p:cNvSpPr/>
          <p:nvPr/>
        </p:nvSpPr>
        <p:spPr>
          <a:xfrm>
            <a:off x="7578349" y="2777867"/>
            <a:ext cx="31750" cy="43815"/>
          </a:xfrm>
          <a:custGeom>
            <a:avLst/>
            <a:gdLst/>
            <a:ahLst/>
            <a:cxnLst/>
            <a:rect l="l" t="t" r="r" b="b"/>
            <a:pathLst>
              <a:path w="31750" h="43814">
                <a:moveTo>
                  <a:pt x="31463" y="43049"/>
                </a:moveTo>
                <a:lnTo>
                  <a:pt x="15254" y="0"/>
                </a:lnTo>
                <a:lnTo>
                  <a:pt x="0" y="43396"/>
                </a:lnTo>
                <a:lnTo>
                  <a:pt x="31463" y="43049"/>
                </a:lnTo>
                <a:close/>
              </a:path>
            </a:pathLst>
          </a:custGeom>
          <a:ln w="9524">
            <a:solidFill>
              <a:srgbClr val="222222"/>
            </a:solidFill>
          </a:ln>
        </p:spPr>
        <p:txBody>
          <a:bodyPr wrap="square" lIns="0" tIns="0" rIns="0" bIns="0" rtlCol="0"/>
          <a:lstStyle/>
          <a:p>
            <a:endParaRPr>
              <a:latin typeface="TheSans UHH" panose="020B0604020202020204" charset="0"/>
            </a:endParaRPr>
          </a:p>
        </p:txBody>
      </p:sp>
      <p:sp>
        <p:nvSpPr>
          <p:cNvPr id="72" name="object 68">
            <a:extLst>
              <a:ext uri="{FF2B5EF4-FFF2-40B4-BE49-F238E27FC236}">
                <a16:creationId xmlns:a16="http://schemas.microsoft.com/office/drawing/2014/main" id="{D884059E-339F-AAB7-AB94-D17CB065F10C}"/>
              </a:ext>
            </a:extLst>
          </p:cNvPr>
          <p:cNvSpPr/>
          <p:nvPr/>
        </p:nvSpPr>
        <p:spPr>
          <a:xfrm>
            <a:off x="1777226" y="2256141"/>
            <a:ext cx="321001" cy="32819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73" name="object 69">
            <a:extLst>
              <a:ext uri="{FF2B5EF4-FFF2-40B4-BE49-F238E27FC236}">
                <a16:creationId xmlns:a16="http://schemas.microsoft.com/office/drawing/2014/main" id="{C5E62B34-3266-D5FA-5D48-C5E3AC99E09A}"/>
              </a:ext>
            </a:extLst>
          </p:cNvPr>
          <p:cNvSpPr/>
          <p:nvPr/>
        </p:nvSpPr>
        <p:spPr>
          <a:xfrm>
            <a:off x="2151351" y="2256141"/>
            <a:ext cx="321001" cy="328198"/>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74" name="object 70">
            <a:extLst>
              <a:ext uri="{FF2B5EF4-FFF2-40B4-BE49-F238E27FC236}">
                <a16:creationId xmlns:a16="http://schemas.microsoft.com/office/drawing/2014/main" id="{532AEEBE-A066-E1D5-9185-1394A30E43CE}"/>
              </a:ext>
            </a:extLst>
          </p:cNvPr>
          <p:cNvSpPr/>
          <p:nvPr/>
        </p:nvSpPr>
        <p:spPr>
          <a:xfrm>
            <a:off x="2525475" y="2256141"/>
            <a:ext cx="321001" cy="328198"/>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75" name="object 71">
            <a:extLst>
              <a:ext uri="{FF2B5EF4-FFF2-40B4-BE49-F238E27FC236}">
                <a16:creationId xmlns:a16="http://schemas.microsoft.com/office/drawing/2014/main" id="{73E098EE-5D99-ECEE-CB29-5BE5441A32C6}"/>
              </a:ext>
            </a:extLst>
          </p:cNvPr>
          <p:cNvSpPr/>
          <p:nvPr/>
        </p:nvSpPr>
        <p:spPr>
          <a:xfrm>
            <a:off x="2525475" y="2633241"/>
            <a:ext cx="321001" cy="328198"/>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76" name="object 72">
            <a:extLst>
              <a:ext uri="{FF2B5EF4-FFF2-40B4-BE49-F238E27FC236}">
                <a16:creationId xmlns:a16="http://schemas.microsoft.com/office/drawing/2014/main" id="{514689DF-181F-8ED7-A916-91EB10A1CA7E}"/>
              </a:ext>
            </a:extLst>
          </p:cNvPr>
          <p:cNvSpPr/>
          <p:nvPr/>
        </p:nvSpPr>
        <p:spPr>
          <a:xfrm>
            <a:off x="2151351" y="2633241"/>
            <a:ext cx="321001" cy="328198"/>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77" name="object 73">
            <a:extLst>
              <a:ext uri="{FF2B5EF4-FFF2-40B4-BE49-F238E27FC236}">
                <a16:creationId xmlns:a16="http://schemas.microsoft.com/office/drawing/2014/main" id="{D9D2176D-3457-46D4-26E0-0AEE7BBEF9FE}"/>
              </a:ext>
            </a:extLst>
          </p:cNvPr>
          <p:cNvSpPr/>
          <p:nvPr/>
        </p:nvSpPr>
        <p:spPr>
          <a:xfrm>
            <a:off x="1777226" y="2633241"/>
            <a:ext cx="321001" cy="328198"/>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78" name="object 74">
            <a:extLst>
              <a:ext uri="{FF2B5EF4-FFF2-40B4-BE49-F238E27FC236}">
                <a16:creationId xmlns:a16="http://schemas.microsoft.com/office/drawing/2014/main" id="{7A6B1C5E-459B-5ADB-3071-9D6D1ED0A1EE}"/>
              </a:ext>
            </a:extLst>
          </p:cNvPr>
          <p:cNvSpPr/>
          <p:nvPr/>
        </p:nvSpPr>
        <p:spPr>
          <a:xfrm>
            <a:off x="1777226" y="3010340"/>
            <a:ext cx="321001" cy="328198"/>
          </a:xfrm>
          <a:prstGeom prst="rect">
            <a:avLst/>
          </a:prstGeom>
          <a:blipFill>
            <a:blip r:embed="rId8" cstate="print"/>
            <a:stretch>
              <a:fillRect/>
            </a:stretch>
          </a:blipFill>
        </p:spPr>
        <p:txBody>
          <a:bodyPr wrap="square" lIns="0" tIns="0" rIns="0" bIns="0" rtlCol="0"/>
          <a:lstStyle/>
          <a:p>
            <a:endParaRPr>
              <a:latin typeface="TheSans UHH" panose="020B0604020202020204" charset="0"/>
            </a:endParaRPr>
          </a:p>
        </p:txBody>
      </p:sp>
      <p:sp>
        <p:nvSpPr>
          <p:cNvPr id="79" name="object 75">
            <a:extLst>
              <a:ext uri="{FF2B5EF4-FFF2-40B4-BE49-F238E27FC236}">
                <a16:creationId xmlns:a16="http://schemas.microsoft.com/office/drawing/2014/main" id="{44EA8FF2-A518-0268-5C3A-1F172359CA84}"/>
              </a:ext>
            </a:extLst>
          </p:cNvPr>
          <p:cNvSpPr/>
          <p:nvPr/>
        </p:nvSpPr>
        <p:spPr>
          <a:xfrm>
            <a:off x="2151351" y="3010340"/>
            <a:ext cx="321001" cy="328198"/>
          </a:xfrm>
          <a:prstGeom prst="rect">
            <a:avLst/>
          </a:prstGeom>
          <a:blipFill>
            <a:blip r:embed="rId9" cstate="print"/>
            <a:stretch>
              <a:fillRect/>
            </a:stretch>
          </a:blipFill>
        </p:spPr>
        <p:txBody>
          <a:bodyPr wrap="square" lIns="0" tIns="0" rIns="0" bIns="0" rtlCol="0"/>
          <a:lstStyle/>
          <a:p>
            <a:endParaRPr>
              <a:latin typeface="TheSans UHH" panose="020B0604020202020204" charset="0"/>
            </a:endParaRPr>
          </a:p>
        </p:txBody>
      </p:sp>
      <p:sp>
        <p:nvSpPr>
          <p:cNvPr id="80" name="object 76">
            <a:extLst>
              <a:ext uri="{FF2B5EF4-FFF2-40B4-BE49-F238E27FC236}">
                <a16:creationId xmlns:a16="http://schemas.microsoft.com/office/drawing/2014/main" id="{93398893-7C74-4917-B5ED-DAC911AD5045}"/>
              </a:ext>
            </a:extLst>
          </p:cNvPr>
          <p:cNvSpPr/>
          <p:nvPr/>
        </p:nvSpPr>
        <p:spPr>
          <a:xfrm>
            <a:off x="2525475" y="3010340"/>
            <a:ext cx="321001" cy="328198"/>
          </a:xfrm>
          <a:prstGeom prst="rect">
            <a:avLst/>
          </a:prstGeom>
          <a:blipFill>
            <a:blip r:embed="rId10" cstate="print"/>
            <a:stretch>
              <a:fillRect/>
            </a:stretch>
          </a:blipFill>
        </p:spPr>
        <p:txBody>
          <a:bodyPr wrap="square" lIns="0" tIns="0" rIns="0" bIns="0" rtlCol="0"/>
          <a:lstStyle/>
          <a:p>
            <a:endParaRPr>
              <a:latin typeface="TheSans UHH" panose="020B0604020202020204" charset="0"/>
            </a:endParaRPr>
          </a:p>
        </p:txBody>
      </p:sp>
      <p:sp>
        <p:nvSpPr>
          <p:cNvPr id="81" name="object 77">
            <a:extLst>
              <a:ext uri="{FF2B5EF4-FFF2-40B4-BE49-F238E27FC236}">
                <a16:creationId xmlns:a16="http://schemas.microsoft.com/office/drawing/2014/main" id="{D0494434-D33E-67C9-FB24-BA4663BB7055}"/>
              </a:ext>
            </a:extLst>
          </p:cNvPr>
          <p:cNvSpPr/>
          <p:nvPr/>
        </p:nvSpPr>
        <p:spPr>
          <a:xfrm>
            <a:off x="3792676" y="3685715"/>
            <a:ext cx="321001" cy="32819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2" name="object 78">
            <a:extLst>
              <a:ext uri="{FF2B5EF4-FFF2-40B4-BE49-F238E27FC236}">
                <a16:creationId xmlns:a16="http://schemas.microsoft.com/office/drawing/2014/main" id="{86807380-28C0-5042-9D54-D8C9C9CD49FF}"/>
              </a:ext>
            </a:extLst>
          </p:cNvPr>
          <p:cNvSpPr/>
          <p:nvPr/>
        </p:nvSpPr>
        <p:spPr>
          <a:xfrm>
            <a:off x="4166800" y="3685715"/>
            <a:ext cx="321001" cy="328198"/>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83" name="object 79">
            <a:extLst>
              <a:ext uri="{FF2B5EF4-FFF2-40B4-BE49-F238E27FC236}">
                <a16:creationId xmlns:a16="http://schemas.microsoft.com/office/drawing/2014/main" id="{92E6A4A6-3B71-49F4-55CC-B551C6F87205}"/>
              </a:ext>
            </a:extLst>
          </p:cNvPr>
          <p:cNvSpPr/>
          <p:nvPr/>
        </p:nvSpPr>
        <p:spPr>
          <a:xfrm>
            <a:off x="4540926" y="3685715"/>
            <a:ext cx="321001" cy="328198"/>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84" name="object 80">
            <a:extLst>
              <a:ext uri="{FF2B5EF4-FFF2-40B4-BE49-F238E27FC236}">
                <a16:creationId xmlns:a16="http://schemas.microsoft.com/office/drawing/2014/main" id="{EA89DA5F-22C6-2D99-9CF3-42EB6AB7A2CB}"/>
              </a:ext>
            </a:extLst>
          </p:cNvPr>
          <p:cNvSpPr/>
          <p:nvPr/>
        </p:nvSpPr>
        <p:spPr>
          <a:xfrm>
            <a:off x="5463726" y="3685715"/>
            <a:ext cx="321001" cy="328198"/>
          </a:xfrm>
          <a:prstGeom prst="rect">
            <a:avLst/>
          </a:prstGeom>
          <a:blipFill>
            <a:blip r:embed="rId10" cstate="print"/>
            <a:stretch>
              <a:fillRect/>
            </a:stretch>
          </a:blipFill>
        </p:spPr>
        <p:txBody>
          <a:bodyPr wrap="square" lIns="0" tIns="0" rIns="0" bIns="0" rtlCol="0"/>
          <a:lstStyle/>
          <a:p>
            <a:endParaRPr>
              <a:latin typeface="TheSans UHH" panose="020B0604020202020204" charset="0"/>
            </a:endParaRPr>
          </a:p>
        </p:txBody>
      </p:sp>
      <p:sp>
        <p:nvSpPr>
          <p:cNvPr id="85" name="object 81">
            <a:extLst>
              <a:ext uri="{FF2B5EF4-FFF2-40B4-BE49-F238E27FC236}">
                <a16:creationId xmlns:a16="http://schemas.microsoft.com/office/drawing/2014/main" id="{84B16DC5-ACED-601B-888D-5946BD82C307}"/>
              </a:ext>
            </a:extLst>
          </p:cNvPr>
          <p:cNvSpPr txBox="1"/>
          <p:nvPr/>
        </p:nvSpPr>
        <p:spPr>
          <a:xfrm>
            <a:off x="431729" y="4251143"/>
            <a:ext cx="5571490" cy="289823"/>
          </a:xfrm>
          <a:prstGeom prst="rect">
            <a:avLst/>
          </a:prstGeom>
        </p:spPr>
        <p:txBody>
          <a:bodyPr vert="horz" wrap="square" lIns="0" tIns="12700" rIns="0" bIns="0" rtlCol="0">
            <a:spAutoFit/>
          </a:bodyPr>
          <a:lstStyle/>
          <a:p>
            <a:pPr marL="12699" marR="5080">
              <a:spcBef>
                <a:spcPts val="100"/>
              </a:spcBef>
            </a:pPr>
            <a:r>
              <a:rPr sz="900" spc="-5" dirty="0">
                <a:solidFill>
                  <a:srgbClr val="999999"/>
                </a:solidFill>
                <a:latin typeface="TheSans UHH" panose="020B0604020202020204" charset="0"/>
                <a:cs typeface="Arial"/>
              </a:rPr>
              <a:t>Dosovitskiy et al, </a:t>
            </a:r>
            <a:r>
              <a:rPr sz="900" dirty="0">
                <a:solidFill>
                  <a:srgbClr val="999999"/>
                </a:solidFill>
                <a:latin typeface="TheSans UHH" panose="020B0604020202020204" charset="0"/>
                <a:cs typeface="Arial"/>
              </a:rPr>
              <a:t>“An </a:t>
            </a:r>
            <a:r>
              <a:rPr sz="900" spc="-5" dirty="0">
                <a:solidFill>
                  <a:srgbClr val="999999"/>
                </a:solidFill>
                <a:latin typeface="TheSans UHH" panose="020B0604020202020204" charset="0"/>
                <a:cs typeface="Arial"/>
              </a:rPr>
              <a:t>Image is </a:t>
            </a:r>
            <a:r>
              <a:rPr sz="900" spc="-10" dirty="0">
                <a:solidFill>
                  <a:srgbClr val="999999"/>
                </a:solidFill>
                <a:latin typeface="TheSans UHH" panose="020B0604020202020204" charset="0"/>
                <a:cs typeface="Arial"/>
              </a:rPr>
              <a:t>Worth </a:t>
            </a:r>
            <a:r>
              <a:rPr sz="900" spc="-5" dirty="0">
                <a:solidFill>
                  <a:srgbClr val="999999"/>
                </a:solidFill>
                <a:latin typeface="TheSans UHH" panose="020B0604020202020204" charset="0"/>
                <a:cs typeface="Arial"/>
              </a:rPr>
              <a:t>16x16 </a:t>
            </a:r>
            <a:r>
              <a:rPr sz="900" spc="-10" dirty="0">
                <a:solidFill>
                  <a:srgbClr val="999999"/>
                </a:solidFill>
                <a:latin typeface="TheSans UHH" panose="020B0604020202020204" charset="0"/>
                <a:cs typeface="Arial"/>
              </a:rPr>
              <a:t>Words: </a:t>
            </a:r>
            <a:r>
              <a:rPr sz="900" spc="-5" dirty="0">
                <a:solidFill>
                  <a:srgbClr val="999999"/>
                </a:solidFill>
                <a:latin typeface="TheSans UHH" panose="020B0604020202020204" charset="0"/>
                <a:cs typeface="Arial"/>
              </a:rPr>
              <a:t>Transformers for Image Recognition at Scale”, ArXiv 2020  </a:t>
            </a:r>
            <a:r>
              <a:rPr sz="900" u="sng" spc="-5" dirty="0">
                <a:solidFill>
                  <a:srgbClr val="1155CC"/>
                </a:solidFill>
                <a:uFill>
                  <a:solidFill>
                    <a:srgbClr val="1155CC"/>
                  </a:solidFill>
                </a:uFill>
                <a:latin typeface="TheSans UHH" panose="020B0604020202020204" charset="0"/>
                <a:cs typeface="Arial"/>
                <a:hlinkClick r:id="rId11"/>
              </a:rPr>
              <a:t>Colab link</a:t>
            </a:r>
            <a:r>
              <a:rPr sz="900" spc="-5" dirty="0">
                <a:solidFill>
                  <a:srgbClr val="1155CC"/>
                </a:solidFill>
                <a:latin typeface="TheSans UHH" panose="020B0604020202020204" charset="0"/>
                <a:cs typeface="Arial"/>
                <a:hlinkClick r:id="rId11"/>
              </a:rPr>
              <a:t> </a:t>
            </a:r>
            <a:r>
              <a:rPr sz="900" spc="-5" dirty="0">
                <a:solidFill>
                  <a:srgbClr val="999999"/>
                </a:solidFill>
                <a:latin typeface="TheSans UHH" panose="020B0604020202020204" charset="0"/>
                <a:cs typeface="Arial"/>
              </a:rPr>
              <a:t>to an implementation of </a:t>
            </a:r>
            <a:r>
              <a:rPr sz="900" dirty="0">
                <a:solidFill>
                  <a:srgbClr val="999999"/>
                </a:solidFill>
                <a:latin typeface="TheSans UHH" panose="020B0604020202020204" charset="0"/>
                <a:cs typeface="Arial"/>
              </a:rPr>
              <a:t>vision</a:t>
            </a:r>
            <a:r>
              <a:rPr sz="900" spc="-5" dirty="0">
                <a:solidFill>
                  <a:srgbClr val="999999"/>
                </a:solidFill>
                <a:latin typeface="TheSans UHH" panose="020B0604020202020204" charset="0"/>
                <a:cs typeface="Arial"/>
              </a:rPr>
              <a:t> transformers</a:t>
            </a:r>
            <a:endParaRPr sz="900" dirty="0">
              <a:latin typeface="TheSans UHH" panose="020B0604020202020204" charset="0"/>
              <a:cs typeface="Arial"/>
            </a:endParaRPr>
          </a:p>
        </p:txBody>
      </p:sp>
      <p:sp>
        <p:nvSpPr>
          <p:cNvPr id="86" name="TextBox 85">
            <a:extLst>
              <a:ext uri="{FF2B5EF4-FFF2-40B4-BE49-F238E27FC236}">
                <a16:creationId xmlns:a16="http://schemas.microsoft.com/office/drawing/2014/main" id="{B982B204-CB73-7ABF-880A-0FCD7ACAF917}"/>
              </a:ext>
            </a:extLst>
          </p:cNvPr>
          <p:cNvSpPr txBox="1"/>
          <p:nvPr/>
        </p:nvSpPr>
        <p:spPr>
          <a:xfrm>
            <a:off x="2002584" y="4830082"/>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12">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42372248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4CC1B-7A4A-B208-1775-BA19837127A7}"/>
              </a:ext>
            </a:extLst>
          </p:cNvPr>
          <p:cNvSpPr>
            <a:spLocks noGrp="1"/>
          </p:cNvSpPr>
          <p:nvPr>
            <p:ph type="title"/>
          </p:nvPr>
        </p:nvSpPr>
        <p:spPr/>
        <p:txBody>
          <a:bodyPr/>
          <a:lstStyle/>
          <a:p>
            <a:r>
              <a:rPr lang="en-IN" sz="2800" spc="-15" dirty="0">
                <a:latin typeface="TheSans UHH" panose="020B0604020202020204" charset="0"/>
              </a:rPr>
              <a:t>Vision </a:t>
            </a:r>
            <a:r>
              <a:rPr lang="en-IN" sz="2800" spc="-10" dirty="0">
                <a:latin typeface="TheSans UHH" panose="020B0604020202020204" charset="0"/>
              </a:rPr>
              <a:t>Transformers (</a:t>
            </a:r>
            <a:r>
              <a:rPr lang="en-IN" sz="2800" spc="-10" dirty="0" err="1">
                <a:latin typeface="TheSans UHH" panose="020B0604020202020204" charset="0"/>
              </a:rPr>
              <a:t>ViT</a:t>
            </a:r>
            <a:r>
              <a:rPr lang="en-IN" sz="2800" spc="-10" dirty="0">
                <a:latin typeface="TheSans UHH" panose="020B0604020202020204" charset="0"/>
              </a:rPr>
              <a:t>) </a:t>
            </a:r>
            <a:r>
              <a:rPr lang="en-IN" sz="2800" dirty="0">
                <a:latin typeface="TheSans UHH" panose="020B0604020202020204" charset="0"/>
              </a:rPr>
              <a:t>vs.</a:t>
            </a:r>
            <a:r>
              <a:rPr lang="en-IN" sz="2800" spc="-125" dirty="0">
                <a:latin typeface="TheSans UHH" panose="020B0604020202020204" charset="0"/>
              </a:rPr>
              <a:t> </a:t>
            </a:r>
            <a:r>
              <a:rPr lang="en-IN" sz="2800" spc="-5" dirty="0" err="1">
                <a:latin typeface="TheSans UHH" panose="020B0604020202020204" charset="0"/>
              </a:rPr>
              <a:t>ResNets</a:t>
            </a:r>
            <a:r>
              <a:rPr lang="en-IN" sz="2800" spc="-5" dirty="0">
                <a:latin typeface="TheSans UHH" panose="020B0604020202020204" charset="0"/>
              </a:rPr>
              <a:t> (</a:t>
            </a:r>
            <a:r>
              <a:rPr lang="en-IN" sz="2800" spc="-5" dirty="0" err="1">
                <a:latin typeface="TheSans UHH" panose="020B0604020202020204" charset="0"/>
              </a:rPr>
              <a:t>BiT</a:t>
            </a:r>
            <a:r>
              <a:rPr lang="en-IN" sz="2800" spc="-5" dirty="0">
                <a:latin typeface="TheSans UHH" panose="020B0604020202020204" charset="0"/>
              </a:rPr>
              <a:t>)</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1488CB96-F8C1-B96E-0C3B-D15112FB29ED}"/>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A0031177-7C22-DE11-3725-C2651C1E1783}"/>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72</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D30F6678-4894-E0F0-E8E4-91F4804A7895}"/>
              </a:ext>
            </a:extLst>
          </p:cNvPr>
          <p:cNvSpPr txBox="1"/>
          <p:nvPr/>
        </p:nvSpPr>
        <p:spPr>
          <a:xfrm>
            <a:off x="6380107" y="3971289"/>
            <a:ext cx="2283454" cy="820738"/>
          </a:xfrm>
          <a:prstGeom prst="rect">
            <a:avLst/>
          </a:prstGeom>
        </p:spPr>
        <p:txBody>
          <a:bodyPr vert="horz" wrap="square" lIns="0" tIns="12700" rIns="0" bIns="0" rtlCol="0">
            <a:spAutoFit/>
          </a:bodyPr>
          <a:lstStyle/>
          <a:p>
            <a:pPr marL="12699" marR="5080" algn="just">
              <a:spcBef>
                <a:spcPts val="100"/>
              </a:spcBef>
            </a:pPr>
            <a:r>
              <a:rPr sz="1050" spc="-5" dirty="0">
                <a:solidFill>
                  <a:srgbClr val="999999"/>
                </a:solidFill>
                <a:latin typeface="TheSans UHH" panose="020B0604020202020204" charset="0"/>
                <a:cs typeface="Arial"/>
              </a:rPr>
              <a:t>Dosovitskiy et al, </a:t>
            </a:r>
            <a:r>
              <a:rPr sz="1050" dirty="0">
                <a:solidFill>
                  <a:srgbClr val="999999"/>
                </a:solidFill>
                <a:latin typeface="TheSans UHH" panose="020B0604020202020204" charset="0"/>
                <a:cs typeface="Arial"/>
              </a:rPr>
              <a:t>“An </a:t>
            </a:r>
            <a:r>
              <a:rPr sz="1050" spc="-5" dirty="0">
                <a:solidFill>
                  <a:srgbClr val="999999"/>
                </a:solidFill>
                <a:latin typeface="TheSans UHH" panose="020B0604020202020204" charset="0"/>
                <a:cs typeface="Arial"/>
              </a:rPr>
              <a:t>Image is </a:t>
            </a:r>
            <a:r>
              <a:rPr sz="1050" spc="-10" dirty="0">
                <a:solidFill>
                  <a:srgbClr val="999999"/>
                </a:solidFill>
                <a:latin typeface="TheSans UHH" panose="020B0604020202020204" charset="0"/>
                <a:cs typeface="Arial"/>
              </a:rPr>
              <a:t>Worth </a:t>
            </a:r>
            <a:r>
              <a:rPr sz="1050" spc="-5" dirty="0">
                <a:solidFill>
                  <a:srgbClr val="999999"/>
                </a:solidFill>
                <a:latin typeface="TheSans UHH" panose="020B0604020202020204" charset="0"/>
                <a:cs typeface="Arial"/>
              </a:rPr>
              <a:t>16x16 </a:t>
            </a:r>
            <a:r>
              <a:rPr sz="1050" spc="-10" dirty="0">
                <a:solidFill>
                  <a:srgbClr val="999999"/>
                </a:solidFill>
                <a:latin typeface="TheSans UHH" panose="020B0604020202020204" charset="0"/>
                <a:cs typeface="Arial"/>
              </a:rPr>
              <a:t>Words: </a:t>
            </a:r>
            <a:r>
              <a:rPr sz="1050" spc="-5" dirty="0">
                <a:solidFill>
                  <a:srgbClr val="999999"/>
                </a:solidFill>
                <a:latin typeface="TheSans UHH" panose="020B0604020202020204" charset="0"/>
                <a:cs typeface="Arial"/>
              </a:rPr>
              <a:t>Transformers for Image Recognition at Scale”, ArXiv 2020  </a:t>
            </a:r>
            <a:r>
              <a:rPr sz="1050" u="sng" spc="-5" dirty="0">
                <a:solidFill>
                  <a:srgbClr val="1155CC"/>
                </a:solidFill>
                <a:uFill>
                  <a:solidFill>
                    <a:srgbClr val="1155CC"/>
                  </a:solidFill>
                </a:uFill>
                <a:latin typeface="TheSans UHH" panose="020B0604020202020204" charset="0"/>
                <a:cs typeface="Arial"/>
                <a:hlinkClick r:id="rId2"/>
              </a:rPr>
              <a:t>Colab link</a:t>
            </a:r>
            <a:r>
              <a:rPr sz="1050" spc="-5" dirty="0">
                <a:solidFill>
                  <a:srgbClr val="1155CC"/>
                </a:solidFill>
                <a:latin typeface="TheSans UHH" panose="020B0604020202020204" charset="0"/>
                <a:cs typeface="Arial"/>
                <a:hlinkClick r:id="rId2"/>
              </a:rPr>
              <a:t> </a:t>
            </a:r>
            <a:r>
              <a:rPr sz="1050" spc="-5" dirty="0">
                <a:solidFill>
                  <a:srgbClr val="999999"/>
                </a:solidFill>
                <a:latin typeface="TheSans UHH" panose="020B0604020202020204" charset="0"/>
                <a:cs typeface="Arial"/>
              </a:rPr>
              <a:t>to an implementation of </a:t>
            </a:r>
            <a:r>
              <a:rPr sz="1050" dirty="0">
                <a:solidFill>
                  <a:srgbClr val="999999"/>
                </a:solidFill>
                <a:latin typeface="TheSans UHH" panose="020B0604020202020204" charset="0"/>
                <a:cs typeface="Arial"/>
              </a:rPr>
              <a:t>vision</a:t>
            </a:r>
            <a:r>
              <a:rPr sz="1050" spc="-5" dirty="0">
                <a:solidFill>
                  <a:srgbClr val="999999"/>
                </a:solidFill>
                <a:latin typeface="TheSans UHH" panose="020B0604020202020204" charset="0"/>
                <a:cs typeface="Arial"/>
              </a:rPr>
              <a:t> transformers</a:t>
            </a:r>
            <a:endParaRPr sz="1050" dirty="0">
              <a:latin typeface="TheSans UHH" panose="020B0604020202020204" charset="0"/>
              <a:cs typeface="Arial"/>
            </a:endParaRPr>
          </a:p>
        </p:txBody>
      </p:sp>
      <p:sp>
        <p:nvSpPr>
          <p:cNvPr id="8" name="object 4">
            <a:extLst>
              <a:ext uri="{FF2B5EF4-FFF2-40B4-BE49-F238E27FC236}">
                <a16:creationId xmlns:a16="http://schemas.microsoft.com/office/drawing/2014/main" id="{5E65899E-8E10-9CC6-C435-7B3B0365CE62}"/>
              </a:ext>
            </a:extLst>
          </p:cNvPr>
          <p:cNvSpPr/>
          <p:nvPr/>
        </p:nvSpPr>
        <p:spPr>
          <a:xfrm>
            <a:off x="102390" y="1705247"/>
            <a:ext cx="6082758" cy="3064250"/>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TextBox 9">
            <a:extLst>
              <a:ext uri="{FF2B5EF4-FFF2-40B4-BE49-F238E27FC236}">
                <a16:creationId xmlns:a16="http://schemas.microsoft.com/office/drawing/2014/main" id="{63DDC233-40DB-4BBD-6767-8821CBEA9B27}"/>
              </a:ext>
            </a:extLst>
          </p:cNvPr>
          <p:cNvSpPr txBox="1"/>
          <p:nvPr/>
        </p:nvSpPr>
        <p:spPr>
          <a:xfrm>
            <a:off x="1916993" y="4825576"/>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4">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
        <p:nvSpPr>
          <p:cNvPr id="11" name="TextBox 10">
            <a:extLst>
              <a:ext uri="{FF2B5EF4-FFF2-40B4-BE49-F238E27FC236}">
                <a16:creationId xmlns:a16="http://schemas.microsoft.com/office/drawing/2014/main" id="{30FF0936-B0D1-8597-AFAA-D5BA94513DFF}"/>
              </a:ext>
            </a:extLst>
          </p:cNvPr>
          <p:cNvSpPr txBox="1"/>
          <p:nvPr/>
        </p:nvSpPr>
        <p:spPr>
          <a:xfrm>
            <a:off x="5907863" y="1777137"/>
            <a:ext cx="2982288" cy="1938992"/>
          </a:xfrm>
          <a:prstGeom prst="rect">
            <a:avLst/>
          </a:prstGeom>
          <a:noFill/>
        </p:spPr>
        <p:txBody>
          <a:bodyPr wrap="square">
            <a:spAutoFit/>
          </a:bodyPr>
          <a:lstStyle/>
          <a:p>
            <a:r>
              <a:rPr lang="en-GB" sz="1200" b="0" i="0" u="none" strike="noStrike" dirty="0">
                <a:solidFill>
                  <a:srgbClr val="4B5563"/>
                </a:solidFill>
                <a:effectLst/>
                <a:latin typeface="TheSans UHH" panose="020B0604020202020204" charset="0"/>
              </a:rPr>
              <a:t>The </a:t>
            </a:r>
            <a:r>
              <a:rPr lang="en-GB" sz="1200" b="0" i="0" u="none" strike="noStrike" dirty="0" err="1">
                <a:solidFill>
                  <a:srgbClr val="4B5563"/>
                </a:solidFill>
                <a:effectLst/>
                <a:latin typeface="TheSans UHH" panose="020B0604020202020204" charset="0"/>
              </a:rPr>
              <a:t>BiT</a:t>
            </a:r>
            <a:r>
              <a:rPr lang="en-GB" sz="1200" b="0" i="0" u="none" strike="noStrike" dirty="0">
                <a:solidFill>
                  <a:srgbClr val="4B5563"/>
                </a:solidFill>
                <a:effectLst/>
                <a:latin typeface="TheSans UHH" panose="020B0604020202020204" charset="0"/>
              </a:rPr>
              <a:t> model was proposed in </a:t>
            </a:r>
            <a:r>
              <a:rPr lang="en-GB" sz="1200" b="0" i="0" u="sng" dirty="0">
                <a:effectLst/>
                <a:latin typeface="TheSans UHH" panose="020B0604020202020204" charset="0"/>
                <a:hlinkClick r:id="rId5"/>
              </a:rPr>
              <a:t>Big Transfer (BiT): General Visual Representation Learning</a:t>
            </a:r>
            <a:r>
              <a:rPr lang="en-GB" sz="1200" b="0" i="0" u="none" strike="noStrike" dirty="0">
                <a:solidFill>
                  <a:srgbClr val="4B5563"/>
                </a:solidFill>
                <a:effectLst/>
                <a:latin typeface="TheSans UHH" panose="020B0604020202020204" charset="0"/>
              </a:rPr>
              <a:t> by Alexander Kolesnikov, Lucas Beyer, </a:t>
            </a:r>
            <a:r>
              <a:rPr lang="en-GB" sz="1200" b="0" i="0" u="none" strike="noStrike" dirty="0" err="1">
                <a:solidFill>
                  <a:srgbClr val="4B5563"/>
                </a:solidFill>
                <a:effectLst/>
                <a:latin typeface="TheSans UHH" panose="020B0604020202020204" charset="0"/>
              </a:rPr>
              <a:t>Xiaohua</a:t>
            </a:r>
            <a:r>
              <a:rPr lang="en-GB" sz="1200" b="0" i="0" u="none" strike="noStrike" dirty="0">
                <a:solidFill>
                  <a:srgbClr val="4B5563"/>
                </a:solidFill>
                <a:effectLst/>
                <a:latin typeface="TheSans UHH" panose="020B0604020202020204" charset="0"/>
              </a:rPr>
              <a:t> </a:t>
            </a:r>
            <a:r>
              <a:rPr lang="en-GB" sz="1200" b="0" i="0" u="none" strike="noStrike" dirty="0" err="1">
                <a:solidFill>
                  <a:srgbClr val="4B5563"/>
                </a:solidFill>
                <a:effectLst/>
                <a:latin typeface="TheSans UHH" panose="020B0604020202020204" charset="0"/>
              </a:rPr>
              <a:t>Zhai</a:t>
            </a:r>
            <a:r>
              <a:rPr lang="en-GB" sz="1200" b="0" i="0" u="none" strike="noStrike" dirty="0">
                <a:solidFill>
                  <a:srgbClr val="4B5563"/>
                </a:solidFill>
                <a:effectLst/>
                <a:latin typeface="TheSans UHH" panose="020B0604020202020204" charset="0"/>
              </a:rPr>
              <a:t>, Joan </a:t>
            </a:r>
            <a:r>
              <a:rPr lang="en-GB" sz="1200" b="0" i="0" u="none" strike="noStrike" dirty="0" err="1">
                <a:solidFill>
                  <a:srgbClr val="4B5563"/>
                </a:solidFill>
                <a:effectLst/>
                <a:latin typeface="TheSans UHH" panose="020B0604020202020204" charset="0"/>
              </a:rPr>
              <a:t>Puigcerver</a:t>
            </a:r>
            <a:r>
              <a:rPr lang="en-GB" sz="1200" b="0" i="0" u="none" strike="noStrike" dirty="0">
                <a:solidFill>
                  <a:srgbClr val="4B5563"/>
                </a:solidFill>
                <a:effectLst/>
                <a:latin typeface="TheSans UHH" panose="020B0604020202020204" charset="0"/>
              </a:rPr>
              <a:t>, Jessica Yung, Sylvain </a:t>
            </a:r>
            <a:r>
              <a:rPr lang="en-GB" sz="1200" b="0" i="0" u="none" strike="noStrike" dirty="0" err="1">
                <a:solidFill>
                  <a:srgbClr val="4B5563"/>
                </a:solidFill>
                <a:effectLst/>
                <a:latin typeface="TheSans UHH" panose="020B0604020202020204" charset="0"/>
              </a:rPr>
              <a:t>Gelly</a:t>
            </a:r>
            <a:r>
              <a:rPr lang="en-GB" sz="1200" b="0" i="0" u="none" strike="noStrike" dirty="0">
                <a:solidFill>
                  <a:srgbClr val="4B5563"/>
                </a:solidFill>
                <a:effectLst/>
                <a:latin typeface="TheSans UHH" panose="020B0604020202020204" charset="0"/>
              </a:rPr>
              <a:t>, Neil </a:t>
            </a:r>
            <a:r>
              <a:rPr lang="en-GB" sz="1200" b="0" i="0" u="none" strike="noStrike" dirty="0" err="1">
                <a:solidFill>
                  <a:srgbClr val="4B5563"/>
                </a:solidFill>
                <a:effectLst/>
                <a:latin typeface="TheSans UHH" panose="020B0604020202020204" charset="0"/>
              </a:rPr>
              <a:t>Houlsby</a:t>
            </a:r>
            <a:r>
              <a:rPr lang="en-GB" sz="1200" b="0" i="0" u="none" strike="noStrike" dirty="0">
                <a:solidFill>
                  <a:srgbClr val="4B5563"/>
                </a:solidFill>
                <a:effectLst/>
                <a:latin typeface="TheSans UHH" panose="020B0604020202020204" charset="0"/>
              </a:rPr>
              <a:t>. </a:t>
            </a:r>
            <a:r>
              <a:rPr lang="en-GB" sz="1200" b="0" i="0" u="none" strike="noStrike" dirty="0" err="1">
                <a:solidFill>
                  <a:srgbClr val="4B5563"/>
                </a:solidFill>
                <a:effectLst/>
                <a:latin typeface="TheSans UHH" panose="020B0604020202020204" charset="0"/>
              </a:rPr>
              <a:t>BiT</a:t>
            </a:r>
            <a:r>
              <a:rPr lang="en-GB" sz="1200" b="0" i="0" u="none" strike="noStrike" dirty="0">
                <a:solidFill>
                  <a:srgbClr val="4B5563"/>
                </a:solidFill>
                <a:effectLst/>
                <a:latin typeface="TheSans UHH" panose="020B0604020202020204" charset="0"/>
              </a:rPr>
              <a:t> is a simple recipe for scaling up pre-training of </a:t>
            </a:r>
            <a:r>
              <a:rPr lang="en-GB" sz="1200" b="0" i="0" u="sng" dirty="0">
                <a:effectLst/>
                <a:latin typeface="TheSans UHH" panose="020B0604020202020204" charset="0"/>
                <a:hlinkClick r:id="rId6"/>
              </a:rPr>
              <a:t>ResNet</a:t>
            </a:r>
            <a:r>
              <a:rPr lang="en-GB" sz="1200" b="0" i="0" u="none" strike="noStrike" dirty="0">
                <a:solidFill>
                  <a:srgbClr val="4B5563"/>
                </a:solidFill>
                <a:effectLst/>
                <a:latin typeface="TheSans UHH" panose="020B0604020202020204" charset="0"/>
              </a:rPr>
              <a:t>-like architectures (specifically, ResNetv2). The method results in significant improvements for transfer learning.</a:t>
            </a:r>
            <a:endParaRPr lang="en-DE" sz="1200" dirty="0">
              <a:latin typeface="TheSans UHH" panose="020B0604020202020204" charset="0"/>
            </a:endParaRPr>
          </a:p>
        </p:txBody>
      </p:sp>
    </p:spTree>
    <p:extLst>
      <p:ext uri="{BB962C8B-B14F-4D97-AF65-F5344CB8AC3E}">
        <p14:creationId xmlns:p14="http://schemas.microsoft.com/office/powerpoint/2010/main" val="24792750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422EA-87A8-13EF-D262-E43984E5C80B}"/>
              </a:ext>
            </a:extLst>
          </p:cNvPr>
          <p:cNvSpPr>
            <a:spLocks noGrp="1"/>
          </p:cNvSpPr>
          <p:nvPr>
            <p:ph type="title"/>
          </p:nvPr>
        </p:nvSpPr>
        <p:spPr/>
        <p:txBody>
          <a:bodyPr/>
          <a:lstStyle/>
          <a:p>
            <a:r>
              <a:rPr lang="en-IN" sz="2800" spc="-15" dirty="0">
                <a:latin typeface="TheSans UHH" panose="020B0604020202020204" charset="0"/>
              </a:rPr>
              <a:t>Vision</a:t>
            </a:r>
            <a:r>
              <a:rPr lang="en-IN" sz="2800" spc="-135" dirty="0">
                <a:latin typeface="TheSans UHH" panose="020B0604020202020204" charset="0"/>
              </a:rPr>
              <a:t> </a:t>
            </a:r>
            <a:r>
              <a:rPr lang="en-IN" sz="2800" spc="-10" dirty="0">
                <a:latin typeface="TheSans UHH" panose="020B0604020202020204" charset="0"/>
              </a:rPr>
              <a:t>Transformers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AB504496-755E-ED68-A70E-64C2A60B9389}"/>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4AE62C6-4F90-16A8-9260-D40EB2656799}"/>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73</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E9DE2459-F6B2-6D16-D50E-AB787545FCDB}"/>
              </a:ext>
            </a:extLst>
          </p:cNvPr>
          <p:cNvSpPr/>
          <p:nvPr/>
        </p:nvSpPr>
        <p:spPr>
          <a:xfrm>
            <a:off x="683568" y="3291830"/>
            <a:ext cx="7632848" cy="131139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11B5F020-8EE2-8A76-704A-70B225B4B021}"/>
              </a:ext>
            </a:extLst>
          </p:cNvPr>
          <p:cNvSpPr txBox="1"/>
          <p:nvPr/>
        </p:nvSpPr>
        <p:spPr>
          <a:xfrm>
            <a:off x="1952836" y="4640957"/>
            <a:ext cx="5238328" cy="197490"/>
          </a:xfrm>
          <a:prstGeom prst="rect">
            <a:avLst/>
          </a:prstGeom>
        </p:spPr>
        <p:txBody>
          <a:bodyPr vert="horz" wrap="square" lIns="0" tIns="12700" rIns="0" bIns="0" rtlCol="0">
            <a:spAutoFit/>
          </a:bodyPr>
          <a:lstStyle/>
          <a:p>
            <a:pPr marL="12699" marR="5080">
              <a:spcBef>
                <a:spcPts val="100"/>
              </a:spcBef>
            </a:pPr>
            <a:r>
              <a:rPr sz="1200" spc="-5" dirty="0">
                <a:latin typeface="TheSans UHH" panose="020B0604020202020204" charset="0"/>
                <a:cs typeface="Arial"/>
              </a:rPr>
              <a:t>Carion et al, </a:t>
            </a:r>
            <a:r>
              <a:rPr sz="1200" dirty="0">
                <a:latin typeface="TheSans UHH" panose="020B0604020202020204" charset="0"/>
                <a:cs typeface="Arial"/>
              </a:rPr>
              <a:t>“End-to-End </a:t>
            </a:r>
            <a:r>
              <a:rPr sz="1200" spc="-5" dirty="0">
                <a:latin typeface="TheSans UHH" panose="020B0604020202020204" charset="0"/>
                <a:cs typeface="Arial"/>
              </a:rPr>
              <a:t>Object Detection with Transformers”,  ECCV</a:t>
            </a:r>
            <a:r>
              <a:rPr sz="1200" spc="-10" dirty="0">
                <a:latin typeface="TheSans UHH" panose="020B0604020202020204" charset="0"/>
                <a:cs typeface="Arial"/>
              </a:rPr>
              <a:t> </a:t>
            </a:r>
            <a:r>
              <a:rPr sz="1200" spc="-5" dirty="0">
                <a:latin typeface="TheSans UHH" panose="020B0604020202020204" charset="0"/>
                <a:cs typeface="Arial"/>
              </a:rPr>
              <a:t>2020</a:t>
            </a:r>
            <a:endParaRPr sz="1200" dirty="0">
              <a:latin typeface="TheSans UHH" panose="020B0604020202020204" charset="0"/>
              <a:cs typeface="Arial"/>
            </a:endParaRPr>
          </a:p>
        </p:txBody>
      </p:sp>
      <p:sp>
        <p:nvSpPr>
          <p:cNvPr id="9" name="object 5">
            <a:extLst>
              <a:ext uri="{FF2B5EF4-FFF2-40B4-BE49-F238E27FC236}">
                <a16:creationId xmlns:a16="http://schemas.microsoft.com/office/drawing/2014/main" id="{B5BB5079-8D63-6482-6989-CF087076CE1E}"/>
              </a:ext>
            </a:extLst>
          </p:cNvPr>
          <p:cNvSpPr/>
          <p:nvPr/>
        </p:nvSpPr>
        <p:spPr>
          <a:xfrm>
            <a:off x="280302" y="1635245"/>
            <a:ext cx="3690297" cy="1252609"/>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37C81D86-5B28-687C-EBFE-30C25C4B445F}"/>
              </a:ext>
            </a:extLst>
          </p:cNvPr>
          <p:cNvSpPr txBox="1"/>
          <p:nvPr/>
        </p:nvSpPr>
        <p:spPr>
          <a:xfrm>
            <a:off x="251520" y="3056607"/>
            <a:ext cx="3703954" cy="197490"/>
          </a:xfrm>
          <a:prstGeom prst="rect">
            <a:avLst/>
          </a:prstGeom>
        </p:spPr>
        <p:txBody>
          <a:bodyPr vert="horz" wrap="square" lIns="0" tIns="12700" rIns="0" bIns="0" rtlCol="0">
            <a:spAutoFit/>
          </a:bodyPr>
          <a:lstStyle/>
          <a:p>
            <a:pPr marL="12699">
              <a:spcBef>
                <a:spcPts val="100"/>
              </a:spcBef>
            </a:pPr>
            <a:r>
              <a:rPr sz="1200" spc="-5" dirty="0">
                <a:latin typeface="TheSans UHH" panose="020B0604020202020204" charset="0"/>
                <a:cs typeface="Arial"/>
              </a:rPr>
              <a:t>Fan et al, </a:t>
            </a:r>
            <a:r>
              <a:rPr sz="1200" dirty="0">
                <a:latin typeface="TheSans UHH" panose="020B0604020202020204" charset="0"/>
                <a:cs typeface="Arial"/>
              </a:rPr>
              <a:t>“Multiscale </a:t>
            </a:r>
            <a:r>
              <a:rPr sz="1200" spc="-10" dirty="0">
                <a:latin typeface="TheSans UHH" panose="020B0604020202020204" charset="0"/>
                <a:cs typeface="Arial"/>
              </a:rPr>
              <a:t>Vision </a:t>
            </a:r>
            <a:r>
              <a:rPr sz="1200" spc="-5" dirty="0">
                <a:latin typeface="TheSans UHH" panose="020B0604020202020204" charset="0"/>
                <a:cs typeface="Arial"/>
              </a:rPr>
              <a:t>Transformers”, ICCV</a:t>
            </a:r>
            <a:r>
              <a:rPr sz="1200" spc="-70" dirty="0">
                <a:latin typeface="TheSans UHH" panose="020B0604020202020204" charset="0"/>
                <a:cs typeface="Arial"/>
              </a:rPr>
              <a:t> </a:t>
            </a:r>
            <a:r>
              <a:rPr sz="1200" spc="-5" dirty="0">
                <a:latin typeface="TheSans UHH" panose="020B0604020202020204" charset="0"/>
                <a:cs typeface="Arial"/>
              </a:rPr>
              <a:t>2021</a:t>
            </a:r>
            <a:endParaRPr sz="1200">
              <a:latin typeface="TheSans UHH" panose="020B0604020202020204" charset="0"/>
              <a:cs typeface="Arial"/>
            </a:endParaRPr>
          </a:p>
        </p:txBody>
      </p:sp>
      <p:sp>
        <p:nvSpPr>
          <p:cNvPr id="11" name="object 7">
            <a:extLst>
              <a:ext uri="{FF2B5EF4-FFF2-40B4-BE49-F238E27FC236}">
                <a16:creationId xmlns:a16="http://schemas.microsoft.com/office/drawing/2014/main" id="{66B997B8-3F2C-205C-30E9-53FF487B4F04}"/>
              </a:ext>
            </a:extLst>
          </p:cNvPr>
          <p:cNvSpPr/>
          <p:nvPr/>
        </p:nvSpPr>
        <p:spPr>
          <a:xfrm>
            <a:off x="4179252" y="1536111"/>
            <a:ext cx="4950787" cy="1013147"/>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2" name="object 8">
            <a:extLst>
              <a:ext uri="{FF2B5EF4-FFF2-40B4-BE49-F238E27FC236}">
                <a16:creationId xmlns:a16="http://schemas.microsoft.com/office/drawing/2014/main" id="{3E51B10B-546C-A8C6-1580-66AAF6AC093B}"/>
              </a:ext>
            </a:extLst>
          </p:cNvPr>
          <p:cNvSpPr txBox="1"/>
          <p:nvPr/>
        </p:nvSpPr>
        <p:spPr>
          <a:xfrm>
            <a:off x="5160670" y="2735724"/>
            <a:ext cx="3368675" cy="382156"/>
          </a:xfrm>
          <a:prstGeom prst="rect">
            <a:avLst/>
          </a:prstGeom>
        </p:spPr>
        <p:txBody>
          <a:bodyPr vert="horz" wrap="square" lIns="0" tIns="12700" rIns="0" bIns="0" rtlCol="0">
            <a:spAutoFit/>
          </a:bodyPr>
          <a:lstStyle/>
          <a:p>
            <a:pPr marL="12699" marR="5080">
              <a:spcBef>
                <a:spcPts val="100"/>
              </a:spcBef>
            </a:pPr>
            <a:r>
              <a:rPr sz="1200" spc="-5" dirty="0">
                <a:latin typeface="TheSans UHH" panose="020B0604020202020204" charset="0"/>
                <a:cs typeface="Arial"/>
              </a:rPr>
              <a:t>Liu et al, </a:t>
            </a:r>
            <a:r>
              <a:rPr sz="1200" dirty="0">
                <a:latin typeface="TheSans UHH" panose="020B0604020202020204" charset="0"/>
                <a:cs typeface="Arial"/>
              </a:rPr>
              <a:t>“Swin </a:t>
            </a:r>
            <a:r>
              <a:rPr sz="1200" spc="-5" dirty="0">
                <a:latin typeface="TheSans UHH" panose="020B0604020202020204" charset="0"/>
                <a:cs typeface="Arial"/>
              </a:rPr>
              <a:t>Transformer: Hierarchical </a:t>
            </a:r>
            <a:r>
              <a:rPr sz="1200" spc="-10" dirty="0">
                <a:latin typeface="TheSans UHH" panose="020B0604020202020204" charset="0"/>
                <a:cs typeface="Arial"/>
              </a:rPr>
              <a:t>Vision  </a:t>
            </a:r>
            <a:r>
              <a:rPr sz="1200" spc="-5" dirty="0">
                <a:latin typeface="TheSans UHH" panose="020B0604020202020204" charset="0"/>
                <a:cs typeface="Arial"/>
              </a:rPr>
              <a:t>Transformer using Shifted Windows”, CVPR</a:t>
            </a:r>
            <a:r>
              <a:rPr sz="1200" spc="-75" dirty="0">
                <a:latin typeface="TheSans UHH" panose="020B0604020202020204" charset="0"/>
                <a:cs typeface="Arial"/>
              </a:rPr>
              <a:t> </a:t>
            </a:r>
            <a:r>
              <a:rPr sz="1200" spc="-5" dirty="0">
                <a:latin typeface="TheSans UHH" panose="020B0604020202020204" charset="0"/>
                <a:cs typeface="Arial"/>
              </a:rPr>
              <a:t>2021</a:t>
            </a:r>
            <a:endParaRPr sz="1200" dirty="0">
              <a:latin typeface="TheSans UHH" panose="020B0604020202020204" charset="0"/>
              <a:cs typeface="Arial"/>
            </a:endParaRPr>
          </a:p>
        </p:txBody>
      </p:sp>
      <p:sp>
        <p:nvSpPr>
          <p:cNvPr id="13" name="TextBox 12">
            <a:extLst>
              <a:ext uri="{FF2B5EF4-FFF2-40B4-BE49-F238E27FC236}">
                <a16:creationId xmlns:a16="http://schemas.microsoft.com/office/drawing/2014/main" id="{AED3B831-16F5-6DC6-5526-85B8B61943E8}"/>
              </a:ext>
            </a:extLst>
          </p:cNvPr>
          <p:cNvSpPr txBox="1"/>
          <p:nvPr/>
        </p:nvSpPr>
        <p:spPr>
          <a:xfrm>
            <a:off x="2125450" y="4798082"/>
            <a:ext cx="5238328" cy="307777"/>
          </a:xfrm>
          <a:prstGeom prst="rect">
            <a:avLst/>
          </a:prstGeom>
          <a:noFill/>
        </p:spPr>
        <p:txBody>
          <a:bodyPr wrap="square">
            <a:spAutoFit/>
          </a:bodyPr>
          <a:lstStyle/>
          <a:p>
            <a:pPr algn="ctr"/>
            <a:r>
              <a:rPr lang="en-GB" sz="1400" dirty="0">
                <a:solidFill>
                  <a:schemeClr val="tx2"/>
                </a:solidFill>
                <a:uFill>
                  <a:solidFill>
                    <a:srgbClr val="000000"/>
                  </a:solidFill>
                </a:uFill>
                <a:latin typeface="TheSans UHH" panose="020B0604020202020204" charset="0"/>
                <a:cs typeface="Helvetica Neue"/>
                <a:hlinkClick r:id="rId5">
                  <a:extLst>
                    <a:ext uri="{A12FA001-AC4F-418D-AE19-62706E023703}">
                      <ahyp:hlinkClr xmlns:ahyp="http://schemas.microsoft.com/office/drawing/2018/hyperlinkcolor" val="tx"/>
                    </a:ext>
                  </a:extLst>
                </a:hlinkClick>
              </a:rPr>
              <a:t>http://people.cs.umass.edu/~miyyer/cs685/</a:t>
            </a:r>
            <a:endParaRPr lang="en-DE" sz="1400" dirty="0">
              <a:solidFill>
                <a:schemeClr val="tx2"/>
              </a:solidFill>
              <a:latin typeface="TheSans UHH" panose="020B0604020202020204" charset="0"/>
            </a:endParaRPr>
          </a:p>
        </p:txBody>
      </p:sp>
    </p:spTree>
    <p:extLst>
      <p:ext uri="{BB962C8B-B14F-4D97-AF65-F5344CB8AC3E}">
        <p14:creationId xmlns:p14="http://schemas.microsoft.com/office/powerpoint/2010/main" val="22503497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48BAE-221A-64BD-91FD-1FD07534B677}"/>
              </a:ext>
            </a:extLst>
          </p:cNvPr>
          <p:cNvSpPr>
            <a:spLocks noGrp="1"/>
          </p:cNvSpPr>
          <p:nvPr>
            <p:ph type="title"/>
          </p:nvPr>
        </p:nvSpPr>
        <p:spPr/>
        <p:txBody>
          <a:bodyPr/>
          <a:lstStyle/>
          <a:p>
            <a:r>
              <a:rPr lang="en-GB" sz="2800" kern="0" spc="21" dirty="0" err="1">
                <a:latin typeface="TheSans UHH" panose="020B0604020202020204" charset="0"/>
              </a:rPr>
              <a:t>V</a:t>
            </a:r>
            <a:r>
              <a:rPr lang="en-GB" sz="2800" kern="0" dirty="0" err="1">
                <a:latin typeface="TheSans UHH" panose="020B0604020202020204" charset="0"/>
              </a:rPr>
              <a:t>iLBE</a:t>
            </a:r>
            <a:r>
              <a:rPr lang="en-GB" sz="2800" kern="0" spc="21" dirty="0" err="1">
                <a:latin typeface="TheSans UHH" panose="020B0604020202020204" charset="0"/>
              </a:rPr>
              <a:t>R</a:t>
            </a:r>
            <a:r>
              <a:rPr lang="en-GB" sz="2800" kern="0" dirty="0" err="1">
                <a:latin typeface="TheSans UHH" panose="020B0604020202020204" charset="0"/>
              </a:rPr>
              <a:t>T</a:t>
            </a:r>
            <a:r>
              <a:rPr lang="en-GB" sz="2800" kern="0" dirty="0">
                <a:latin typeface="TheSans UHH" panose="020B0604020202020204" charset="0"/>
              </a:rPr>
              <a:t> (Vision and Language BE</a:t>
            </a:r>
            <a:r>
              <a:rPr lang="en-GB" sz="2800" kern="0" spc="21" dirty="0">
                <a:latin typeface="TheSans UHH" panose="020B0604020202020204" charset="0"/>
              </a:rPr>
              <a:t>R</a:t>
            </a:r>
            <a:r>
              <a:rPr lang="en-GB" sz="2800" kern="0" dirty="0">
                <a:latin typeface="TheSans UHH" panose="020B0604020202020204" charset="0"/>
              </a:rPr>
              <a:t>T)</a:t>
            </a:r>
            <a:br>
              <a:rPr lang="en-GB" sz="2800" kern="0" dirty="0">
                <a:latin typeface="TheSans UHH" panose="020B0604020202020204" charset="0"/>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4045F9C5-2D1F-49C8-9109-BEB6E4F3214E}"/>
              </a:ext>
            </a:extLst>
          </p:cNvPr>
          <p:cNvSpPr>
            <a:spLocks noGrp="1"/>
          </p:cNvSpPr>
          <p:nvPr>
            <p:ph type="body" sz="quarter" idx="16"/>
          </p:nvPr>
        </p:nvSpPr>
        <p:spPr/>
        <p:txBody>
          <a:bodyPr/>
          <a:lstStyle/>
          <a:p>
            <a:endParaRPr lang="en-US" dirty="0"/>
          </a:p>
        </p:txBody>
      </p:sp>
      <p:sp>
        <p:nvSpPr>
          <p:cNvPr id="4" name="Date Placeholder 3">
            <a:extLst>
              <a:ext uri="{FF2B5EF4-FFF2-40B4-BE49-F238E27FC236}">
                <a16:creationId xmlns:a16="http://schemas.microsoft.com/office/drawing/2014/main" id="{7FDC8AFA-797C-E17D-1B96-C1287CC8A29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83FC7B0-0621-15E0-5C1F-38362A5DFA98}"/>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42BB4C4E-E7AD-3DAD-20F2-BBCF9635165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74</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5CD0449E-ABB3-39AC-DDCB-E0C0509CFEB3}"/>
              </a:ext>
            </a:extLst>
          </p:cNvPr>
          <p:cNvSpPr txBox="1"/>
          <p:nvPr/>
        </p:nvSpPr>
        <p:spPr>
          <a:xfrm>
            <a:off x="193430" y="1682632"/>
            <a:ext cx="8575914" cy="1105142"/>
          </a:xfrm>
          <a:prstGeom prst="rect">
            <a:avLst/>
          </a:prstGeom>
          <a:solidFill>
            <a:srgbClr val="3D4553"/>
          </a:solidFill>
          <a:ln w="25400">
            <a:solidFill>
              <a:srgbClr val="808785"/>
            </a:solidFill>
          </a:ln>
        </p:spPr>
        <p:txBody>
          <a:bodyPr vert="horz" wrap="square" lIns="0" tIns="250031" rIns="0" bIns="0" rtlCol="0">
            <a:spAutoFit/>
          </a:bodyPr>
          <a:lstStyle/>
          <a:p>
            <a:pPr marL="803643" marR="599607" indent="-205376" algn="ctr">
              <a:lnSpc>
                <a:spcPts val="3375"/>
              </a:lnSpc>
              <a:spcBef>
                <a:spcPts val="1969"/>
              </a:spcBef>
            </a:pPr>
            <a:r>
              <a:rPr lang="en-GB" sz="2400" b="1" spc="-25" dirty="0" err="1">
                <a:solidFill>
                  <a:srgbClr val="FFFFFF"/>
                </a:solidFill>
                <a:latin typeface="TheSans UHH" panose="020B0604020202020204" charset="0"/>
                <a:cs typeface="Gill Sans"/>
              </a:rPr>
              <a:t>ViLBERT</a:t>
            </a:r>
            <a:r>
              <a:rPr lang="en-GB" sz="2400" spc="-25" dirty="0">
                <a:solidFill>
                  <a:srgbClr val="FFFFFF"/>
                </a:solidFill>
                <a:latin typeface="TheSans UHH" panose="020B0604020202020204" charset="0"/>
                <a:cs typeface="GillSans-Light"/>
              </a:rPr>
              <a:t>:</a:t>
            </a:r>
            <a:r>
              <a:rPr lang="en-GB" sz="2400" spc="-232" dirty="0">
                <a:solidFill>
                  <a:srgbClr val="FFFFFF"/>
                </a:solidFill>
                <a:latin typeface="TheSans UHH" panose="020B0604020202020204" charset="0"/>
                <a:cs typeface="GillSans-Light"/>
              </a:rPr>
              <a:t> </a:t>
            </a:r>
            <a:r>
              <a:rPr lang="en-GB" sz="2400" spc="4" dirty="0">
                <a:solidFill>
                  <a:srgbClr val="FFFFFF"/>
                </a:solidFill>
                <a:latin typeface="TheSans UHH" panose="020B0604020202020204" charset="0"/>
                <a:cs typeface="GillSans-Light"/>
              </a:rPr>
              <a:t>Pretraining </a:t>
            </a:r>
            <a:r>
              <a:rPr lang="en-GB" sz="2400" spc="-408" dirty="0">
                <a:solidFill>
                  <a:srgbClr val="FFFFFF"/>
                </a:solidFill>
                <a:latin typeface="TheSans UHH" panose="020B0604020202020204" charset="0"/>
                <a:cs typeface="GillSans-Light"/>
              </a:rPr>
              <a:t> </a:t>
            </a:r>
            <a:r>
              <a:rPr lang="en-GB" sz="2400" spc="-32" dirty="0">
                <a:solidFill>
                  <a:srgbClr val="FFFFFF"/>
                </a:solidFill>
                <a:latin typeface="TheSans UHH" panose="020B0604020202020204" charset="0"/>
                <a:cs typeface="GillSans-Light"/>
              </a:rPr>
              <a:t>Task-Agnostic</a:t>
            </a:r>
            <a:r>
              <a:rPr lang="en-GB" sz="2400" spc="-408" dirty="0">
                <a:solidFill>
                  <a:srgbClr val="FFFFFF"/>
                </a:solidFill>
                <a:latin typeface="TheSans UHH" panose="020B0604020202020204" charset="0"/>
                <a:cs typeface="GillSans-Light"/>
              </a:rPr>
              <a:t>  </a:t>
            </a:r>
            <a:r>
              <a:rPr lang="en-GB" sz="2400" spc="-4" dirty="0" err="1">
                <a:solidFill>
                  <a:srgbClr val="FFFFFF"/>
                </a:solidFill>
                <a:latin typeface="TheSans UHH" panose="020B0604020202020204" charset="0"/>
                <a:cs typeface="GillSans-Light"/>
              </a:rPr>
              <a:t>Visiolinguistic</a:t>
            </a:r>
            <a:r>
              <a:rPr lang="en-GB" sz="2400" spc="-4" dirty="0">
                <a:solidFill>
                  <a:srgbClr val="FFFFFF"/>
                </a:solidFill>
                <a:latin typeface="TheSans UHH" panose="020B0604020202020204" charset="0"/>
                <a:cs typeface="GillSans-Light"/>
              </a:rPr>
              <a:t>  Representations</a:t>
            </a:r>
            <a:r>
              <a:rPr lang="en-GB" sz="2400" dirty="0">
                <a:solidFill>
                  <a:srgbClr val="FFFFFF"/>
                </a:solidFill>
                <a:latin typeface="TheSans UHH" panose="020B0604020202020204" charset="0"/>
                <a:cs typeface="GillSans-Light"/>
              </a:rPr>
              <a:t> </a:t>
            </a:r>
            <a:r>
              <a:rPr lang="en-GB" sz="2400" spc="-11" dirty="0">
                <a:solidFill>
                  <a:srgbClr val="FFFFFF"/>
                </a:solidFill>
                <a:latin typeface="TheSans UHH" panose="020B0604020202020204" charset="0"/>
                <a:cs typeface="GillSans-Light"/>
              </a:rPr>
              <a:t>for </a:t>
            </a:r>
            <a:r>
              <a:rPr lang="en-GB" sz="2400" spc="-411" dirty="0">
                <a:solidFill>
                  <a:srgbClr val="FFFFFF"/>
                </a:solidFill>
                <a:latin typeface="TheSans UHH" panose="020B0604020202020204" charset="0"/>
                <a:cs typeface="GillSans-Light"/>
              </a:rPr>
              <a:t> </a:t>
            </a:r>
            <a:r>
              <a:rPr lang="en-GB" sz="2400" spc="-4" dirty="0">
                <a:solidFill>
                  <a:srgbClr val="FFFFFF"/>
                </a:solidFill>
                <a:latin typeface="TheSans UHH" panose="020B0604020202020204" charset="0"/>
                <a:cs typeface="GillSans-Light"/>
              </a:rPr>
              <a:t>Vision-and-Language</a:t>
            </a:r>
            <a:r>
              <a:rPr lang="en-GB" sz="2400" spc="-411" dirty="0">
                <a:solidFill>
                  <a:srgbClr val="FFFFFF"/>
                </a:solidFill>
                <a:latin typeface="TheSans UHH" panose="020B0604020202020204" charset="0"/>
                <a:cs typeface="GillSans-Light"/>
              </a:rPr>
              <a:t>  </a:t>
            </a:r>
            <a:r>
              <a:rPr lang="en-GB" sz="2400" spc="-49" dirty="0">
                <a:solidFill>
                  <a:srgbClr val="FFFFFF"/>
                </a:solidFill>
                <a:latin typeface="TheSans UHH" panose="020B0604020202020204" charset="0"/>
                <a:cs typeface="GillSans-Light"/>
              </a:rPr>
              <a:t>Tasks</a:t>
            </a:r>
            <a:endParaRPr lang="en-GB" sz="2400" baseline="-6944" dirty="0">
              <a:latin typeface="TheSans UHH" panose="020B0604020202020204" charset="0"/>
              <a:cs typeface="GillSans-Light"/>
            </a:endParaRPr>
          </a:p>
        </p:txBody>
      </p:sp>
      <p:sp>
        <p:nvSpPr>
          <p:cNvPr id="8" name="object 3">
            <a:extLst>
              <a:ext uri="{FF2B5EF4-FFF2-40B4-BE49-F238E27FC236}">
                <a16:creationId xmlns:a16="http://schemas.microsoft.com/office/drawing/2014/main" id="{C5631773-136A-C045-FC81-608721EB27F4}"/>
              </a:ext>
            </a:extLst>
          </p:cNvPr>
          <p:cNvSpPr txBox="1"/>
          <p:nvPr/>
        </p:nvSpPr>
        <p:spPr>
          <a:xfrm>
            <a:off x="193429" y="3402531"/>
            <a:ext cx="8555035" cy="321347"/>
          </a:xfrm>
          <a:prstGeom prst="rect">
            <a:avLst/>
          </a:prstGeom>
          <a:solidFill>
            <a:srgbClr val="3D4553"/>
          </a:solidFill>
          <a:ln w="25400">
            <a:solidFill>
              <a:srgbClr val="808785"/>
            </a:solidFill>
          </a:ln>
        </p:spPr>
        <p:txBody>
          <a:bodyPr vert="horz" wrap="square" lIns="0" tIns="37505" rIns="0" bIns="0" rtlCol="0">
            <a:spAutoFit/>
          </a:bodyPr>
          <a:lstStyle/>
          <a:p>
            <a:pPr marL="2151978" marR="2068935" indent="-71435">
              <a:lnSpc>
                <a:spcPts val="2180"/>
              </a:lnSpc>
              <a:spcBef>
                <a:spcPts val="295"/>
              </a:spcBef>
            </a:pPr>
            <a:r>
              <a:rPr sz="1898" dirty="0">
                <a:solidFill>
                  <a:srgbClr val="FFFFFF"/>
                </a:solidFill>
                <a:latin typeface="TheSans UHH" panose="020B0604020202020204" charset="0"/>
                <a:cs typeface="GillSans-Light"/>
              </a:rPr>
              <a:t>Presented </a:t>
            </a:r>
            <a:r>
              <a:rPr sz="1898" spc="-18" dirty="0">
                <a:solidFill>
                  <a:srgbClr val="FFFFFF"/>
                </a:solidFill>
                <a:latin typeface="TheSans UHH" panose="020B0604020202020204" charset="0"/>
                <a:cs typeface="GillSans-Light"/>
              </a:rPr>
              <a:t>by </a:t>
            </a:r>
            <a:r>
              <a:rPr sz="1898" dirty="0">
                <a:solidFill>
                  <a:srgbClr val="FFFFFF"/>
                </a:solidFill>
                <a:latin typeface="TheSans UHH" panose="020B0604020202020204" charset="0"/>
                <a:cs typeface="GillSans-Light"/>
              </a:rPr>
              <a:t>- </a:t>
            </a:r>
            <a:r>
              <a:rPr sz="1898" b="1" spc="-4" dirty="0">
                <a:solidFill>
                  <a:srgbClr val="FFFFFF"/>
                </a:solidFill>
                <a:latin typeface="TheSans UHH" panose="020B0604020202020204" charset="0"/>
                <a:cs typeface="Gill Sans"/>
              </a:rPr>
              <a:t>Sidharth </a:t>
            </a:r>
            <a:r>
              <a:rPr sz="1898" b="1" spc="4" dirty="0">
                <a:solidFill>
                  <a:srgbClr val="FFFFFF"/>
                </a:solidFill>
                <a:latin typeface="TheSans UHH" panose="020B0604020202020204" charset="0"/>
                <a:cs typeface="Gill Sans"/>
              </a:rPr>
              <a:t>Singla</a:t>
            </a:r>
            <a:r>
              <a:rPr sz="1898" spc="4" dirty="0">
                <a:solidFill>
                  <a:srgbClr val="FFFFFF"/>
                </a:solidFill>
                <a:latin typeface="TheSans UHH" panose="020B0604020202020204" charset="0"/>
                <a:cs typeface="GillSans-Light"/>
              </a:rPr>
              <a:t>,</a:t>
            </a:r>
            <a:r>
              <a:rPr sz="1898" spc="-179" dirty="0">
                <a:solidFill>
                  <a:srgbClr val="FFFFFF"/>
                </a:solidFill>
                <a:latin typeface="TheSans UHH" panose="020B0604020202020204" charset="0"/>
                <a:cs typeface="GillSans-Light"/>
              </a:rPr>
              <a:t> </a:t>
            </a:r>
            <a:r>
              <a:rPr sz="1898" dirty="0">
                <a:solidFill>
                  <a:srgbClr val="FFFFFF"/>
                </a:solidFill>
                <a:latin typeface="TheSans UHH" panose="020B0604020202020204" charset="0"/>
                <a:cs typeface="GillSans-Light"/>
              </a:rPr>
              <a:t>20774908</a:t>
            </a:r>
            <a:endParaRPr sz="1898" dirty="0">
              <a:latin typeface="TheSans UHH" panose="020B0604020202020204" charset="0"/>
              <a:cs typeface="GillSans-Light"/>
            </a:endParaRPr>
          </a:p>
        </p:txBody>
      </p:sp>
      <p:sp>
        <p:nvSpPr>
          <p:cNvPr id="9" name="object 4">
            <a:extLst>
              <a:ext uri="{FF2B5EF4-FFF2-40B4-BE49-F238E27FC236}">
                <a16:creationId xmlns:a16="http://schemas.microsoft.com/office/drawing/2014/main" id="{D90F383E-E335-F2CD-D19A-7E6F9130F10C}"/>
              </a:ext>
            </a:extLst>
          </p:cNvPr>
          <p:cNvSpPr/>
          <p:nvPr/>
        </p:nvSpPr>
        <p:spPr>
          <a:xfrm>
            <a:off x="4221958" y="3723552"/>
            <a:ext cx="700084" cy="965539"/>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0" name="TextBox 9">
            <a:extLst>
              <a:ext uri="{FF2B5EF4-FFF2-40B4-BE49-F238E27FC236}">
                <a16:creationId xmlns:a16="http://schemas.microsoft.com/office/drawing/2014/main" id="{ADA72827-C277-EF65-E2A7-64BE4C67E023}"/>
              </a:ext>
            </a:extLst>
          </p:cNvPr>
          <p:cNvSpPr txBox="1"/>
          <p:nvPr/>
        </p:nvSpPr>
        <p:spPr>
          <a:xfrm>
            <a:off x="193430" y="2844761"/>
            <a:ext cx="8555034" cy="577081"/>
          </a:xfrm>
          <a:prstGeom prst="rect">
            <a:avLst/>
          </a:prstGeom>
          <a:noFill/>
        </p:spPr>
        <p:txBody>
          <a:bodyPr wrap="square">
            <a:spAutoFit/>
          </a:bodyPr>
          <a:lstStyle/>
          <a:p>
            <a:pPr algn="ctr"/>
            <a:r>
              <a:rPr lang="en-DE" sz="1050" dirty="0">
                <a:solidFill>
                  <a:srgbClr val="0305FF"/>
                </a:solidFill>
                <a:latin typeface="TheSans UHH" panose="020B0604020202020204" charset="0"/>
              </a:rPr>
              <a:t>Jiasen Lu, Dhruv Batra, Devi Parikh, and Stefan Lee. ViLBERT: pretraining task-agnostic visiolinguistic representations for vision-and-language tasks. Proceedings of the 33rd International Conference on Neural Information Processing Systems. Curran Associates Inc., Red Hook, NY, USA, Article 2, 13–23. </a:t>
            </a:r>
            <a:r>
              <a:rPr lang="en-DE" sz="1050" b="1" dirty="0">
                <a:solidFill>
                  <a:srgbClr val="FF0000"/>
                </a:solidFill>
                <a:latin typeface="TheSans UHH" panose="020B0604020202020204" charset="0"/>
              </a:rPr>
              <a:t>2019</a:t>
            </a:r>
          </a:p>
        </p:txBody>
      </p:sp>
    </p:spTree>
    <p:extLst>
      <p:ext uri="{BB962C8B-B14F-4D97-AF65-F5344CB8AC3E}">
        <p14:creationId xmlns:p14="http://schemas.microsoft.com/office/powerpoint/2010/main" val="634757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F0003-6DFB-A7CD-BAB7-289ACF195A2E}"/>
              </a:ext>
            </a:extLst>
          </p:cNvPr>
          <p:cNvSpPr>
            <a:spLocks noGrp="1"/>
          </p:cNvSpPr>
          <p:nvPr>
            <p:ph type="title"/>
          </p:nvPr>
        </p:nvSpPr>
        <p:spPr>
          <a:xfrm>
            <a:off x="0" y="270874"/>
            <a:ext cx="9144000" cy="503882"/>
          </a:xfrm>
        </p:spPr>
        <p:txBody>
          <a:bodyPr/>
          <a:lstStyle/>
          <a:p>
            <a:pPr algn="ctr"/>
            <a:r>
              <a:rPr lang="en-IN" sz="2800" dirty="0">
                <a:latin typeface="TheSans UHH" panose="020B0604020202020204" charset="0"/>
              </a:rPr>
              <a:t>Model</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AA6003B-EAA1-1492-F889-AD73CDB85947}"/>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CCEE9CD4-96AD-A9C4-30A6-3B52E181521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75</a:t>
            </a:fld>
            <a:endParaRPr lang="de-DE" dirty="0">
              <a:latin typeface="TheSans UHH" panose="020B0604020202020204" charset="0"/>
            </a:endParaRPr>
          </a:p>
        </p:txBody>
      </p:sp>
      <p:sp>
        <p:nvSpPr>
          <p:cNvPr id="9" name="object 3">
            <a:extLst>
              <a:ext uri="{FF2B5EF4-FFF2-40B4-BE49-F238E27FC236}">
                <a16:creationId xmlns:a16="http://schemas.microsoft.com/office/drawing/2014/main" id="{B0DA3AC0-6F36-DE3C-E398-9B6B8BE097F6}"/>
              </a:ext>
            </a:extLst>
          </p:cNvPr>
          <p:cNvSpPr/>
          <p:nvPr/>
        </p:nvSpPr>
        <p:spPr>
          <a:xfrm>
            <a:off x="1259632" y="2571750"/>
            <a:ext cx="6429559" cy="2571750"/>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0" name="object 5">
            <a:extLst>
              <a:ext uri="{FF2B5EF4-FFF2-40B4-BE49-F238E27FC236}">
                <a16:creationId xmlns:a16="http://schemas.microsoft.com/office/drawing/2014/main" id="{2C821E49-69E4-111C-3C6D-EF9273D2FD90}"/>
              </a:ext>
            </a:extLst>
          </p:cNvPr>
          <p:cNvSpPr/>
          <p:nvPr/>
        </p:nvSpPr>
        <p:spPr>
          <a:xfrm>
            <a:off x="1390650" y="1115666"/>
            <a:ext cx="6146998" cy="1707102"/>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0D917CCC-A051-37CC-A80A-E51848621340}"/>
              </a:ext>
            </a:extLst>
          </p:cNvPr>
          <p:cNvSpPr/>
          <p:nvPr/>
        </p:nvSpPr>
        <p:spPr>
          <a:xfrm>
            <a:off x="5148064" y="3867894"/>
            <a:ext cx="462315" cy="0"/>
          </a:xfrm>
          <a:custGeom>
            <a:avLst/>
            <a:gdLst/>
            <a:ahLst/>
            <a:cxnLst/>
            <a:rect l="l" t="t" r="r" b="b"/>
            <a:pathLst>
              <a:path w="723265">
                <a:moveTo>
                  <a:pt x="0" y="0"/>
                </a:moveTo>
                <a:lnTo>
                  <a:pt x="723219" y="0"/>
                </a:lnTo>
              </a:path>
            </a:pathLst>
          </a:custGeom>
          <a:ln w="25400">
            <a:solidFill>
              <a:srgbClr val="AB1802"/>
            </a:solidFill>
          </a:ln>
        </p:spPr>
        <p:txBody>
          <a:bodyPr wrap="square" lIns="0" tIns="0" rIns="0" bIns="0" rtlCol="0"/>
          <a:lstStyle/>
          <a:p>
            <a:endParaRPr>
              <a:latin typeface="TheSans UHH" panose="020B0604020202020204" charset="0"/>
            </a:endParaRPr>
          </a:p>
        </p:txBody>
      </p:sp>
    </p:spTree>
    <p:extLst>
      <p:ext uri="{BB962C8B-B14F-4D97-AF65-F5344CB8AC3E}">
        <p14:creationId xmlns:p14="http://schemas.microsoft.com/office/powerpoint/2010/main" val="23530226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66FAB-91B4-36A0-8A0B-EB5F1683F4B2}"/>
              </a:ext>
            </a:extLst>
          </p:cNvPr>
          <p:cNvSpPr>
            <a:spLocks noGrp="1"/>
          </p:cNvSpPr>
          <p:nvPr>
            <p:ph type="title"/>
          </p:nvPr>
        </p:nvSpPr>
        <p:spPr/>
        <p:txBody>
          <a:bodyPr/>
          <a:lstStyle/>
          <a:p>
            <a:r>
              <a:rPr lang="en-GB" sz="2800" spc="-11" dirty="0">
                <a:latin typeface="TheSans UHH" panose="020B0604020202020204" charset="0"/>
                <a:cs typeface="Gill Sans"/>
              </a:rPr>
              <a:t>Pretraining: Masked </a:t>
            </a:r>
            <a:r>
              <a:rPr lang="en-GB" sz="2800" spc="4" dirty="0">
                <a:latin typeface="TheSans UHH" panose="020B0604020202020204" charset="0"/>
                <a:cs typeface="Gill Sans"/>
              </a:rPr>
              <a:t>Multi-Modal </a:t>
            </a:r>
            <a:r>
              <a:rPr lang="en-GB" sz="2800" spc="7" dirty="0">
                <a:latin typeface="TheSans UHH" panose="020B0604020202020204" charset="0"/>
                <a:cs typeface="Gill Sans"/>
              </a:rPr>
              <a:t>Learning</a:t>
            </a:r>
            <a:r>
              <a:rPr lang="en-GB" sz="2800" spc="4" dirty="0">
                <a:latin typeface="TheSans UHH" panose="020B0604020202020204" charset="0"/>
                <a:cs typeface="Gill Sans"/>
              </a:rPr>
              <a:t> </a:t>
            </a:r>
            <a:r>
              <a:rPr lang="en-GB" sz="2800" spc="-25" dirty="0">
                <a:latin typeface="TheSans UHH" panose="020B0604020202020204" charset="0"/>
                <a:cs typeface="Gill Sans"/>
              </a:rPr>
              <a:t>Task</a:t>
            </a:r>
            <a:endParaRPr lang="en-IN" dirty="0">
              <a:latin typeface="TheSans UHH" panose="020B0604020202020204" charset="0"/>
            </a:endParaRPr>
          </a:p>
        </p:txBody>
      </p:sp>
      <p:sp>
        <p:nvSpPr>
          <p:cNvPr id="13" name="Textplatzhalter 12">
            <a:extLst>
              <a:ext uri="{FF2B5EF4-FFF2-40B4-BE49-F238E27FC236}">
                <a16:creationId xmlns:a16="http://schemas.microsoft.com/office/drawing/2014/main" id="{E3DAE784-5A05-4C1C-8B21-DE094293BCEF}"/>
              </a:ext>
            </a:extLst>
          </p:cNvPr>
          <p:cNvSpPr>
            <a:spLocks noGrp="1"/>
          </p:cNvSpPr>
          <p:nvPr>
            <p:ph type="body" sz="quarter" idx="16"/>
          </p:nvPr>
        </p:nvSpPr>
        <p:spPr>
          <a:xfrm>
            <a:off x="214312" y="3680185"/>
            <a:ext cx="4567936" cy="979128"/>
          </a:xfrm>
        </p:spPr>
        <p:txBody>
          <a:bodyPr/>
          <a:lstStyle/>
          <a:p>
            <a:pPr marL="342900" indent="-342900">
              <a:buFont typeface="Wingdings" panose="05000000000000000000" pitchFamily="2" charset="2"/>
              <a:buChar char="§"/>
            </a:pPr>
            <a:r>
              <a:rPr lang="en-US" sz="1600" spc="-4" dirty="0">
                <a:latin typeface="TheSans UHH" panose="020B0604020202020204" charset="0"/>
                <a:cs typeface="GillSans-Light"/>
              </a:rPr>
              <a:t>Approximately </a:t>
            </a:r>
            <a:r>
              <a:rPr lang="en-US" sz="1600" spc="4" dirty="0">
                <a:latin typeface="TheSans UHH" panose="020B0604020202020204" charset="0"/>
                <a:cs typeface="GillSans-Light"/>
              </a:rPr>
              <a:t>15% of both </a:t>
            </a:r>
            <a:r>
              <a:rPr lang="en-US" sz="1600" spc="-4" dirty="0">
                <a:latin typeface="TheSans UHH" panose="020B0604020202020204" charset="0"/>
                <a:cs typeface="GillSans-Light"/>
              </a:rPr>
              <a:t>words </a:t>
            </a:r>
            <a:r>
              <a:rPr lang="en-US" sz="1600" spc="4" dirty="0">
                <a:latin typeface="TheSans UHH" panose="020B0604020202020204" charset="0"/>
                <a:cs typeface="GillSans-Light"/>
              </a:rPr>
              <a:t>and image </a:t>
            </a:r>
            <a:r>
              <a:rPr lang="en-US" sz="1600" dirty="0">
                <a:latin typeface="TheSans UHH" panose="020B0604020202020204" charset="0"/>
                <a:cs typeface="GillSans-Light"/>
              </a:rPr>
              <a:t>region </a:t>
            </a:r>
            <a:r>
              <a:rPr lang="en-US" sz="1600" spc="4" dirty="0">
                <a:latin typeface="TheSans UHH" panose="020B0604020202020204" charset="0"/>
                <a:cs typeface="GillSans-Light"/>
              </a:rPr>
              <a:t>are </a:t>
            </a:r>
            <a:r>
              <a:rPr lang="en-US" sz="1600" dirty="0">
                <a:latin typeface="TheSans UHH" panose="020B0604020202020204" charset="0"/>
                <a:cs typeface="GillSans-Light"/>
              </a:rPr>
              <a:t>masked </a:t>
            </a:r>
            <a:r>
              <a:rPr lang="en-US" sz="1600" spc="4" dirty="0">
                <a:latin typeface="TheSans UHH" panose="020B0604020202020204" charset="0"/>
                <a:cs typeface="GillSans-Light"/>
              </a:rPr>
              <a:t>and </a:t>
            </a:r>
            <a:r>
              <a:rPr lang="en-US" sz="1600" spc="7" dirty="0">
                <a:latin typeface="TheSans UHH" panose="020B0604020202020204" charset="0"/>
                <a:cs typeface="GillSans-Light"/>
              </a:rPr>
              <a:t>reconstructed </a:t>
            </a:r>
            <a:r>
              <a:rPr lang="en-US" sz="1600" spc="-4" dirty="0">
                <a:latin typeface="TheSans UHH" panose="020B0604020202020204" charset="0"/>
                <a:cs typeface="GillSans-Light"/>
              </a:rPr>
              <a:t>given </a:t>
            </a:r>
            <a:r>
              <a:rPr lang="en-US" sz="1600" dirty="0">
                <a:latin typeface="TheSans UHH" panose="020B0604020202020204" charset="0"/>
                <a:cs typeface="GillSans-Light"/>
              </a:rPr>
              <a:t>the </a:t>
            </a:r>
            <a:r>
              <a:rPr lang="en-US" sz="1600" spc="4" dirty="0">
                <a:latin typeface="TheSans UHH" panose="020B0604020202020204" charset="0"/>
                <a:cs typeface="GillSans-Light"/>
              </a:rPr>
              <a:t>remaining</a:t>
            </a:r>
            <a:r>
              <a:rPr lang="en-US" sz="1600" spc="-7" dirty="0">
                <a:latin typeface="TheSans UHH" panose="020B0604020202020204" charset="0"/>
                <a:cs typeface="GillSans-Light"/>
              </a:rPr>
              <a:t> </a:t>
            </a:r>
            <a:r>
              <a:rPr lang="en-US" sz="1600" dirty="0">
                <a:latin typeface="TheSans UHH" panose="020B0604020202020204" charset="0"/>
                <a:cs typeface="GillSans-Light"/>
              </a:rPr>
              <a:t>inputs</a:t>
            </a:r>
          </a:p>
        </p:txBody>
      </p:sp>
      <p:sp>
        <p:nvSpPr>
          <p:cNvPr id="12" name="Textplatzhalter 11">
            <a:extLst>
              <a:ext uri="{FF2B5EF4-FFF2-40B4-BE49-F238E27FC236}">
                <a16:creationId xmlns:a16="http://schemas.microsoft.com/office/drawing/2014/main" id="{96F5A420-1CC1-4FB7-98C7-A121CA5EB1AA}"/>
              </a:ext>
            </a:extLst>
          </p:cNvPr>
          <p:cNvSpPr>
            <a:spLocks noGrp="1"/>
          </p:cNvSpPr>
          <p:nvPr>
            <p:ph type="body" sz="quarter" idx="17"/>
          </p:nvPr>
        </p:nvSpPr>
        <p:spPr>
          <a:xfrm>
            <a:off x="4576062" y="1779662"/>
            <a:ext cx="4567937" cy="2879651"/>
          </a:xfrm>
        </p:spPr>
        <p:txBody>
          <a:bodyPr/>
          <a:lstStyle/>
          <a:p>
            <a:pPr marL="678642" marR="454505" lvl="1" indent="-285750" algn="just">
              <a:spcBef>
                <a:spcPts val="600"/>
              </a:spcBef>
              <a:buSzPct val="81481"/>
              <a:buFont typeface="Wingdings" panose="05000000000000000000" pitchFamily="2" charset="2"/>
              <a:buChar char="§"/>
              <a:tabLst>
                <a:tab pos="606751" algn="l"/>
                <a:tab pos="607197" algn="l"/>
              </a:tabLst>
            </a:pPr>
            <a:r>
              <a:rPr lang="en-US" sz="1600" spc="4" dirty="0">
                <a:latin typeface="TheSans UHH" panose="020B0604020202020204" charset="0"/>
                <a:cs typeface="GillSans-Light"/>
              </a:rPr>
              <a:t>Image </a:t>
            </a:r>
            <a:r>
              <a:rPr lang="en-US" sz="1600" spc="-4" dirty="0">
                <a:latin typeface="TheSans UHH" panose="020B0604020202020204" charset="0"/>
                <a:cs typeface="GillSans-Light"/>
              </a:rPr>
              <a:t>features zeroed </a:t>
            </a:r>
            <a:r>
              <a:rPr lang="en-US" sz="1600" spc="4" dirty="0">
                <a:latin typeface="TheSans UHH" panose="020B0604020202020204" charset="0"/>
                <a:cs typeface="GillSans-Light"/>
              </a:rPr>
              <a:t>out 90% and </a:t>
            </a:r>
            <a:r>
              <a:rPr lang="en-US" sz="1600" dirty="0">
                <a:latin typeface="TheSans UHH" panose="020B0604020202020204" charset="0"/>
                <a:cs typeface="GillSans-Light"/>
              </a:rPr>
              <a:t>unaltered </a:t>
            </a:r>
            <a:r>
              <a:rPr lang="en-US" sz="1600" spc="4" dirty="0">
                <a:latin typeface="TheSans UHH" panose="020B0604020202020204" charset="0"/>
                <a:cs typeface="GillSans-Light"/>
              </a:rPr>
              <a:t>10%. </a:t>
            </a:r>
            <a:r>
              <a:rPr lang="en-US" sz="1600" dirty="0">
                <a:latin typeface="TheSans UHH" panose="020B0604020202020204" charset="0"/>
                <a:cs typeface="GillSans-Light"/>
              </a:rPr>
              <a:t>Masked </a:t>
            </a:r>
            <a:r>
              <a:rPr lang="en-US" sz="1600" spc="4" dirty="0">
                <a:latin typeface="TheSans UHH" panose="020B0604020202020204" charset="0"/>
                <a:cs typeface="GillSans-Light"/>
              </a:rPr>
              <a:t>text </a:t>
            </a:r>
            <a:r>
              <a:rPr lang="en-US" sz="1600" dirty="0">
                <a:latin typeface="TheSans UHH" panose="020B0604020202020204" charset="0"/>
                <a:cs typeface="GillSans-Light"/>
              </a:rPr>
              <a:t>inputs</a:t>
            </a:r>
            <a:r>
              <a:rPr lang="en-US" sz="1600" spc="-130" dirty="0">
                <a:latin typeface="TheSans UHH" panose="020B0604020202020204" charset="0"/>
                <a:cs typeface="GillSans-Light"/>
              </a:rPr>
              <a:t> </a:t>
            </a:r>
            <a:r>
              <a:rPr lang="en-US" sz="1600" spc="4" dirty="0">
                <a:latin typeface="TheSans UHH" panose="020B0604020202020204" charset="0"/>
                <a:cs typeface="GillSans-Light"/>
              </a:rPr>
              <a:t>are  </a:t>
            </a:r>
            <a:r>
              <a:rPr lang="en-US" sz="1600" dirty="0">
                <a:latin typeface="TheSans UHH" panose="020B0604020202020204" charset="0"/>
                <a:cs typeface="GillSans-Light"/>
              </a:rPr>
              <a:t>handled </a:t>
            </a:r>
            <a:r>
              <a:rPr lang="en-US" sz="1600" spc="4" dirty="0">
                <a:latin typeface="TheSans UHH" panose="020B0604020202020204" charset="0"/>
                <a:cs typeface="GillSans-Light"/>
              </a:rPr>
              <a:t>as </a:t>
            </a:r>
            <a:r>
              <a:rPr lang="en-US" sz="1600" dirty="0">
                <a:latin typeface="TheSans UHH" panose="020B0604020202020204" charset="0"/>
                <a:cs typeface="GillSans-Light"/>
              </a:rPr>
              <a:t>in</a:t>
            </a:r>
            <a:r>
              <a:rPr lang="en-US" sz="1600" spc="-7" dirty="0">
                <a:latin typeface="TheSans UHH" panose="020B0604020202020204" charset="0"/>
                <a:cs typeface="GillSans-Light"/>
              </a:rPr>
              <a:t> BERT</a:t>
            </a:r>
            <a:endParaRPr lang="en-US" sz="1600" spc="4" dirty="0">
              <a:latin typeface="TheSans UHH" panose="020B0604020202020204" charset="0"/>
              <a:cs typeface="GillSans-Light"/>
            </a:endParaRPr>
          </a:p>
          <a:p>
            <a:pPr marL="678642" marR="454505" lvl="1" indent="-285750" algn="just">
              <a:spcBef>
                <a:spcPts val="600"/>
              </a:spcBef>
              <a:buSzPct val="81481"/>
              <a:buFont typeface="Wingdings" panose="05000000000000000000" pitchFamily="2" charset="2"/>
              <a:buChar char="§"/>
              <a:tabLst>
                <a:tab pos="606751" algn="l"/>
                <a:tab pos="607197" algn="l"/>
              </a:tabLst>
            </a:pPr>
            <a:r>
              <a:rPr lang="en-US" sz="1600" spc="4" dirty="0">
                <a:latin typeface="TheSans UHH" panose="020B0604020202020204" charset="0"/>
                <a:cs typeface="GillSans-Light"/>
              </a:rPr>
              <a:t>Model </a:t>
            </a:r>
            <a:r>
              <a:rPr lang="en-US" sz="1600" dirty="0">
                <a:latin typeface="TheSans UHH" panose="020B0604020202020204" charset="0"/>
                <a:cs typeface="GillSans-Light"/>
              </a:rPr>
              <a:t>predicts </a:t>
            </a:r>
            <a:r>
              <a:rPr lang="en-US" sz="1600" spc="4" dirty="0">
                <a:latin typeface="TheSans UHH" panose="020B0604020202020204" charset="0"/>
                <a:cs typeface="GillSans-Light"/>
              </a:rPr>
              <a:t>a distribution </a:t>
            </a:r>
            <a:r>
              <a:rPr lang="en-US" sz="1600" spc="-14" dirty="0">
                <a:latin typeface="TheSans UHH" panose="020B0604020202020204" charset="0"/>
                <a:cs typeface="GillSans-Light"/>
              </a:rPr>
              <a:t>over </a:t>
            </a:r>
            <a:r>
              <a:rPr lang="en-US" sz="1600" dirty="0">
                <a:latin typeface="TheSans UHH" panose="020B0604020202020204" charset="0"/>
                <a:cs typeface="GillSans-Light"/>
              </a:rPr>
              <a:t>semantic classes </a:t>
            </a:r>
            <a:r>
              <a:rPr lang="en-US" sz="1600" spc="11" dirty="0">
                <a:latin typeface="TheSans UHH" panose="020B0604020202020204" charset="0"/>
                <a:cs typeface="GillSans-Light"/>
              </a:rPr>
              <a:t>rather </a:t>
            </a:r>
            <a:r>
              <a:rPr lang="en-US" sz="1600" dirty="0">
                <a:latin typeface="TheSans UHH" panose="020B0604020202020204" charset="0"/>
                <a:cs typeface="GillSans-Light"/>
              </a:rPr>
              <a:t>than directly  regressing the masked </a:t>
            </a:r>
            <a:r>
              <a:rPr lang="en-US" sz="1600" spc="-4" dirty="0">
                <a:latin typeface="TheSans UHH" panose="020B0604020202020204" charset="0"/>
                <a:cs typeface="GillSans-Light"/>
              </a:rPr>
              <a:t>feature </a:t>
            </a:r>
            <a:r>
              <a:rPr lang="en-US" sz="1600" spc="4" dirty="0">
                <a:latin typeface="TheSans UHH" panose="020B0604020202020204" charset="0"/>
                <a:cs typeface="GillSans-Light"/>
              </a:rPr>
              <a:t>values </a:t>
            </a:r>
            <a:r>
              <a:rPr lang="en-US" sz="1600" spc="-4" dirty="0">
                <a:latin typeface="TheSans UHH" panose="020B0604020202020204" charset="0"/>
                <a:cs typeface="GillSans-Light"/>
              </a:rPr>
              <a:t>for </a:t>
            </a:r>
            <a:r>
              <a:rPr lang="en-US" sz="1600" dirty="0">
                <a:latin typeface="TheSans UHH" panose="020B0604020202020204" charset="0"/>
                <a:cs typeface="GillSans-Light"/>
              </a:rPr>
              <a:t>the </a:t>
            </a:r>
            <a:r>
              <a:rPr lang="en-US" sz="1600" spc="7" dirty="0">
                <a:latin typeface="TheSans UHH" panose="020B0604020202020204" charset="0"/>
                <a:cs typeface="GillSans-Light"/>
              </a:rPr>
              <a:t>corresponding </a:t>
            </a:r>
            <a:r>
              <a:rPr lang="en-US" sz="1600" spc="4" dirty="0">
                <a:latin typeface="TheSans UHH" panose="020B0604020202020204" charset="0"/>
                <a:cs typeface="GillSans-Light"/>
              </a:rPr>
              <a:t>image</a:t>
            </a:r>
            <a:r>
              <a:rPr lang="en-US" sz="1600" spc="28" dirty="0">
                <a:latin typeface="TheSans UHH" panose="020B0604020202020204" charset="0"/>
                <a:cs typeface="GillSans-Light"/>
              </a:rPr>
              <a:t> </a:t>
            </a:r>
            <a:r>
              <a:rPr lang="en-US" sz="1600" dirty="0">
                <a:latin typeface="TheSans UHH" panose="020B0604020202020204" charset="0"/>
                <a:cs typeface="GillSans-Light"/>
              </a:rPr>
              <a:t>region</a:t>
            </a:r>
          </a:p>
          <a:p>
            <a:pPr marL="678642" marR="454505" lvl="1" indent="-285750" algn="just">
              <a:spcBef>
                <a:spcPts val="600"/>
              </a:spcBef>
              <a:buSzPct val="81481"/>
              <a:buFont typeface="Wingdings" panose="05000000000000000000" pitchFamily="2" charset="2"/>
              <a:buChar char="§"/>
              <a:tabLst>
                <a:tab pos="606751" algn="l"/>
                <a:tab pos="607197" algn="l"/>
              </a:tabLst>
            </a:pPr>
            <a:r>
              <a:rPr lang="en-US" sz="1600" spc="14" dirty="0">
                <a:latin typeface="TheSans UHH" panose="020B0604020202020204" charset="0"/>
                <a:cs typeface="GillSans-Light"/>
              </a:rPr>
              <a:t>Supervision </a:t>
            </a:r>
            <a:r>
              <a:rPr lang="en-US" sz="1600" spc="-14" dirty="0">
                <a:latin typeface="TheSans UHH" panose="020B0604020202020204" charset="0"/>
                <a:cs typeface="GillSans-Light"/>
              </a:rPr>
              <a:t>by </a:t>
            </a:r>
            <a:r>
              <a:rPr lang="en-US" sz="1600" spc="4" dirty="0">
                <a:latin typeface="TheSans UHH" panose="020B0604020202020204" charset="0"/>
                <a:cs typeface="GillSans-Light"/>
              </a:rPr>
              <a:t>output distribution </a:t>
            </a:r>
            <a:r>
              <a:rPr lang="en-US" sz="1600" spc="-4" dirty="0">
                <a:latin typeface="TheSans UHH" panose="020B0604020202020204" charset="0"/>
                <a:cs typeface="GillSans-Light"/>
              </a:rPr>
              <a:t>for </a:t>
            </a:r>
            <a:r>
              <a:rPr lang="en-US" sz="1600" dirty="0">
                <a:latin typeface="TheSans UHH" panose="020B0604020202020204" charset="0"/>
                <a:cs typeface="GillSans-Light"/>
              </a:rPr>
              <a:t>the region </a:t>
            </a:r>
            <a:r>
              <a:rPr lang="en-US" sz="1600" spc="4" dirty="0">
                <a:latin typeface="TheSans UHH" panose="020B0604020202020204" charset="0"/>
                <a:cs typeface="GillSans-Light"/>
              </a:rPr>
              <a:t>from </a:t>
            </a:r>
            <a:r>
              <a:rPr lang="en-US" sz="1600" dirty="0">
                <a:latin typeface="TheSans UHH" panose="020B0604020202020204" charset="0"/>
                <a:cs typeface="GillSans-Light"/>
              </a:rPr>
              <a:t>the </a:t>
            </a:r>
            <a:r>
              <a:rPr lang="en-US" sz="1600" spc="7" dirty="0">
                <a:latin typeface="TheSans UHH" panose="020B0604020202020204" charset="0"/>
                <a:cs typeface="GillSans-Light"/>
              </a:rPr>
              <a:t>pretrained  </a:t>
            </a:r>
            <a:r>
              <a:rPr lang="en-US" sz="1600" dirty="0">
                <a:latin typeface="TheSans UHH" panose="020B0604020202020204" charset="0"/>
                <a:cs typeface="GillSans-Light"/>
              </a:rPr>
              <a:t>detection </a:t>
            </a:r>
            <a:r>
              <a:rPr lang="en-US" sz="1600" spc="4" dirty="0">
                <a:latin typeface="TheSans UHH" panose="020B0604020202020204" charset="0"/>
                <a:cs typeface="GillSans-Light"/>
              </a:rPr>
              <a:t>model </a:t>
            </a:r>
            <a:r>
              <a:rPr lang="en-US" sz="1600" dirty="0">
                <a:latin typeface="TheSans UHH" panose="020B0604020202020204" charset="0"/>
                <a:cs typeface="GillSans-Light"/>
              </a:rPr>
              <a:t>used. Minimize </a:t>
            </a:r>
            <a:r>
              <a:rPr lang="en-US" sz="1600" spc="4" dirty="0">
                <a:latin typeface="TheSans UHH" panose="020B0604020202020204" charset="0"/>
                <a:cs typeface="GillSans-Light"/>
              </a:rPr>
              <a:t>KL</a:t>
            </a:r>
            <a:r>
              <a:rPr lang="en-US" sz="1600" spc="-155" dirty="0">
                <a:latin typeface="TheSans UHH" panose="020B0604020202020204" charset="0"/>
                <a:cs typeface="GillSans-Light"/>
              </a:rPr>
              <a:t> </a:t>
            </a:r>
            <a:r>
              <a:rPr lang="en-US" sz="1600" spc="7" dirty="0">
                <a:latin typeface="TheSans UHH" panose="020B0604020202020204" charset="0"/>
                <a:cs typeface="GillSans-Light"/>
              </a:rPr>
              <a:t>divergence</a:t>
            </a:r>
          </a:p>
          <a:p>
            <a:pPr>
              <a:spcBef>
                <a:spcPts val="600"/>
              </a:spcBef>
            </a:pPr>
            <a:endParaRPr lang="en-US" dirty="0"/>
          </a:p>
        </p:txBody>
      </p:sp>
      <p:sp>
        <p:nvSpPr>
          <p:cNvPr id="4" name="Date Placeholder 3">
            <a:extLst>
              <a:ext uri="{FF2B5EF4-FFF2-40B4-BE49-F238E27FC236}">
                <a16:creationId xmlns:a16="http://schemas.microsoft.com/office/drawing/2014/main" id="{58460BA1-C479-9C5F-C92D-27B628A2D2BB}"/>
              </a:ext>
            </a:extLst>
          </p:cNvPr>
          <p:cNvSpPr>
            <a:spLocks noGrp="1"/>
          </p:cNvSpPr>
          <p:nvPr>
            <p:ph type="dt" sz="half" idx="18"/>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3E03D451-3023-0630-6FAE-9F19A474BC79}"/>
              </a:ext>
            </a:extLst>
          </p:cNvPr>
          <p:cNvSpPr>
            <a:spLocks noGrp="1"/>
          </p:cNvSpPr>
          <p:nvPr>
            <p:ph type="sldNum" sz="quarter" idx="20"/>
          </p:nvPr>
        </p:nvSpPr>
        <p:spPr/>
        <p:txBody>
          <a:bodyPr/>
          <a:lstStyle/>
          <a:p>
            <a:fld id="{3E01A2B2-10AD-754B-9B4C-E5B6FED423D0}" type="slidenum">
              <a:rPr lang="de-DE" smtClean="0">
                <a:latin typeface="TheSans UHH" panose="020B0604020202020204" charset="0"/>
              </a:rPr>
              <a:pPr/>
              <a:t>76</a:t>
            </a:fld>
            <a:endParaRPr lang="de-DE" dirty="0">
              <a:latin typeface="TheSans UHH" panose="020B0604020202020204" charset="0"/>
            </a:endParaRPr>
          </a:p>
        </p:txBody>
      </p:sp>
      <p:sp>
        <p:nvSpPr>
          <p:cNvPr id="8" name="object 3">
            <a:extLst>
              <a:ext uri="{FF2B5EF4-FFF2-40B4-BE49-F238E27FC236}">
                <a16:creationId xmlns:a16="http://schemas.microsoft.com/office/drawing/2014/main" id="{F5EF14AA-3546-B673-711D-0A42466C98F8}"/>
              </a:ext>
            </a:extLst>
          </p:cNvPr>
          <p:cNvSpPr/>
          <p:nvPr/>
        </p:nvSpPr>
        <p:spPr>
          <a:xfrm>
            <a:off x="323850" y="1729994"/>
            <a:ext cx="4680198" cy="1699877"/>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3" name="Fußzeilenplatzhalter 2">
            <a:extLst>
              <a:ext uri="{FF2B5EF4-FFF2-40B4-BE49-F238E27FC236}">
                <a16:creationId xmlns:a16="http://schemas.microsoft.com/office/drawing/2014/main" id="{721BF179-8C98-48D2-904C-8129BC3A4CF7}"/>
              </a:ext>
            </a:extLst>
          </p:cNvPr>
          <p:cNvSpPr>
            <a:spLocks noGrp="1"/>
          </p:cNvSpPr>
          <p:nvPr>
            <p:ph type="ftr" sz="quarter" idx="19"/>
          </p:nvPr>
        </p:nvSpPr>
        <p:spPr/>
        <p:txBody>
          <a:bodyPr/>
          <a:lstStyle/>
          <a:p>
            <a:r>
              <a:rPr lang="de-DE"/>
              <a:t>GenAI | Ralf Möller, Sylvia Melzer</a:t>
            </a:r>
          </a:p>
        </p:txBody>
      </p:sp>
    </p:spTree>
    <p:extLst>
      <p:ext uri="{BB962C8B-B14F-4D97-AF65-F5344CB8AC3E}">
        <p14:creationId xmlns:p14="http://schemas.microsoft.com/office/powerpoint/2010/main" val="16262030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8E817-93F3-FB4C-2F77-1BC67039B80E}"/>
              </a:ext>
            </a:extLst>
          </p:cNvPr>
          <p:cNvSpPr>
            <a:spLocks noGrp="1"/>
          </p:cNvSpPr>
          <p:nvPr>
            <p:ph type="title"/>
          </p:nvPr>
        </p:nvSpPr>
        <p:spPr/>
        <p:txBody>
          <a:bodyPr/>
          <a:lstStyle/>
          <a:p>
            <a:r>
              <a:rPr lang="en-DE" dirty="0">
                <a:latin typeface="TheSans UHH" panose="020B0604020202020204" charset="0"/>
              </a:rPr>
              <a:t>Pretraining: </a:t>
            </a:r>
            <a:r>
              <a:rPr lang="en-GB" dirty="0">
                <a:latin typeface="TheSans UHH" panose="020B0604020202020204" charset="0"/>
              </a:rPr>
              <a:t>Multi-modal alignment task</a:t>
            </a:r>
            <a:endParaRPr lang="en-IN" dirty="0">
              <a:latin typeface="TheSans UHH" panose="020B0604020202020204" charset="0"/>
            </a:endParaRPr>
          </a:p>
        </p:txBody>
      </p:sp>
      <p:sp>
        <p:nvSpPr>
          <p:cNvPr id="5" name="Textplatzhalter 4">
            <a:extLst>
              <a:ext uri="{FF2B5EF4-FFF2-40B4-BE49-F238E27FC236}">
                <a16:creationId xmlns:a16="http://schemas.microsoft.com/office/drawing/2014/main" id="{F5D9B0A3-4712-4DE7-85A2-1AE70A3267CD}"/>
              </a:ext>
            </a:extLst>
          </p:cNvPr>
          <p:cNvSpPr>
            <a:spLocks noGrp="1"/>
          </p:cNvSpPr>
          <p:nvPr>
            <p:ph type="body" sz="quarter" idx="16"/>
          </p:nvPr>
        </p:nvSpPr>
        <p:spPr>
          <a:xfrm>
            <a:off x="214312" y="3559974"/>
            <a:ext cx="5437808" cy="1099339"/>
          </a:xfrm>
        </p:spPr>
        <p:txBody>
          <a:bodyPr/>
          <a:lstStyle/>
          <a:p>
            <a:pPr marL="360363" lvl="1" indent="-360363">
              <a:spcBef>
                <a:spcPts val="1659"/>
              </a:spcBef>
              <a:buSzPct val="81481"/>
              <a:buFont typeface="Wingdings" panose="05000000000000000000" pitchFamily="2" charset="2"/>
              <a:buChar char="§"/>
              <a:tabLst>
                <a:tab pos="360363" algn="l"/>
              </a:tabLst>
            </a:pPr>
            <a:r>
              <a:rPr lang="en-US" sz="1600" dirty="0">
                <a:latin typeface="TheSans UHH" panose="020B0604020202020204" charset="0"/>
                <a:cs typeface="GillSans-Light"/>
              </a:rPr>
              <a:t>Prediction </a:t>
            </a:r>
            <a:r>
              <a:rPr lang="en-US" sz="1600" spc="4" dirty="0">
                <a:latin typeface="TheSans UHH" panose="020B0604020202020204" charset="0"/>
                <a:cs typeface="GillSans-Light"/>
              </a:rPr>
              <a:t>whether </a:t>
            </a:r>
            <a:r>
              <a:rPr lang="en-US" sz="1600" dirty="0">
                <a:latin typeface="TheSans UHH" panose="020B0604020202020204" charset="0"/>
                <a:cs typeface="GillSans-Light"/>
              </a:rPr>
              <a:t>the </a:t>
            </a:r>
            <a:r>
              <a:rPr lang="en-US" sz="1600" spc="4" dirty="0">
                <a:latin typeface="TheSans UHH" panose="020B0604020202020204" charset="0"/>
                <a:cs typeface="GillSans-Light"/>
              </a:rPr>
              <a:t>text </a:t>
            </a:r>
            <a:r>
              <a:rPr lang="en-US" sz="1600" spc="7" dirty="0">
                <a:latin typeface="TheSans UHH" panose="020B0604020202020204" charset="0"/>
                <a:cs typeface="GillSans-Light"/>
              </a:rPr>
              <a:t>describes </a:t>
            </a:r>
            <a:r>
              <a:rPr lang="en-US" sz="1600" dirty="0">
                <a:latin typeface="TheSans UHH" panose="020B0604020202020204" charset="0"/>
                <a:cs typeface="GillSans-Light"/>
              </a:rPr>
              <a:t>the </a:t>
            </a:r>
            <a:r>
              <a:rPr lang="en-US" sz="1600" spc="4" dirty="0">
                <a:latin typeface="TheSans UHH" panose="020B0604020202020204" charset="0"/>
                <a:cs typeface="GillSans-Light"/>
              </a:rPr>
              <a:t>image (image </a:t>
            </a:r>
            <a:r>
              <a:rPr lang="en-US" sz="1600" dirty="0">
                <a:latin typeface="TheSans UHH" panose="020B0604020202020204" charset="0"/>
                <a:cs typeface="GillSans-Light"/>
              </a:rPr>
              <a:t>aligned with the</a:t>
            </a:r>
            <a:r>
              <a:rPr lang="en-US" sz="1600" spc="35" dirty="0">
                <a:latin typeface="TheSans UHH" panose="020B0604020202020204" charset="0"/>
                <a:cs typeface="GillSans-Light"/>
              </a:rPr>
              <a:t> </a:t>
            </a:r>
            <a:r>
              <a:rPr lang="en-US" sz="1600" dirty="0">
                <a:latin typeface="TheSans UHH" panose="020B0604020202020204" charset="0"/>
                <a:cs typeface="GillSans-Light"/>
              </a:rPr>
              <a:t>text).</a:t>
            </a:r>
          </a:p>
          <a:p>
            <a:pPr marL="360363" marR="346906" lvl="1" indent="-360363">
              <a:lnSpc>
                <a:spcPct val="111100"/>
              </a:lnSpc>
              <a:spcBef>
                <a:spcPts val="1406"/>
              </a:spcBef>
              <a:buSzPct val="81481"/>
              <a:buFont typeface="Wingdings" panose="05000000000000000000" pitchFamily="2" charset="2"/>
              <a:buChar char="§"/>
              <a:tabLst>
                <a:tab pos="360363" algn="l"/>
              </a:tabLst>
            </a:pPr>
            <a:r>
              <a:rPr lang="en-US" sz="1600" spc="4" dirty="0">
                <a:latin typeface="TheSans UHH" panose="020B0604020202020204" charset="0"/>
                <a:cs typeface="GillSans-Light"/>
              </a:rPr>
              <a:t>Element-wise </a:t>
            </a:r>
            <a:r>
              <a:rPr lang="en-US" sz="1600" dirty="0">
                <a:latin typeface="TheSans UHH" panose="020B0604020202020204" charset="0"/>
                <a:cs typeface="GillSans-Light"/>
              </a:rPr>
              <a:t>product </a:t>
            </a:r>
            <a:r>
              <a:rPr lang="en-US" sz="1600" spc="-4" dirty="0">
                <a:latin typeface="TheSans UHH" panose="020B0604020202020204" charset="0"/>
                <a:cs typeface="GillSans-Light"/>
              </a:rPr>
              <a:t>between </a:t>
            </a:r>
            <a:r>
              <a:rPr lang="en-US" sz="1600" spc="7" dirty="0" err="1">
                <a:latin typeface="TheSans UHH" panose="020B0604020202020204" charset="0"/>
                <a:cs typeface="GillSans-Light"/>
              </a:rPr>
              <a:t>h</a:t>
            </a:r>
            <a:r>
              <a:rPr lang="en-US" sz="1600" spc="11" baseline="-6535" dirty="0" err="1">
                <a:latin typeface="TheSans UHH" panose="020B0604020202020204" charset="0"/>
                <a:cs typeface="GillSans-Light"/>
              </a:rPr>
              <a:t>IMG</a:t>
            </a:r>
            <a:r>
              <a:rPr lang="en-US" sz="1600" spc="11" baseline="-6535" dirty="0">
                <a:latin typeface="TheSans UHH" panose="020B0604020202020204" charset="0"/>
                <a:cs typeface="GillSans-Light"/>
              </a:rPr>
              <a:t> </a:t>
            </a:r>
            <a:r>
              <a:rPr lang="en-US" sz="1600" spc="4" dirty="0">
                <a:latin typeface="TheSans UHH" panose="020B0604020202020204" charset="0"/>
                <a:cs typeface="GillSans-Light"/>
              </a:rPr>
              <a:t>and </a:t>
            </a:r>
            <a:r>
              <a:rPr lang="en-US" sz="1600" dirty="0" err="1">
                <a:latin typeface="TheSans UHH" panose="020B0604020202020204" charset="0"/>
                <a:cs typeface="GillSans-Light"/>
              </a:rPr>
              <a:t>h</a:t>
            </a:r>
            <a:r>
              <a:rPr lang="en-US" sz="1600" baseline="-6172" dirty="0" err="1">
                <a:latin typeface="TheSans UHH" panose="020B0604020202020204" charset="0"/>
                <a:cs typeface="GillSans-Light"/>
              </a:rPr>
              <a:t>CLS</a:t>
            </a:r>
            <a:r>
              <a:rPr lang="en-US" sz="1600" baseline="-6172" dirty="0">
                <a:latin typeface="TheSans UHH" panose="020B0604020202020204" charset="0"/>
                <a:cs typeface="GillSans-Light"/>
              </a:rPr>
              <a:t> </a:t>
            </a:r>
            <a:r>
              <a:rPr lang="en-US" sz="1600" spc="4" dirty="0">
                <a:latin typeface="TheSans UHH" panose="020B0604020202020204" charset="0"/>
                <a:cs typeface="GillSans-Light"/>
              </a:rPr>
              <a:t>and a </a:t>
            </a:r>
            <a:r>
              <a:rPr lang="en-US" sz="1600" dirty="0">
                <a:latin typeface="TheSans UHH" panose="020B0604020202020204" charset="0"/>
                <a:cs typeface="GillSans-Light"/>
              </a:rPr>
              <a:t>linear </a:t>
            </a:r>
            <a:r>
              <a:rPr lang="en-US" sz="1600" spc="-11" dirty="0">
                <a:latin typeface="TheSans UHH" panose="020B0604020202020204" charset="0"/>
                <a:cs typeface="GillSans-Light"/>
              </a:rPr>
              <a:t>layer </a:t>
            </a:r>
            <a:r>
              <a:rPr lang="en-US" sz="1600" dirty="0">
                <a:latin typeface="TheSans UHH" panose="020B0604020202020204" charset="0"/>
                <a:cs typeface="GillSans-Light"/>
              </a:rPr>
              <a:t>is </a:t>
            </a:r>
            <a:r>
              <a:rPr lang="en-US" sz="1600" spc="7" dirty="0">
                <a:latin typeface="TheSans UHH" panose="020B0604020202020204" charset="0"/>
                <a:cs typeface="GillSans-Light"/>
              </a:rPr>
              <a:t>learnt </a:t>
            </a:r>
            <a:r>
              <a:rPr lang="en-US" sz="1600" spc="4" dirty="0">
                <a:latin typeface="TheSans UHH" panose="020B0604020202020204" charset="0"/>
                <a:cs typeface="GillSans-Light"/>
              </a:rPr>
              <a:t>to  </a:t>
            </a:r>
            <a:r>
              <a:rPr lang="en-US" sz="1600" spc="-4" dirty="0">
                <a:latin typeface="TheSans UHH" panose="020B0604020202020204" charset="0"/>
                <a:cs typeface="GillSans-Light"/>
              </a:rPr>
              <a:t>make </a:t>
            </a:r>
            <a:r>
              <a:rPr lang="en-US" sz="1600" dirty="0">
                <a:latin typeface="TheSans UHH" panose="020B0604020202020204" charset="0"/>
                <a:cs typeface="GillSans-Light"/>
              </a:rPr>
              <a:t>the </a:t>
            </a:r>
            <a:r>
              <a:rPr lang="en-US" sz="1600" spc="25" dirty="0">
                <a:latin typeface="TheSans UHH" panose="020B0604020202020204" charset="0"/>
                <a:cs typeface="GillSans-Light"/>
              </a:rPr>
              <a:t>binary</a:t>
            </a:r>
            <a:r>
              <a:rPr lang="en-US" sz="1600" dirty="0">
                <a:latin typeface="TheSans UHH" panose="020B0604020202020204" charset="0"/>
                <a:cs typeface="GillSans-Light"/>
              </a:rPr>
              <a:t> prediction</a:t>
            </a:r>
          </a:p>
          <a:p>
            <a:pPr marL="360363" indent="-360363">
              <a:buFont typeface="Wingdings" panose="05000000000000000000" pitchFamily="2" charset="2"/>
              <a:buChar char="§"/>
              <a:tabLst>
                <a:tab pos="360363" algn="l"/>
              </a:tabLst>
            </a:pPr>
            <a:endParaRPr lang="en-US" dirty="0"/>
          </a:p>
        </p:txBody>
      </p:sp>
      <p:sp>
        <p:nvSpPr>
          <p:cNvPr id="10" name="Textplatzhalter 9">
            <a:extLst>
              <a:ext uri="{FF2B5EF4-FFF2-40B4-BE49-F238E27FC236}">
                <a16:creationId xmlns:a16="http://schemas.microsoft.com/office/drawing/2014/main" id="{26C8FDD4-2BD9-436A-8B23-C89A02D02617}"/>
              </a:ext>
            </a:extLst>
          </p:cNvPr>
          <p:cNvSpPr>
            <a:spLocks noGrp="1"/>
          </p:cNvSpPr>
          <p:nvPr>
            <p:ph type="body" sz="quarter" idx="17"/>
          </p:nvPr>
        </p:nvSpPr>
        <p:spPr>
          <a:xfrm>
            <a:off x="5436095" y="1779662"/>
            <a:ext cx="3312367" cy="2879651"/>
          </a:xfrm>
        </p:spPr>
        <p:txBody>
          <a:bodyPr/>
          <a:lstStyle/>
          <a:p>
            <a:pPr marL="678642" marR="346906" lvl="1" indent="-285750">
              <a:lnSpc>
                <a:spcPct val="111100"/>
              </a:lnSpc>
              <a:spcBef>
                <a:spcPts val="1406"/>
              </a:spcBef>
              <a:buSzPct val="81481"/>
              <a:buFont typeface="Wingdings" panose="05000000000000000000" pitchFamily="2" charset="2"/>
              <a:buChar char="§"/>
              <a:tabLst>
                <a:tab pos="606751" algn="l"/>
                <a:tab pos="607197" algn="l"/>
              </a:tabLst>
            </a:pPr>
            <a:r>
              <a:rPr lang="en-GB" sz="1600" dirty="0">
                <a:latin typeface="TheSans UHH" panose="020B0604020202020204" charset="0"/>
                <a:cs typeface="GillSans-Light"/>
              </a:rPr>
              <a:t>Trained on Conceptual Captions Dataset</a:t>
            </a:r>
          </a:p>
          <a:p>
            <a:pPr marL="858642" marR="346906" lvl="2" indent="-285750">
              <a:lnSpc>
                <a:spcPct val="111100"/>
              </a:lnSpc>
              <a:spcBef>
                <a:spcPts val="1406"/>
              </a:spcBef>
              <a:buSzPct val="81481"/>
              <a:buFont typeface="Wingdings" panose="05000000000000000000" pitchFamily="2" charset="2"/>
              <a:buChar char="§"/>
              <a:tabLst>
                <a:tab pos="606751" algn="l"/>
                <a:tab pos="607197" algn="l"/>
              </a:tabLst>
            </a:pPr>
            <a:r>
              <a:rPr lang="en-GB" sz="1600" dirty="0">
                <a:latin typeface="TheSans UHH" panose="020B0604020202020204" charset="0"/>
                <a:cs typeface="GillSans-Light"/>
              </a:rPr>
              <a:t>Collection of 3.3 million image-caption pairs automatically scraped </a:t>
            </a:r>
            <a:br>
              <a:rPr lang="en-GB" sz="1600" dirty="0">
                <a:latin typeface="TheSans UHH" panose="020B0604020202020204" charset="0"/>
                <a:cs typeface="GillSans-Light"/>
              </a:rPr>
            </a:br>
            <a:r>
              <a:rPr lang="en-GB" sz="1600" dirty="0">
                <a:latin typeface="TheSans UHH" panose="020B0604020202020204" charset="0"/>
                <a:cs typeface="GillSans-Light"/>
              </a:rPr>
              <a:t>from alt-text enabled web  images</a:t>
            </a:r>
          </a:p>
          <a:p>
            <a:endParaRPr lang="en-US" dirty="0"/>
          </a:p>
        </p:txBody>
      </p:sp>
      <p:sp>
        <p:nvSpPr>
          <p:cNvPr id="4" name="Date Placeholder 3">
            <a:extLst>
              <a:ext uri="{FF2B5EF4-FFF2-40B4-BE49-F238E27FC236}">
                <a16:creationId xmlns:a16="http://schemas.microsoft.com/office/drawing/2014/main" id="{4707DA80-2E10-6344-5005-390944752AEC}"/>
              </a:ext>
            </a:extLst>
          </p:cNvPr>
          <p:cNvSpPr>
            <a:spLocks noGrp="1"/>
          </p:cNvSpPr>
          <p:nvPr>
            <p:ph type="dt" sz="half" idx="18"/>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6" name="Slide Number Placeholder 5">
            <a:extLst>
              <a:ext uri="{FF2B5EF4-FFF2-40B4-BE49-F238E27FC236}">
                <a16:creationId xmlns:a16="http://schemas.microsoft.com/office/drawing/2014/main" id="{539C3188-EC00-CC1E-966B-4809BA58A7BD}"/>
              </a:ext>
            </a:extLst>
          </p:cNvPr>
          <p:cNvSpPr>
            <a:spLocks noGrp="1"/>
          </p:cNvSpPr>
          <p:nvPr>
            <p:ph type="sldNum" sz="quarter" idx="20"/>
          </p:nvPr>
        </p:nvSpPr>
        <p:spPr/>
        <p:txBody>
          <a:bodyPr/>
          <a:lstStyle/>
          <a:p>
            <a:fld id="{3E01A2B2-10AD-754B-9B4C-E5B6FED423D0}" type="slidenum">
              <a:rPr lang="de-DE" smtClean="0">
                <a:latin typeface="TheSans UHH" panose="020B0604020202020204" charset="0"/>
              </a:rPr>
              <a:pPr/>
              <a:t>77</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1090D95F-3BAD-EC88-B4BB-633CA4ED9D95}"/>
              </a:ext>
            </a:extLst>
          </p:cNvPr>
          <p:cNvSpPr/>
          <p:nvPr/>
        </p:nvSpPr>
        <p:spPr>
          <a:xfrm>
            <a:off x="219070" y="1649309"/>
            <a:ext cx="5433050" cy="1930553"/>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TextBox 8">
            <a:extLst>
              <a:ext uri="{FF2B5EF4-FFF2-40B4-BE49-F238E27FC236}">
                <a16:creationId xmlns:a16="http://schemas.microsoft.com/office/drawing/2014/main" id="{037DF33F-B47E-D5F6-D549-C4BA4E812110}"/>
              </a:ext>
            </a:extLst>
          </p:cNvPr>
          <p:cNvSpPr txBox="1"/>
          <p:nvPr/>
        </p:nvSpPr>
        <p:spPr>
          <a:xfrm>
            <a:off x="2235522" y="4853208"/>
            <a:ext cx="4672955" cy="261610"/>
          </a:xfrm>
          <a:prstGeom prst="rect">
            <a:avLst/>
          </a:prstGeom>
          <a:noFill/>
        </p:spPr>
        <p:txBody>
          <a:bodyPr wrap="square">
            <a:spAutoFit/>
          </a:bodyPr>
          <a:lstStyle/>
          <a:p>
            <a:pPr algn="ctr"/>
            <a:r>
              <a:rPr lang="en-GB" sz="1100" dirty="0">
                <a:latin typeface="TheSans UHH" panose="020B0604020202020204" charset="0"/>
              </a:rPr>
              <a:t>https://</a:t>
            </a:r>
            <a:r>
              <a:rPr lang="en-GB" sz="1100" dirty="0" err="1">
                <a:latin typeface="TheSans UHH" panose="020B0604020202020204" charset="0"/>
              </a:rPr>
              <a:t>ai.google.com</a:t>
            </a:r>
            <a:r>
              <a:rPr lang="en-GB" sz="1100" dirty="0">
                <a:latin typeface="TheSans UHH" panose="020B0604020202020204" charset="0"/>
              </a:rPr>
              <a:t>/research/</a:t>
            </a:r>
            <a:r>
              <a:rPr lang="en-GB" sz="1100" dirty="0" err="1">
                <a:latin typeface="TheSans UHH" panose="020B0604020202020204" charset="0"/>
              </a:rPr>
              <a:t>ConceptualCaptions</a:t>
            </a:r>
            <a:r>
              <a:rPr lang="en-GB" sz="1100" dirty="0">
                <a:latin typeface="TheSans UHH" panose="020B0604020202020204" charset="0"/>
              </a:rPr>
              <a:t>/</a:t>
            </a:r>
            <a:endParaRPr lang="en-DE" sz="1100" dirty="0">
              <a:latin typeface="TheSans UHH" panose="020B0604020202020204" charset="0"/>
            </a:endParaRPr>
          </a:p>
        </p:txBody>
      </p:sp>
    </p:spTree>
    <p:extLst>
      <p:ext uri="{BB962C8B-B14F-4D97-AF65-F5344CB8AC3E}">
        <p14:creationId xmlns:p14="http://schemas.microsoft.com/office/powerpoint/2010/main" val="38274187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F32CF-FBEF-0AFD-A62F-B15AE52653FB}"/>
              </a:ext>
            </a:extLst>
          </p:cNvPr>
          <p:cNvSpPr>
            <a:spLocks noGrp="1"/>
          </p:cNvSpPr>
          <p:nvPr>
            <p:ph type="title"/>
          </p:nvPr>
        </p:nvSpPr>
        <p:spPr/>
        <p:txBody>
          <a:bodyPr/>
          <a:lstStyle/>
          <a:p>
            <a:r>
              <a:rPr lang="en-IN" spc="-4" dirty="0">
                <a:latin typeface="TheSans UHH" panose="020B0604020202020204" charset="0"/>
              </a:rPr>
              <a:t>Transfer tasks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3212AAEB-A391-4EFF-B7B4-DAEE3E8AF1C5}"/>
              </a:ext>
            </a:extLst>
          </p:cNvPr>
          <p:cNvSpPr>
            <a:spLocks noGrp="1"/>
          </p:cNvSpPr>
          <p:nvPr>
            <p:ph type="body" sz="quarter" idx="16"/>
          </p:nvPr>
        </p:nvSpPr>
        <p:spPr/>
        <p:txBody>
          <a:bodyPr/>
          <a:lstStyle/>
          <a:p>
            <a:pPr marL="375034" marR="6251" indent="-366104">
              <a:lnSpc>
                <a:spcPct val="113199"/>
              </a:lnSpc>
              <a:spcBef>
                <a:spcPts val="35"/>
              </a:spcBef>
              <a:buSzPct val="81521"/>
              <a:buFont typeface="Wingdings" panose="05000000000000000000" pitchFamily="2" charset="2"/>
              <a:buChar char="§"/>
              <a:tabLst>
                <a:tab pos="374587" algn="l"/>
                <a:tab pos="375034" algn="l"/>
                <a:tab pos="2067596" algn="l"/>
                <a:tab pos="7095277" algn="l"/>
                <a:tab pos="7384589" algn="l"/>
                <a:tab pos="7824360" algn="l"/>
              </a:tabLst>
            </a:pPr>
            <a:r>
              <a:rPr lang="en-US" spc="7" dirty="0">
                <a:solidFill>
                  <a:srgbClr val="0305FF"/>
                </a:solidFill>
                <a:latin typeface="TheSans UHH" panose="020B0604020202020204" charset="0"/>
                <a:cs typeface="GillSans-Light"/>
              </a:rPr>
              <a:t>Pretrained</a:t>
            </a:r>
            <a:r>
              <a:rPr lang="en-US" spc="7" dirty="0">
                <a:latin typeface="TheSans UHH" panose="020B0604020202020204" charset="0"/>
                <a:cs typeface="GillSans-Light"/>
              </a:rPr>
              <a:t> </a:t>
            </a:r>
            <a:r>
              <a:rPr lang="en-US" spc="-18" dirty="0" err="1">
                <a:latin typeface="TheSans UHH" panose="020B0604020202020204" charset="0"/>
                <a:cs typeface="GillSans-Light"/>
              </a:rPr>
              <a:t>ViLBERT</a:t>
            </a:r>
            <a:r>
              <a:rPr lang="en-US" spc="-18" dirty="0">
                <a:latin typeface="TheSans UHH" panose="020B0604020202020204" charset="0"/>
                <a:cs typeface="GillSans-Light"/>
              </a:rPr>
              <a:t> </a:t>
            </a:r>
            <a:r>
              <a:rPr lang="en-US" spc="-4" dirty="0">
                <a:latin typeface="TheSans UHH" panose="020B0604020202020204" charset="0"/>
                <a:cs typeface="GillSans-Light"/>
              </a:rPr>
              <a:t>model is </a:t>
            </a:r>
            <a:r>
              <a:rPr lang="en-US" spc="-422" dirty="0">
                <a:latin typeface="TheSans UHH" panose="020B0604020202020204" charset="0"/>
                <a:cs typeface="GillSans-Light"/>
              </a:rPr>
              <a:t>  </a:t>
            </a:r>
            <a:r>
              <a:rPr lang="en-US" spc="7" dirty="0">
                <a:latin typeface="TheSans UHH" panose="020B0604020202020204" charset="0"/>
                <a:cs typeface="GillSans-Light"/>
              </a:rPr>
              <a:t>transferred</a:t>
            </a:r>
            <a:r>
              <a:rPr lang="en-US" spc="11" dirty="0">
                <a:latin typeface="TheSans UHH" panose="020B0604020202020204" charset="0"/>
                <a:cs typeface="GillSans-Light"/>
              </a:rPr>
              <a:t> </a:t>
            </a:r>
            <a:r>
              <a:rPr lang="en-US" dirty="0">
                <a:latin typeface="TheSans UHH" panose="020B0604020202020204" charset="0"/>
                <a:cs typeface="GillSans-Light"/>
              </a:rPr>
              <a:t>to a set of </a:t>
            </a:r>
            <a:r>
              <a:rPr lang="en-US" spc="-32" dirty="0">
                <a:latin typeface="TheSans UHH" panose="020B0604020202020204" charset="0"/>
                <a:cs typeface="GillSans-Light"/>
              </a:rPr>
              <a:t>f</a:t>
            </a:r>
            <a:r>
              <a:rPr lang="en-US" dirty="0">
                <a:latin typeface="TheSans UHH" panose="020B0604020202020204" charset="0"/>
                <a:cs typeface="GillSans-Light"/>
              </a:rPr>
              <a:t>our</a:t>
            </a:r>
            <a:r>
              <a:rPr lang="en-US" spc="-4" dirty="0">
                <a:latin typeface="TheSans UHH" panose="020B0604020202020204" charset="0"/>
                <a:cs typeface="GillSans-Light"/>
              </a:rPr>
              <a:t> </a:t>
            </a:r>
            <a:r>
              <a:rPr lang="en-US" dirty="0">
                <a:latin typeface="TheSans UHH" panose="020B0604020202020204" charset="0"/>
                <a:cs typeface="GillSans-Light"/>
              </a:rPr>
              <a:t>es</a:t>
            </a:r>
            <a:r>
              <a:rPr lang="en-US" spc="-4" dirty="0">
                <a:latin typeface="TheSans UHH" panose="020B0604020202020204" charset="0"/>
                <a:cs typeface="GillSans-Light"/>
              </a:rPr>
              <a:t>t</a:t>
            </a:r>
            <a:r>
              <a:rPr lang="en-US" dirty="0">
                <a:latin typeface="TheSans UHH" panose="020B0604020202020204" charset="0"/>
                <a:cs typeface="GillSans-Light"/>
              </a:rPr>
              <a:t>a</a:t>
            </a:r>
            <a:r>
              <a:rPr lang="en-US" spc="-49" dirty="0">
                <a:latin typeface="TheSans UHH" panose="020B0604020202020204" charset="0"/>
                <a:cs typeface="GillSans-Light"/>
              </a:rPr>
              <a:t>b</a:t>
            </a:r>
            <a:r>
              <a:rPr lang="en-US" dirty="0">
                <a:latin typeface="TheSans UHH" panose="020B0604020202020204" charset="0"/>
                <a:cs typeface="GillSans-Light"/>
              </a:rPr>
              <a:t>lished</a:t>
            </a:r>
            <a:r>
              <a:rPr lang="en-US" spc="-4" dirty="0">
                <a:latin typeface="TheSans UHH" panose="020B0604020202020204" charset="0"/>
                <a:cs typeface="GillSans-Light"/>
              </a:rPr>
              <a:t> </a:t>
            </a:r>
            <a:r>
              <a:rPr lang="en-US" dirty="0">
                <a:solidFill>
                  <a:srgbClr val="0305FF"/>
                </a:solidFill>
                <a:latin typeface="TheSans UHH" panose="020B0604020202020204" charset="0"/>
                <a:cs typeface="GillSans-Light"/>
              </a:rPr>
              <a:t>vision-</a:t>
            </a:r>
            <a:r>
              <a:rPr lang="en-US" spc="-4" dirty="0">
                <a:solidFill>
                  <a:srgbClr val="0305FF"/>
                </a:solidFill>
                <a:latin typeface="TheSans UHH" panose="020B0604020202020204" charset="0"/>
                <a:cs typeface="GillSans-Light"/>
              </a:rPr>
              <a:t>an</a:t>
            </a:r>
            <a:r>
              <a:rPr lang="en-US" dirty="0">
                <a:solidFill>
                  <a:srgbClr val="0305FF"/>
                </a:solidFill>
                <a:latin typeface="TheSans UHH" panose="020B0604020202020204" charset="0"/>
                <a:cs typeface="GillSans-Light"/>
              </a:rPr>
              <a:t>d-l</a:t>
            </a:r>
            <a:r>
              <a:rPr lang="en-US" spc="-4" dirty="0">
                <a:solidFill>
                  <a:srgbClr val="0305FF"/>
                </a:solidFill>
                <a:latin typeface="TheSans UHH" panose="020B0604020202020204" charset="0"/>
                <a:cs typeface="GillSans-Light"/>
              </a:rPr>
              <a:t>an</a:t>
            </a:r>
            <a:r>
              <a:rPr lang="en-US" dirty="0">
                <a:solidFill>
                  <a:srgbClr val="0305FF"/>
                </a:solidFill>
                <a:latin typeface="TheSans UHH" panose="020B0604020202020204" charset="0"/>
                <a:cs typeface="GillSans-Light"/>
              </a:rPr>
              <a:t>g</a:t>
            </a:r>
            <a:r>
              <a:rPr lang="en-US" spc="-4" dirty="0">
                <a:solidFill>
                  <a:srgbClr val="0305FF"/>
                </a:solidFill>
                <a:latin typeface="TheSans UHH" panose="020B0604020202020204" charset="0"/>
                <a:cs typeface="GillSans-Light"/>
              </a:rPr>
              <a:t>u</a:t>
            </a:r>
            <a:r>
              <a:rPr lang="en-US" dirty="0">
                <a:solidFill>
                  <a:srgbClr val="0305FF"/>
                </a:solidFill>
                <a:latin typeface="TheSans UHH" panose="020B0604020202020204" charset="0"/>
                <a:cs typeface="GillSans-Light"/>
              </a:rPr>
              <a:t>age</a:t>
            </a:r>
            <a:r>
              <a:rPr lang="en-US" spc="-4" dirty="0">
                <a:solidFill>
                  <a:srgbClr val="0305FF"/>
                </a:solidFill>
                <a:latin typeface="TheSans UHH" panose="020B0604020202020204" charset="0"/>
                <a:cs typeface="GillSans-Light"/>
              </a:rPr>
              <a:t> </a:t>
            </a:r>
            <a:r>
              <a:rPr lang="en-US" dirty="0">
                <a:solidFill>
                  <a:srgbClr val="0305FF"/>
                </a:solidFill>
                <a:latin typeface="TheSans UHH" panose="020B0604020202020204" charset="0"/>
                <a:cs typeface="GillSans-Light"/>
              </a:rPr>
              <a:t>tas</a:t>
            </a:r>
            <a:r>
              <a:rPr lang="en-US" spc="-4" dirty="0">
                <a:solidFill>
                  <a:srgbClr val="0305FF"/>
                </a:solidFill>
                <a:latin typeface="TheSans UHH" panose="020B0604020202020204" charset="0"/>
                <a:cs typeface="GillSans-Light"/>
              </a:rPr>
              <a:t>k</a:t>
            </a:r>
            <a:r>
              <a:rPr lang="en-US" dirty="0">
                <a:solidFill>
                  <a:srgbClr val="0305FF"/>
                </a:solidFill>
                <a:latin typeface="TheSans UHH" panose="020B0604020202020204" charset="0"/>
                <a:cs typeface="GillSans-Light"/>
              </a:rPr>
              <a:t>s</a:t>
            </a:r>
            <a:r>
              <a:rPr lang="en-US" spc="-4" dirty="0">
                <a:solidFill>
                  <a:srgbClr val="0305FF"/>
                </a:solidFill>
                <a:latin typeface="TheSans UHH" panose="020B0604020202020204" charset="0"/>
                <a:cs typeface="GillSans-Light"/>
              </a:rPr>
              <a:t> </a:t>
            </a:r>
          </a:p>
          <a:p>
            <a:pPr marL="375034" marR="6251" indent="-366104">
              <a:lnSpc>
                <a:spcPct val="113199"/>
              </a:lnSpc>
              <a:spcBef>
                <a:spcPts val="35"/>
              </a:spcBef>
              <a:buSzPct val="81521"/>
              <a:buFont typeface="Wingdings" panose="05000000000000000000" pitchFamily="2" charset="2"/>
              <a:buChar char="§"/>
              <a:tabLst>
                <a:tab pos="374587" algn="l"/>
                <a:tab pos="375034" algn="l"/>
                <a:tab pos="2067596" algn="l"/>
                <a:tab pos="7095277" algn="l"/>
                <a:tab pos="7384589" algn="l"/>
                <a:tab pos="7824360" algn="l"/>
              </a:tabLst>
            </a:pPr>
            <a:endParaRPr lang="en-US" spc="-4" dirty="0">
              <a:solidFill>
                <a:srgbClr val="0305FF"/>
              </a:solidFill>
              <a:latin typeface="TheSans UHH" panose="020B0604020202020204" charset="0"/>
              <a:cs typeface="GillSans-Light"/>
            </a:endParaRPr>
          </a:p>
          <a:p>
            <a:pPr marL="375034" marR="6251" indent="-366104">
              <a:lnSpc>
                <a:spcPct val="113199"/>
              </a:lnSpc>
              <a:spcBef>
                <a:spcPts val="35"/>
              </a:spcBef>
              <a:buSzPct val="81521"/>
              <a:buFont typeface="Wingdings" panose="05000000000000000000" pitchFamily="2" charset="2"/>
              <a:buChar char="§"/>
              <a:tabLst>
                <a:tab pos="374587" algn="l"/>
                <a:tab pos="375034" algn="l"/>
                <a:tab pos="2067596" algn="l"/>
                <a:tab pos="7095277" algn="l"/>
                <a:tab pos="7384589" algn="l"/>
                <a:tab pos="7824360" algn="l"/>
              </a:tabLst>
            </a:pPr>
            <a:r>
              <a:rPr lang="en-US" spc="-4" dirty="0">
                <a:solidFill>
                  <a:srgbClr val="0305FF"/>
                </a:solidFill>
                <a:latin typeface="TheSans UHH" panose="020B0604020202020204" charset="0"/>
                <a:cs typeface="GillSans-Light"/>
              </a:rPr>
              <a:t>Fine-tuning </a:t>
            </a:r>
            <a:r>
              <a:rPr lang="en-US" spc="7" dirty="0">
                <a:latin typeface="TheSans UHH" panose="020B0604020202020204" charset="0"/>
                <a:cs typeface="GillSans-Light"/>
              </a:rPr>
              <a:t>strategy </a:t>
            </a:r>
            <a:r>
              <a:rPr lang="en-US" dirty="0">
                <a:latin typeface="TheSans UHH" panose="020B0604020202020204" charset="0"/>
                <a:cs typeface="GillSans-Light"/>
              </a:rPr>
              <a:t>to </a:t>
            </a:r>
            <a:r>
              <a:rPr lang="en-US" spc="-4" dirty="0">
                <a:latin typeface="TheSans UHH" panose="020B0604020202020204" charset="0"/>
                <a:cs typeface="GillSans-Light"/>
              </a:rPr>
              <a:t>modify the </a:t>
            </a:r>
            <a:r>
              <a:rPr lang="en-US" spc="7" dirty="0">
                <a:latin typeface="TheSans UHH" panose="020B0604020202020204" charset="0"/>
                <a:cs typeface="GillSans-Light"/>
              </a:rPr>
              <a:t>pretrained</a:t>
            </a:r>
            <a:r>
              <a:rPr lang="en-US" spc="-63" dirty="0">
                <a:latin typeface="TheSans UHH" panose="020B0604020202020204" charset="0"/>
                <a:cs typeface="GillSans-Light"/>
              </a:rPr>
              <a:t> </a:t>
            </a:r>
            <a:r>
              <a:rPr lang="en-US" dirty="0">
                <a:latin typeface="TheSans UHH" panose="020B0604020202020204" charset="0"/>
                <a:cs typeface="GillSans-Light"/>
              </a:rPr>
              <a:t>base </a:t>
            </a:r>
            <a:r>
              <a:rPr lang="en-US" spc="-4" dirty="0">
                <a:latin typeface="TheSans UHH" panose="020B0604020202020204" charset="0"/>
                <a:cs typeface="GillSans-Light"/>
              </a:rPr>
              <a:t>model</a:t>
            </a:r>
            <a:r>
              <a:rPr lang="en-US" spc="7" dirty="0">
                <a:latin typeface="TheSans UHH" panose="020B0604020202020204" charset="0"/>
                <a:cs typeface="GillSans-Light"/>
              </a:rPr>
              <a:t> </a:t>
            </a:r>
            <a:r>
              <a:rPr lang="en-US" spc="-4" dirty="0">
                <a:latin typeface="TheSans UHH" panose="020B0604020202020204" charset="0"/>
                <a:cs typeface="GillSans-Light"/>
              </a:rPr>
              <a:t>and </a:t>
            </a:r>
            <a:r>
              <a:rPr lang="en-US" spc="4" dirty="0">
                <a:latin typeface="TheSans UHH" panose="020B0604020202020204" charset="0"/>
                <a:cs typeface="GillSans-Light"/>
              </a:rPr>
              <a:t>perform </a:t>
            </a:r>
            <a:r>
              <a:rPr lang="en-US" spc="-4" dirty="0">
                <a:latin typeface="TheSans UHH" panose="020B0604020202020204" charset="0"/>
                <a:cs typeface="GillSans-Light"/>
              </a:rPr>
              <a:t>the </a:t>
            </a:r>
            <a:r>
              <a:rPr lang="en-US" spc="-4" dirty="0">
                <a:solidFill>
                  <a:srgbClr val="0305FF"/>
                </a:solidFill>
                <a:latin typeface="TheSans UHH" panose="020B0604020202020204" charset="0"/>
                <a:cs typeface="GillSans-Light"/>
              </a:rPr>
              <a:t>new </a:t>
            </a:r>
            <a:r>
              <a:rPr lang="en-US" dirty="0">
                <a:solidFill>
                  <a:srgbClr val="0305FF"/>
                </a:solidFill>
                <a:latin typeface="TheSans UHH" panose="020B0604020202020204" charset="0"/>
                <a:cs typeface="GillSans-Light"/>
              </a:rPr>
              <a:t>task </a:t>
            </a:r>
            <a:r>
              <a:rPr lang="en-US" spc="-25" dirty="0">
                <a:latin typeface="TheSans UHH" panose="020B0604020202020204" charset="0"/>
                <a:cs typeface="GillSans-Light"/>
              </a:rPr>
              <a:t>by </a:t>
            </a:r>
            <a:r>
              <a:rPr lang="en-US" spc="7" dirty="0">
                <a:latin typeface="TheSans UHH" panose="020B0604020202020204" charset="0"/>
                <a:cs typeface="GillSans-Light"/>
              </a:rPr>
              <a:t>training </a:t>
            </a:r>
            <a:r>
              <a:rPr lang="en-US" spc="-4" dirty="0">
                <a:latin typeface="TheSans UHH" panose="020B0604020202020204" charset="0"/>
                <a:cs typeface="GillSans-Light"/>
              </a:rPr>
              <a:t>the </a:t>
            </a:r>
            <a:r>
              <a:rPr lang="en-US" dirty="0">
                <a:latin typeface="TheSans UHH" panose="020B0604020202020204" charset="0"/>
                <a:cs typeface="GillSans-Light"/>
              </a:rPr>
              <a:t>entire </a:t>
            </a:r>
            <a:r>
              <a:rPr lang="en-US" spc="-4" dirty="0">
                <a:latin typeface="TheSans UHH" panose="020B0604020202020204" charset="0"/>
                <a:cs typeface="GillSans-Light"/>
              </a:rPr>
              <a:t>model</a:t>
            </a:r>
            <a:r>
              <a:rPr lang="en-US" spc="-7" dirty="0">
                <a:latin typeface="TheSans UHH" panose="020B0604020202020204" charset="0"/>
                <a:cs typeface="GillSans-Light"/>
              </a:rPr>
              <a:t> </a:t>
            </a:r>
            <a:r>
              <a:rPr lang="en-US" spc="-4" dirty="0">
                <a:latin typeface="TheSans UHH" panose="020B0604020202020204" charset="0"/>
                <a:cs typeface="GillSans-Light"/>
              </a:rPr>
              <a:t>end-to-end</a:t>
            </a:r>
            <a:endParaRPr lang="en-US" dirty="0">
              <a:latin typeface="TheSans UHH" panose="020B0604020202020204" charset="0"/>
              <a:cs typeface="GillSans-Light"/>
            </a:endParaRPr>
          </a:p>
          <a:p>
            <a:pPr>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FD3A3D33-2EFC-1889-8902-C55504E723C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6C070D54-DFFA-C36F-24E5-E3E55CD34751}"/>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C7275FAA-AB1B-977D-4036-45CA9AD3EF0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78</a:t>
            </a:fld>
            <a:endParaRPr lang="de-DE" dirty="0">
              <a:latin typeface="TheSans UHH" panose="020B0604020202020204" charset="0"/>
            </a:endParaRPr>
          </a:p>
        </p:txBody>
      </p:sp>
    </p:spTree>
    <p:extLst>
      <p:ext uri="{BB962C8B-B14F-4D97-AF65-F5344CB8AC3E}">
        <p14:creationId xmlns:p14="http://schemas.microsoft.com/office/powerpoint/2010/main" val="5851682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638B7-29DF-3DD8-C038-9C07F2340EC7}"/>
              </a:ext>
            </a:extLst>
          </p:cNvPr>
          <p:cNvSpPr>
            <a:spLocks noGrp="1"/>
          </p:cNvSpPr>
          <p:nvPr>
            <p:ph type="title"/>
          </p:nvPr>
        </p:nvSpPr>
        <p:spPr/>
        <p:txBody>
          <a:bodyPr/>
          <a:lstStyle/>
          <a:p>
            <a:r>
              <a:rPr lang="en-DE" kern="1200"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Visual </a:t>
            </a:r>
            <a:r>
              <a:rPr lang="en-DE" kern="1200" spc="4"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Question </a:t>
            </a:r>
            <a:r>
              <a:rPr lang="en-DE" kern="1200" spc="-11"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Answering  </a:t>
            </a:r>
            <a:r>
              <a:rPr lang="en-DE" kern="1200" spc="-21"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(VQA)</a:t>
            </a:r>
            <a:endParaRPr lang="en-IN" dirty="0">
              <a:latin typeface="TheSans UHH" panose="020B0604020202020204" charset="0"/>
            </a:endParaRPr>
          </a:p>
        </p:txBody>
      </p:sp>
      <p:sp>
        <p:nvSpPr>
          <p:cNvPr id="10" name="Textplatzhalter 9">
            <a:extLst>
              <a:ext uri="{FF2B5EF4-FFF2-40B4-BE49-F238E27FC236}">
                <a16:creationId xmlns:a16="http://schemas.microsoft.com/office/drawing/2014/main" id="{F447EF53-8991-4643-8544-8C40B1B1BFBC}"/>
              </a:ext>
            </a:extLst>
          </p:cNvPr>
          <p:cNvSpPr>
            <a:spLocks noGrp="1"/>
          </p:cNvSpPr>
          <p:nvPr>
            <p:ph type="body" sz="quarter" idx="14"/>
          </p:nvPr>
        </p:nvSpPr>
        <p:spPr/>
        <p:txBody>
          <a:bodyPr>
            <a:normAutofit fontScale="70000" lnSpcReduction="20000"/>
          </a:bodyPr>
          <a:lstStyle/>
          <a:p>
            <a:pPr marL="342900" indent="-342900">
              <a:lnSpc>
                <a:spcPct val="120000"/>
              </a:lnSpc>
              <a:spcBef>
                <a:spcPts val="0"/>
              </a:spcBef>
              <a:buFont typeface="Wingdings" panose="05000000000000000000" pitchFamily="2" charset="2"/>
              <a:buChar char="§"/>
            </a:pPr>
            <a:r>
              <a:rPr lang="en-GB" dirty="0">
                <a:latin typeface="TheSans UHH" panose="020B0604020202020204" charset="0"/>
              </a:rPr>
              <a:t>Training and Evaluation on VQA 2.0 dataset</a:t>
            </a:r>
          </a:p>
          <a:p>
            <a:pPr marL="342900" indent="-342900">
              <a:lnSpc>
                <a:spcPct val="120000"/>
              </a:lnSpc>
              <a:spcBef>
                <a:spcPts val="0"/>
              </a:spcBef>
              <a:buFont typeface="Wingdings" panose="05000000000000000000" pitchFamily="2" charset="2"/>
              <a:buChar char="§"/>
            </a:pPr>
            <a:endParaRPr lang="en-GB" dirty="0">
              <a:latin typeface="TheSans UHH" panose="020B0604020202020204" charset="0"/>
            </a:endParaRPr>
          </a:p>
          <a:p>
            <a:pPr marL="342900" indent="-342900">
              <a:lnSpc>
                <a:spcPct val="120000"/>
              </a:lnSpc>
              <a:spcBef>
                <a:spcPts val="0"/>
              </a:spcBef>
              <a:buFont typeface="Wingdings" panose="05000000000000000000" pitchFamily="2" charset="2"/>
              <a:buChar char="§"/>
            </a:pPr>
            <a:r>
              <a:rPr lang="en-GB" dirty="0">
                <a:latin typeface="TheSans UHH" panose="020B0604020202020204" charset="0"/>
              </a:rPr>
              <a:t>Fine-tuning:</a:t>
            </a:r>
            <a:br>
              <a:rPr lang="en-GB" dirty="0">
                <a:latin typeface="TheSans UHH" panose="020B0604020202020204" charset="0"/>
              </a:rPr>
            </a:br>
            <a:r>
              <a:rPr lang="en-GB" dirty="0">
                <a:latin typeface="TheSans UHH" panose="020B0604020202020204" charset="0"/>
              </a:rPr>
              <a:t>Two layer MLP is learnt on top of the elementwise product of the image and  text representations </a:t>
            </a:r>
            <a:r>
              <a:rPr lang="en-GB" dirty="0" err="1">
                <a:latin typeface="TheSans UHH" panose="020B0604020202020204" charset="0"/>
              </a:rPr>
              <a:t>hIMG</a:t>
            </a:r>
            <a:r>
              <a:rPr lang="en-GB" dirty="0">
                <a:latin typeface="TheSans UHH" panose="020B0604020202020204" charset="0"/>
              </a:rPr>
              <a:t> and  </a:t>
            </a:r>
            <a:r>
              <a:rPr lang="en-GB" dirty="0" err="1">
                <a:latin typeface="TheSans UHH" panose="020B0604020202020204" charset="0"/>
              </a:rPr>
              <a:t>hCLS</a:t>
            </a:r>
            <a:r>
              <a:rPr lang="en-GB" dirty="0">
                <a:latin typeface="TheSans UHH" panose="020B0604020202020204" charset="0"/>
              </a:rPr>
              <a:t>.</a:t>
            </a:r>
          </a:p>
          <a:p>
            <a:pPr marL="342900" indent="-342900">
              <a:lnSpc>
                <a:spcPct val="120000"/>
              </a:lnSpc>
              <a:spcBef>
                <a:spcPts val="0"/>
              </a:spcBef>
              <a:buFont typeface="Wingdings" panose="05000000000000000000" pitchFamily="2" charset="2"/>
              <a:buChar char="§"/>
            </a:pPr>
            <a:endParaRPr lang="en-GB" dirty="0">
              <a:latin typeface="TheSans UHH" panose="020B0604020202020204" charset="0"/>
            </a:endParaRPr>
          </a:p>
          <a:p>
            <a:pPr marL="342900" indent="-342900">
              <a:lnSpc>
                <a:spcPct val="120000"/>
              </a:lnSpc>
              <a:spcBef>
                <a:spcPts val="0"/>
              </a:spcBef>
              <a:buFont typeface="Wingdings" panose="05000000000000000000" pitchFamily="2" charset="2"/>
              <a:buChar char="§"/>
            </a:pPr>
            <a:r>
              <a:rPr lang="en-GB" dirty="0">
                <a:latin typeface="TheSans UHH" panose="020B0604020202020204" charset="0"/>
              </a:rPr>
              <a:t>Multi-label classification task:  </a:t>
            </a:r>
            <a:br>
              <a:rPr lang="en-GB" dirty="0">
                <a:latin typeface="TheSans UHH" panose="020B0604020202020204" charset="0"/>
              </a:rPr>
            </a:br>
            <a:r>
              <a:rPr lang="en-GB" dirty="0">
                <a:latin typeface="TheSans UHH" panose="020B0604020202020204" charset="0"/>
              </a:rPr>
              <a:t>Binary cross-entropy loss.  </a:t>
            </a:r>
            <a:br>
              <a:rPr lang="en-GB" dirty="0">
                <a:latin typeface="TheSans UHH" panose="020B0604020202020204" charset="0"/>
              </a:rPr>
            </a:br>
            <a:r>
              <a:rPr lang="en-GB" dirty="0">
                <a:latin typeface="TheSans UHH" panose="020B0604020202020204" charset="0"/>
              </a:rPr>
              <a:t>Batch size 256. Maximum 20 epochs. Initial learning rate 4e-5.</a:t>
            </a:r>
          </a:p>
          <a:p>
            <a:pPr marL="342900" indent="-342900">
              <a:lnSpc>
                <a:spcPct val="120000"/>
              </a:lnSpc>
              <a:spcBef>
                <a:spcPts val="0"/>
              </a:spcBef>
              <a:buFont typeface="Wingdings" panose="05000000000000000000" pitchFamily="2" charset="2"/>
              <a:buChar char="§"/>
            </a:pPr>
            <a:endParaRPr lang="en-DE" dirty="0">
              <a:latin typeface="TheSans UHH" panose="020B0604020202020204" charset="0"/>
            </a:endParaRPr>
          </a:p>
          <a:p>
            <a:pPr marL="342900" indent="-342900">
              <a:lnSpc>
                <a:spcPct val="120000"/>
              </a:lnSpc>
              <a:spcBef>
                <a:spcPts val="0"/>
              </a:spcBef>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90532786-5B2D-A755-E7E4-41795CD85B11}"/>
              </a:ext>
            </a:extLst>
          </p:cNvPr>
          <p:cNvSpPr>
            <a:spLocks noGrp="1"/>
          </p:cNvSpPr>
          <p:nvPr>
            <p:ph type="dt" sz="half" idx="16"/>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8C0565F-1812-531D-A47E-F8B144847FEF}"/>
              </a:ext>
            </a:extLst>
          </p:cNvPr>
          <p:cNvSpPr>
            <a:spLocks noGrp="1"/>
          </p:cNvSpPr>
          <p:nvPr>
            <p:ph type="ftr" sz="quarter" idx="17"/>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773289C-4240-75C8-C547-A93AF76EE84A}"/>
              </a:ext>
            </a:extLst>
          </p:cNvPr>
          <p:cNvSpPr>
            <a:spLocks noGrp="1"/>
          </p:cNvSpPr>
          <p:nvPr>
            <p:ph type="sldNum" sz="quarter" idx="18"/>
          </p:nvPr>
        </p:nvSpPr>
        <p:spPr/>
        <p:txBody>
          <a:bodyPr/>
          <a:lstStyle/>
          <a:p>
            <a:fld id="{3E01A2B2-10AD-754B-9B4C-E5B6FED423D0}" type="slidenum">
              <a:rPr lang="de-DE" smtClean="0">
                <a:latin typeface="TheSans UHH" panose="020B0604020202020204" charset="0"/>
              </a:rPr>
              <a:pPr/>
              <a:t>79</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6A32BD95-4459-0576-8683-E05CBA4566CE}"/>
              </a:ext>
            </a:extLst>
          </p:cNvPr>
          <p:cNvSpPr/>
          <p:nvPr/>
        </p:nvSpPr>
        <p:spPr>
          <a:xfrm>
            <a:off x="5478319" y="1275606"/>
            <a:ext cx="3096344" cy="2396042"/>
          </a:xfrm>
          <a:prstGeom prst="rect">
            <a:avLst/>
          </a:prstGeom>
          <a:blipFill>
            <a:blip r:embed="rId3" cstate="print"/>
            <a:stretch>
              <a:fillRect/>
            </a:stretch>
          </a:blipFill>
        </p:spPr>
        <p:txBody>
          <a:bodyPr wrap="square" lIns="0" tIns="0" rIns="0" bIns="0" rtlCol="0"/>
          <a:lstStyle/>
          <a:p>
            <a:endParaRPr dirty="0">
              <a:latin typeface="TheSans UHH" panose="020B0604020202020204" charset="0"/>
            </a:endParaRPr>
          </a:p>
        </p:txBody>
      </p:sp>
      <p:pic>
        <p:nvPicPr>
          <p:cNvPr id="9" name="Picture 8" descr="A screenshot of a computer&#10;&#10;Description automatically generated with medium confidence">
            <a:extLst>
              <a:ext uri="{FF2B5EF4-FFF2-40B4-BE49-F238E27FC236}">
                <a16:creationId xmlns:a16="http://schemas.microsoft.com/office/drawing/2014/main" id="{F8936A58-31EA-1DAD-F5FA-4E22248F5573}"/>
              </a:ext>
            </a:extLst>
          </p:cNvPr>
          <p:cNvPicPr>
            <a:picLocks noChangeAspect="1"/>
          </p:cNvPicPr>
          <p:nvPr/>
        </p:nvPicPr>
        <p:blipFill>
          <a:blip r:embed="rId4"/>
          <a:stretch>
            <a:fillRect/>
          </a:stretch>
        </p:blipFill>
        <p:spPr>
          <a:xfrm>
            <a:off x="5004048" y="3737168"/>
            <a:ext cx="4044886" cy="922814"/>
          </a:xfrm>
          <a:prstGeom prst="rect">
            <a:avLst/>
          </a:prstGeom>
        </p:spPr>
      </p:pic>
    </p:spTree>
    <p:extLst>
      <p:ext uri="{BB962C8B-B14F-4D97-AF65-F5344CB8AC3E}">
        <p14:creationId xmlns:p14="http://schemas.microsoft.com/office/powerpoint/2010/main" val="168549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7E8740-BDC2-4608-B99F-13A01B86DA63}"/>
              </a:ext>
            </a:extLst>
          </p:cNvPr>
          <p:cNvSpPr>
            <a:spLocks noGrp="1"/>
          </p:cNvSpPr>
          <p:nvPr>
            <p:ph type="title"/>
          </p:nvPr>
        </p:nvSpPr>
        <p:spPr/>
        <p:txBody>
          <a:bodyPr/>
          <a:lstStyle/>
          <a:p>
            <a:r>
              <a:rPr lang="en-US" dirty="0"/>
              <a:t>AlphaGo</a:t>
            </a:r>
          </a:p>
        </p:txBody>
      </p:sp>
      <p:sp>
        <p:nvSpPr>
          <p:cNvPr id="3" name="Textplatzhalter 2">
            <a:extLst>
              <a:ext uri="{FF2B5EF4-FFF2-40B4-BE49-F238E27FC236}">
                <a16:creationId xmlns:a16="http://schemas.microsoft.com/office/drawing/2014/main" id="{CB80FDC3-0578-419D-9F9D-3AC4D0361A00}"/>
              </a:ext>
            </a:extLst>
          </p:cNvPr>
          <p:cNvSpPr>
            <a:spLocks noGrp="1"/>
          </p:cNvSpPr>
          <p:nvPr>
            <p:ph type="body" sz="quarter" idx="16"/>
          </p:nvPr>
        </p:nvSpPr>
        <p:spPr>
          <a:xfrm>
            <a:off x="214311" y="1779662"/>
            <a:ext cx="8534151" cy="2879651"/>
          </a:xfrm>
        </p:spPr>
        <p:txBody>
          <a:bodyPr/>
          <a:lstStyle/>
          <a:p>
            <a:r>
              <a:rPr lang="en-US" dirty="0"/>
              <a:t>Evaluation network</a:t>
            </a:r>
          </a:p>
          <a:p>
            <a:r>
              <a:rPr lang="en-US" dirty="0"/>
              <a:t>Feature vector represents the position</a:t>
            </a:r>
          </a:p>
          <a:p>
            <a:r>
              <a:rPr lang="en-US" dirty="0"/>
              <a:t>Output: win/loss signal</a:t>
            </a:r>
          </a:p>
          <a:p>
            <a:r>
              <a:rPr lang="en-US" dirty="0"/>
              <a:t>Here: black will win</a:t>
            </a:r>
          </a:p>
        </p:txBody>
      </p:sp>
      <p:sp>
        <p:nvSpPr>
          <p:cNvPr id="4" name="Datumsplatzhalter 3">
            <a:extLst>
              <a:ext uri="{FF2B5EF4-FFF2-40B4-BE49-F238E27FC236}">
                <a16:creationId xmlns:a16="http://schemas.microsoft.com/office/drawing/2014/main" id="{A5593292-EDDA-46BA-85C9-E8CA2327055D}"/>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0DBD0B11-ABD6-4328-B0BC-3D1EBF9C15D4}"/>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DF7A9897-6A3C-4D4C-BA84-247C5ED24B30}"/>
              </a:ext>
            </a:extLst>
          </p:cNvPr>
          <p:cNvSpPr>
            <a:spLocks noGrp="1"/>
          </p:cNvSpPr>
          <p:nvPr>
            <p:ph type="sldNum" sz="quarter" idx="19"/>
          </p:nvPr>
        </p:nvSpPr>
        <p:spPr/>
        <p:txBody>
          <a:bodyPr/>
          <a:lstStyle/>
          <a:p>
            <a:fld id="{3E01A2B2-10AD-754B-9B4C-E5B6FED423D0}" type="slidenum">
              <a:rPr lang="de-DE" smtClean="0"/>
              <a:pPr/>
              <a:t>8</a:t>
            </a:fld>
            <a:endParaRPr lang="de-DE"/>
          </a:p>
        </p:txBody>
      </p:sp>
      <p:pic>
        <p:nvPicPr>
          <p:cNvPr id="7" name="Grafik 6">
            <a:extLst>
              <a:ext uri="{FF2B5EF4-FFF2-40B4-BE49-F238E27FC236}">
                <a16:creationId xmlns:a16="http://schemas.microsoft.com/office/drawing/2014/main" id="{66470843-1BF1-46B8-A954-E713030657BE}"/>
              </a:ext>
            </a:extLst>
          </p:cNvPr>
          <p:cNvPicPr>
            <a:picLocks noChangeAspect="1"/>
          </p:cNvPicPr>
          <p:nvPr/>
        </p:nvPicPr>
        <p:blipFill>
          <a:blip r:embed="rId3"/>
          <a:stretch>
            <a:fillRect/>
          </a:stretch>
        </p:blipFill>
        <p:spPr>
          <a:xfrm>
            <a:off x="5652120" y="1649471"/>
            <a:ext cx="3094680" cy="3024079"/>
          </a:xfrm>
          <a:prstGeom prst="rect">
            <a:avLst/>
          </a:prstGeom>
        </p:spPr>
      </p:pic>
      <p:sp>
        <p:nvSpPr>
          <p:cNvPr id="8" name="Rechteck 7">
            <a:extLst>
              <a:ext uri="{FF2B5EF4-FFF2-40B4-BE49-F238E27FC236}">
                <a16:creationId xmlns:a16="http://schemas.microsoft.com/office/drawing/2014/main" id="{F75C10BD-8015-4512-A147-1E448ADE64CC}"/>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4"/>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269375361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345BA-2BA9-9AED-9A0A-46034BE07771}"/>
              </a:ext>
            </a:extLst>
          </p:cNvPr>
          <p:cNvSpPr>
            <a:spLocks noGrp="1"/>
          </p:cNvSpPr>
          <p:nvPr>
            <p:ph type="title"/>
          </p:nvPr>
        </p:nvSpPr>
        <p:spPr/>
        <p:txBody>
          <a:bodyPr/>
          <a:lstStyle/>
          <a:p>
            <a:pPr algn="ctr"/>
            <a:r>
              <a:rPr lang="en-DE" kern="1200" spc="-7"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Visual Commonsense Reasoning  </a:t>
            </a:r>
            <a:r>
              <a:rPr lang="en-DE" kern="1200" spc="-14"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(VCR)</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30DD60A5-5557-4AC4-A823-DFD37C60CA16}"/>
              </a:ext>
            </a:extLst>
          </p:cNvPr>
          <p:cNvSpPr>
            <a:spLocks noGrp="1"/>
          </p:cNvSpPr>
          <p:nvPr>
            <p:ph type="body" sz="quarter" idx="16"/>
          </p:nvPr>
        </p:nvSpPr>
        <p:spPr>
          <a:xfrm>
            <a:off x="214311" y="1779662"/>
            <a:ext cx="4895373" cy="2879651"/>
          </a:xfrm>
        </p:spPr>
        <p:txBody>
          <a:bodyPr/>
          <a:lstStyle/>
          <a:p>
            <a:pPr>
              <a:spcBef>
                <a:spcPts val="600"/>
              </a:spcBef>
              <a:buFont typeface="Wingdings" panose="05000000000000000000" pitchFamily="2" charset="2"/>
              <a:buChar char="§"/>
            </a:pPr>
            <a:r>
              <a:rPr lang="en-US" sz="1400" dirty="0"/>
              <a:t>Given an image, Visual Question Answering  (Q-&gt;A) and Answer justification (QA-&gt;R).</a:t>
            </a:r>
          </a:p>
          <a:p>
            <a:pPr>
              <a:spcBef>
                <a:spcPts val="600"/>
              </a:spcBef>
              <a:buFont typeface="Wingdings" panose="05000000000000000000" pitchFamily="2" charset="2"/>
              <a:buChar char="§"/>
            </a:pPr>
            <a:r>
              <a:rPr lang="en-US" sz="1400" dirty="0"/>
              <a:t>Trained on Visual Commonsense  Reasoning  (VCR) dataset having object tags integrated  into the language </a:t>
            </a:r>
          </a:p>
          <a:p>
            <a:pPr>
              <a:spcBef>
                <a:spcPts val="600"/>
              </a:spcBef>
              <a:buFont typeface="Wingdings" panose="05000000000000000000" pitchFamily="2" charset="2"/>
              <a:buChar char="§"/>
            </a:pPr>
            <a:r>
              <a:rPr lang="en-US" sz="1400" dirty="0"/>
              <a:t>Fine-tuning: Question and each possible  response is concatenated and four different  text inputs are passed along with the image.  A linear layer is learnt on top of the post-  element-wise product representation.</a:t>
            </a:r>
          </a:p>
          <a:p>
            <a:pPr>
              <a:spcBef>
                <a:spcPts val="600"/>
              </a:spcBef>
              <a:buFont typeface="Wingdings" panose="05000000000000000000" pitchFamily="2" charset="2"/>
              <a:buChar char="§"/>
            </a:pPr>
            <a:r>
              <a:rPr lang="en-US" sz="1400" dirty="0" err="1"/>
              <a:t>Softmax</a:t>
            </a:r>
            <a:r>
              <a:rPr lang="en-US" sz="1400" dirty="0"/>
              <a:t> prediction. </a:t>
            </a:r>
            <a:br>
              <a:rPr lang="en-US" sz="1400" dirty="0"/>
            </a:br>
            <a:r>
              <a:rPr lang="en-US" sz="1400" dirty="0"/>
              <a:t>Cross-entropy  loss. </a:t>
            </a:r>
            <a:br>
              <a:rPr lang="en-US" sz="1400" dirty="0"/>
            </a:br>
            <a:r>
              <a:rPr lang="en-US" sz="1400" dirty="0"/>
              <a:t>20 epochs. Batch size 64. </a:t>
            </a:r>
            <a:br>
              <a:rPr lang="en-US" sz="1400" dirty="0"/>
            </a:br>
            <a:r>
              <a:rPr lang="en-US" sz="1400" dirty="0"/>
              <a:t>Initial learning  rate 2e-5.</a:t>
            </a:r>
          </a:p>
          <a:p>
            <a:pPr>
              <a:spcBef>
                <a:spcPts val="0"/>
              </a:spcBef>
              <a:buFont typeface="Wingdings" panose="05000000000000000000" pitchFamily="2" charset="2"/>
              <a:buChar char="§"/>
            </a:pPr>
            <a:endParaRPr lang="en-US" sz="1400" dirty="0"/>
          </a:p>
        </p:txBody>
      </p:sp>
      <p:sp>
        <p:nvSpPr>
          <p:cNvPr id="4" name="Date Placeholder 3">
            <a:extLst>
              <a:ext uri="{FF2B5EF4-FFF2-40B4-BE49-F238E27FC236}">
                <a16:creationId xmlns:a16="http://schemas.microsoft.com/office/drawing/2014/main" id="{34750A27-2ADD-4654-7D8F-5E3E113663D2}"/>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9369319E-9445-9E3E-B423-2E576F1D1A77}"/>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7B389A80-02FB-5620-3652-6E71BDA2125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80</a:t>
            </a:fld>
            <a:endParaRPr lang="de-DE" dirty="0">
              <a:latin typeface="TheSans UHH" panose="020B0604020202020204" charset="0"/>
            </a:endParaRPr>
          </a:p>
        </p:txBody>
      </p:sp>
      <p:sp>
        <p:nvSpPr>
          <p:cNvPr id="8" name="object 3">
            <a:extLst>
              <a:ext uri="{FF2B5EF4-FFF2-40B4-BE49-F238E27FC236}">
                <a16:creationId xmlns:a16="http://schemas.microsoft.com/office/drawing/2014/main" id="{5924539E-D88B-9936-4F34-A65CE92C189A}"/>
              </a:ext>
            </a:extLst>
          </p:cNvPr>
          <p:cNvSpPr/>
          <p:nvPr/>
        </p:nvSpPr>
        <p:spPr>
          <a:xfrm>
            <a:off x="5200958" y="1783220"/>
            <a:ext cx="3894988" cy="2518172"/>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TextBox 8">
            <a:extLst>
              <a:ext uri="{FF2B5EF4-FFF2-40B4-BE49-F238E27FC236}">
                <a16:creationId xmlns:a16="http://schemas.microsoft.com/office/drawing/2014/main" id="{C1524033-151B-85DE-59A5-E4009E79324E}"/>
              </a:ext>
            </a:extLst>
          </p:cNvPr>
          <p:cNvSpPr txBox="1"/>
          <p:nvPr/>
        </p:nvSpPr>
        <p:spPr>
          <a:xfrm>
            <a:off x="5109684" y="4409342"/>
            <a:ext cx="4107734" cy="307777"/>
          </a:xfrm>
          <a:prstGeom prst="rect">
            <a:avLst/>
          </a:prstGeom>
          <a:noFill/>
        </p:spPr>
        <p:txBody>
          <a:bodyPr wrap="square">
            <a:spAutoFit/>
          </a:bodyPr>
          <a:lstStyle/>
          <a:p>
            <a:pPr algn="ctr"/>
            <a:r>
              <a:rPr lang="en-DE" sz="1400" dirty="0">
                <a:latin typeface="TheSans UHH" panose="020B0604020202020204" charset="0"/>
              </a:rPr>
              <a:t>https://paperswithcode.com/dataset/vcr</a:t>
            </a:r>
          </a:p>
        </p:txBody>
      </p:sp>
    </p:spTree>
    <p:extLst>
      <p:ext uri="{BB962C8B-B14F-4D97-AF65-F5344CB8AC3E}">
        <p14:creationId xmlns:p14="http://schemas.microsoft.com/office/powerpoint/2010/main" val="3811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F33E-64D1-AB9D-61F9-D0602998F9B3}"/>
              </a:ext>
            </a:extLst>
          </p:cNvPr>
          <p:cNvSpPr>
            <a:spLocks noGrp="1"/>
          </p:cNvSpPr>
          <p:nvPr>
            <p:ph type="title"/>
          </p:nvPr>
        </p:nvSpPr>
        <p:spPr/>
        <p:txBody>
          <a:bodyPr/>
          <a:lstStyle/>
          <a:p>
            <a:r>
              <a:rPr lang="en-DE" kern="1200" spc="-14" dirty="0">
                <a:solidFill>
                  <a:srgbClr val="000000"/>
                </a:solidFill>
                <a:effectLst/>
                <a:ea typeface="ＭＳ Ｐゴシック" panose="020B0600070205080204" pitchFamily="34" charset="-128"/>
                <a:cs typeface="Gill Sans" panose="020B0502020104020203" pitchFamily="34" charset="-79"/>
              </a:rPr>
              <a:t>Grounding Referring</a:t>
            </a:r>
            <a:r>
              <a:rPr lang="en-DE" kern="1200" spc="-7" dirty="0">
                <a:solidFill>
                  <a:srgbClr val="000000"/>
                </a:solidFill>
                <a:effectLst/>
                <a:ea typeface="ＭＳ Ｐゴシック" panose="020B0600070205080204" pitchFamily="34" charset="-128"/>
                <a:cs typeface="Gill Sans" panose="020B0502020104020203" pitchFamily="34" charset="-79"/>
              </a:rPr>
              <a:t> </a:t>
            </a:r>
            <a:r>
              <a:rPr lang="en-DE" kern="1200" spc="-11" dirty="0">
                <a:solidFill>
                  <a:srgbClr val="000000"/>
                </a:solidFill>
                <a:effectLst/>
                <a:ea typeface="ＭＳ Ｐゴシック" panose="020B0600070205080204" pitchFamily="34" charset="-128"/>
                <a:cs typeface="Gill Sans" panose="020B0502020104020203" pitchFamily="34" charset="-79"/>
              </a:rPr>
              <a:t>Expressions</a:t>
            </a:r>
            <a:endParaRPr lang="en-IN" dirty="0"/>
          </a:p>
        </p:txBody>
      </p:sp>
      <p:sp>
        <p:nvSpPr>
          <p:cNvPr id="12" name="Textplatzhalter 11">
            <a:extLst>
              <a:ext uri="{FF2B5EF4-FFF2-40B4-BE49-F238E27FC236}">
                <a16:creationId xmlns:a16="http://schemas.microsoft.com/office/drawing/2014/main" id="{6609FED0-067F-4C33-95BF-B168D120A613}"/>
              </a:ext>
            </a:extLst>
          </p:cNvPr>
          <p:cNvSpPr>
            <a:spLocks noGrp="1"/>
          </p:cNvSpPr>
          <p:nvPr>
            <p:ph type="body" sz="quarter" idx="16"/>
          </p:nvPr>
        </p:nvSpPr>
        <p:spPr>
          <a:xfrm>
            <a:off x="214312" y="1779662"/>
            <a:ext cx="4724200" cy="2879651"/>
          </a:xfrm>
        </p:spPr>
        <p:txBody>
          <a:bodyPr/>
          <a:lstStyle/>
          <a:p>
            <a:pPr>
              <a:spcBef>
                <a:spcPts val="300"/>
              </a:spcBef>
            </a:pPr>
            <a:r>
              <a:rPr lang="en-US" sz="1400" dirty="0"/>
              <a:t>Localize an image region given a natural  language reference.</a:t>
            </a:r>
          </a:p>
          <a:p>
            <a:pPr>
              <a:spcBef>
                <a:spcPts val="300"/>
              </a:spcBef>
            </a:pPr>
            <a:r>
              <a:rPr lang="en-US" sz="1400" dirty="0"/>
              <a:t>Training and Evaluation is done on  </a:t>
            </a:r>
            <a:r>
              <a:rPr lang="en-US" sz="1400" dirty="0" err="1"/>
              <a:t>RefCOCO</a:t>
            </a:r>
            <a:r>
              <a:rPr lang="en-US" sz="1400" dirty="0"/>
              <a:t>+ dataset.</a:t>
            </a:r>
          </a:p>
          <a:p>
            <a:pPr>
              <a:spcBef>
                <a:spcPts val="300"/>
              </a:spcBef>
            </a:pPr>
            <a:r>
              <a:rPr lang="en-US" sz="1400" dirty="0"/>
              <a:t>Bounding box proposals provided by  </a:t>
            </a:r>
            <a:r>
              <a:rPr lang="en-US" sz="1400" dirty="0" err="1"/>
              <a:t>MAttNet</a:t>
            </a:r>
            <a:r>
              <a:rPr lang="en-US" sz="1400" dirty="0"/>
              <a:t> https://arxiv.org/abs/1801.08186, </a:t>
            </a:r>
            <a:br>
              <a:rPr lang="en-US" sz="1400" dirty="0"/>
            </a:br>
            <a:r>
              <a:rPr lang="en-US" sz="1400" dirty="0"/>
              <a:t>which uses a Mask R-CNN, are directly used.</a:t>
            </a:r>
          </a:p>
          <a:p>
            <a:pPr>
              <a:spcBef>
                <a:spcPts val="300"/>
              </a:spcBef>
            </a:pPr>
            <a:r>
              <a:rPr lang="en-US" sz="1400" dirty="0"/>
              <a:t>Fine-tuning: Final representation “</a:t>
            </a:r>
            <a:r>
              <a:rPr lang="en-US" sz="1400" dirty="0" err="1"/>
              <a:t>hvi</a:t>
            </a:r>
            <a:r>
              <a:rPr lang="en-US" sz="1400" dirty="0"/>
              <a:t>” is  passed into a learned linear layer to  predict a matching score. </a:t>
            </a:r>
            <a:r>
              <a:rPr lang="en-GB" sz="1400" dirty="0">
                <a:solidFill>
                  <a:srgbClr val="202124"/>
                </a:solidFill>
              </a:rPr>
              <a:t>Intersection over Union (</a:t>
            </a:r>
            <a:r>
              <a:rPr lang="en-GB" sz="1400" dirty="0" err="1">
                <a:solidFill>
                  <a:srgbClr val="202124"/>
                </a:solidFill>
              </a:rPr>
              <a:t>IoU</a:t>
            </a:r>
            <a:r>
              <a:rPr lang="en-GB" sz="1400" dirty="0">
                <a:solidFill>
                  <a:srgbClr val="202124"/>
                </a:solidFill>
              </a:rPr>
              <a:t>) </a:t>
            </a:r>
            <a:r>
              <a:rPr lang="en-US" sz="1400" dirty="0"/>
              <a:t> is  computed with the ground truth box  thresholding at 0.5.</a:t>
            </a:r>
          </a:p>
          <a:p>
            <a:pPr>
              <a:spcBef>
                <a:spcPts val="300"/>
              </a:spcBef>
            </a:pPr>
            <a:r>
              <a:rPr lang="en-US" sz="1400" dirty="0"/>
              <a:t>Binary cross-entropy loss.  </a:t>
            </a:r>
            <a:br>
              <a:rPr lang="en-US" sz="1400" dirty="0"/>
            </a:br>
            <a:r>
              <a:rPr lang="en-US" sz="1400" dirty="0"/>
              <a:t>Maximum 20 epochs. Batch size 256.  Initial learning rate 4e-5.</a:t>
            </a:r>
          </a:p>
          <a:p>
            <a:pPr>
              <a:spcBef>
                <a:spcPts val="300"/>
              </a:spcBef>
            </a:pPr>
            <a:endParaRPr lang="en-US" sz="1400" dirty="0"/>
          </a:p>
        </p:txBody>
      </p:sp>
      <p:sp>
        <p:nvSpPr>
          <p:cNvPr id="6" name="Slide Number Placeholder 5">
            <a:extLst>
              <a:ext uri="{FF2B5EF4-FFF2-40B4-BE49-F238E27FC236}">
                <a16:creationId xmlns:a16="http://schemas.microsoft.com/office/drawing/2014/main" id="{E4BC9E50-23AA-8AA2-8905-12C2F6E42B2C}"/>
              </a:ext>
            </a:extLst>
          </p:cNvPr>
          <p:cNvSpPr>
            <a:spLocks noGrp="1"/>
          </p:cNvSpPr>
          <p:nvPr>
            <p:ph type="sldNum" sz="quarter" idx="19"/>
          </p:nvPr>
        </p:nvSpPr>
        <p:spPr/>
        <p:txBody>
          <a:bodyPr/>
          <a:lstStyle/>
          <a:p>
            <a:fld id="{3E01A2B2-10AD-754B-9B4C-E5B6FED423D0}" type="slidenum">
              <a:rPr lang="de-DE" smtClean="0"/>
              <a:pPr/>
              <a:t>81</a:t>
            </a:fld>
            <a:endParaRPr lang="de-DE" dirty="0"/>
          </a:p>
        </p:txBody>
      </p:sp>
      <p:sp>
        <p:nvSpPr>
          <p:cNvPr id="8" name="object 4">
            <a:extLst>
              <a:ext uri="{FF2B5EF4-FFF2-40B4-BE49-F238E27FC236}">
                <a16:creationId xmlns:a16="http://schemas.microsoft.com/office/drawing/2014/main" id="{FE41A920-95A0-1084-AF66-A2801481E1C8}"/>
              </a:ext>
            </a:extLst>
          </p:cNvPr>
          <p:cNvSpPr/>
          <p:nvPr/>
        </p:nvSpPr>
        <p:spPr>
          <a:xfrm>
            <a:off x="5666412" y="1084983"/>
            <a:ext cx="2629463" cy="2304256"/>
          </a:xfrm>
          <a:prstGeom prst="rect">
            <a:avLst/>
          </a:prstGeom>
          <a:blipFill>
            <a:blip r:embed="rId3" cstate="print"/>
            <a:stretch>
              <a:fillRect/>
            </a:stretch>
          </a:blipFill>
        </p:spPr>
        <p:txBody>
          <a:bodyPr wrap="square" lIns="0" tIns="0" rIns="0" bIns="0" rtlCol="0"/>
          <a:lstStyle/>
          <a:p>
            <a:endParaRPr/>
          </a:p>
        </p:txBody>
      </p:sp>
      <p:sp>
        <p:nvSpPr>
          <p:cNvPr id="9" name="TextBox 8">
            <a:extLst>
              <a:ext uri="{FF2B5EF4-FFF2-40B4-BE49-F238E27FC236}">
                <a16:creationId xmlns:a16="http://schemas.microsoft.com/office/drawing/2014/main" id="{D1DE1298-C991-4984-F8D0-B9E706470EEB}"/>
              </a:ext>
            </a:extLst>
          </p:cNvPr>
          <p:cNvSpPr txBox="1"/>
          <p:nvPr/>
        </p:nvSpPr>
        <p:spPr>
          <a:xfrm>
            <a:off x="4879994" y="3300297"/>
            <a:ext cx="4202300" cy="1384995"/>
          </a:xfrm>
          <a:prstGeom prst="rect">
            <a:avLst/>
          </a:prstGeom>
          <a:noFill/>
        </p:spPr>
        <p:txBody>
          <a:bodyPr wrap="square">
            <a:spAutoFit/>
          </a:bodyPr>
          <a:lstStyle/>
          <a:p>
            <a:r>
              <a:rPr lang="en-GB" sz="1200" b="0" i="0" u="none" strike="noStrike" dirty="0">
                <a:solidFill>
                  <a:srgbClr val="202124"/>
                </a:solidFill>
                <a:effectLst/>
                <a:latin typeface="TheSans UHH" panose="020B0502050302020203" pitchFamily="34" charset="0"/>
              </a:rPr>
              <a:t>Mask R-CNN is </a:t>
            </a:r>
            <a:r>
              <a:rPr lang="en-GB" sz="1200" b="1" i="0" u="none" strike="noStrike" dirty="0">
                <a:solidFill>
                  <a:srgbClr val="202124"/>
                </a:solidFill>
                <a:effectLst/>
                <a:latin typeface="TheSans UHH" panose="020B0502050302020203" pitchFamily="34" charset="0"/>
              </a:rPr>
              <a:t>a Convolutional Neural Network (CNN) and state-of-the-art in terms of image segmentation and instance segmentation</a:t>
            </a:r>
            <a:r>
              <a:rPr lang="en-GB" sz="1200" b="0" i="0" u="none" strike="noStrike" dirty="0">
                <a:solidFill>
                  <a:srgbClr val="202124"/>
                </a:solidFill>
                <a:effectLst/>
                <a:latin typeface="TheSans UHH" panose="020B0502050302020203" pitchFamily="34" charset="0"/>
              </a:rPr>
              <a:t>. Mask R-CNN was developed on top of Faster R-CNN, a Region-Based Convolutional Neural Network. </a:t>
            </a:r>
          </a:p>
          <a:p>
            <a:r>
              <a:rPr lang="en-GB" sz="1200" dirty="0">
                <a:solidFill>
                  <a:srgbClr val="202124"/>
                </a:solidFill>
                <a:latin typeface="TheSans UHH" panose="020B0502050302020203" pitchFamily="34" charset="0"/>
              </a:rPr>
              <a:t>Intersection over Union (</a:t>
            </a:r>
            <a:r>
              <a:rPr lang="en-GB" sz="1200" dirty="0" err="1">
                <a:solidFill>
                  <a:srgbClr val="202124"/>
                </a:solidFill>
                <a:latin typeface="TheSans UHH" panose="020B0502050302020203" pitchFamily="34" charset="0"/>
              </a:rPr>
              <a:t>IoU</a:t>
            </a:r>
            <a:r>
              <a:rPr lang="en-GB" sz="1200" dirty="0">
                <a:solidFill>
                  <a:srgbClr val="202124"/>
                </a:solidFill>
                <a:latin typeface="TheSans UHH" panose="020B0502050302020203" pitchFamily="34" charset="0"/>
              </a:rPr>
              <a:t>), also known as the Jaccard index (Metric and A Loss for Bounding Box Regression)</a:t>
            </a:r>
            <a:endParaRPr lang="en-DE" sz="1200" dirty="0">
              <a:latin typeface="TheSans UHH" panose="020B0502050302020203" pitchFamily="34" charset="0"/>
            </a:endParaRPr>
          </a:p>
        </p:txBody>
      </p:sp>
      <p:pic>
        <p:nvPicPr>
          <p:cNvPr id="11" name="Graphic 10">
            <a:extLst>
              <a:ext uri="{FF2B5EF4-FFF2-40B4-BE49-F238E27FC236}">
                <a16:creationId xmlns:a16="http://schemas.microsoft.com/office/drawing/2014/main" id="{54B69ED2-96E9-F7DF-EFD4-4C02E524D9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22287" y="4677548"/>
            <a:ext cx="1538158" cy="453274"/>
          </a:xfrm>
          <a:prstGeom prst="rect">
            <a:avLst/>
          </a:prstGeom>
        </p:spPr>
      </p:pic>
      <p:sp>
        <p:nvSpPr>
          <p:cNvPr id="3" name="Datumsplatzhalter 2">
            <a:extLst>
              <a:ext uri="{FF2B5EF4-FFF2-40B4-BE49-F238E27FC236}">
                <a16:creationId xmlns:a16="http://schemas.microsoft.com/office/drawing/2014/main" id="{77C2C5EA-07C5-4F23-9505-F1530B6800E5}"/>
              </a:ext>
            </a:extLst>
          </p:cNvPr>
          <p:cNvSpPr>
            <a:spLocks noGrp="1"/>
          </p:cNvSpPr>
          <p:nvPr>
            <p:ph type="dt" sz="half" idx="17"/>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2D911844-F19E-4685-985F-9C079D608421}"/>
              </a:ext>
            </a:extLst>
          </p:cNvPr>
          <p:cNvSpPr>
            <a:spLocks noGrp="1"/>
          </p:cNvSpPr>
          <p:nvPr>
            <p:ph type="ftr" sz="quarter" idx="18"/>
          </p:nvPr>
        </p:nvSpPr>
        <p:spPr/>
        <p:txBody>
          <a:bodyPr/>
          <a:lstStyle/>
          <a:p>
            <a:r>
              <a:rPr lang="de-DE"/>
              <a:t>GenAI | Ralf Möller, Sylvia Melzer</a:t>
            </a:r>
          </a:p>
        </p:txBody>
      </p:sp>
    </p:spTree>
    <p:extLst>
      <p:ext uri="{BB962C8B-B14F-4D97-AF65-F5344CB8AC3E}">
        <p14:creationId xmlns:p14="http://schemas.microsoft.com/office/powerpoint/2010/main" val="202427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childTnLst>
                                </p:cTn>
                              </p:par>
                              <p:par>
                                <p:cTn id="17" presetID="9"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par>
                                <p:cTn id="20" presetID="1" presetClass="entr" presetSubtype="0" fill="hold" nodeType="with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43DAC-62F6-4AB1-7788-38599CF1263B}"/>
              </a:ext>
            </a:extLst>
          </p:cNvPr>
          <p:cNvSpPr>
            <a:spLocks noGrp="1"/>
          </p:cNvSpPr>
          <p:nvPr>
            <p:ph type="title"/>
          </p:nvPr>
        </p:nvSpPr>
        <p:spPr/>
        <p:txBody>
          <a:bodyPr/>
          <a:lstStyle/>
          <a:p>
            <a:r>
              <a:rPr lang="en-DE" kern="1200" spc="4"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Caption-Based </a:t>
            </a:r>
            <a:r>
              <a:rPr lang="en-DE" kern="1200" spc="11"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Image</a:t>
            </a:r>
            <a:r>
              <a:rPr lang="en-DE" kern="1200" spc="-4"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 </a:t>
            </a:r>
            <a:r>
              <a:rPr lang="en-DE" kern="1200" spc="-7" dirty="0">
                <a:solidFill>
                  <a:srgbClr val="000000"/>
                </a:solidFill>
                <a:effectLst/>
                <a:latin typeface="TheSans UHH" panose="020B0604020202020204" charset="0"/>
                <a:ea typeface="ＭＳ Ｐゴシック" panose="020B0600070205080204" pitchFamily="34" charset="-128"/>
                <a:cs typeface="Gill Sans" panose="020B0502020104020203" pitchFamily="34" charset="-79"/>
              </a:rPr>
              <a:t>Retrieval</a:t>
            </a:r>
            <a:br>
              <a:rPr lang="en-DE" dirty="0">
                <a:effectLst/>
                <a:latin typeface="TheSans UHH" panose="020B0604020202020204" charset="0"/>
              </a:rPr>
            </a:b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62A5427E-A0C4-53A6-B1B3-5D7AAE19D8EA}"/>
              </a:ext>
            </a:extLst>
          </p:cNvPr>
          <p:cNvSpPr>
            <a:spLocks noGrp="1"/>
          </p:cNvSpPr>
          <p:nvPr>
            <p:ph type="dt" sz="half" idx="17"/>
          </p:nvPr>
        </p:nvSpPr>
        <p:spPr/>
        <p:txBody>
          <a:bodyPr/>
          <a:lstStyle/>
          <a:p>
            <a:r>
              <a:rPr lang="en-DE">
                <a:latin typeface="TheSans UHH" panose="020B0604020202020204" charset="0"/>
              </a:rPr>
              <a:t>SoSe2024</a:t>
            </a:r>
            <a:endParaRPr lang="de-DE" dirty="0">
              <a:latin typeface="TheSans UHH" panose="020B0604020202020204" charset="0"/>
            </a:endParaRPr>
          </a:p>
        </p:txBody>
      </p:sp>
      <p:sp>
        <p:nvSpPr>
          <p:cNvPr id="8" name="object 3">
            <a:extLst>
              <a:ext uri="{FF2B5EF4-FFF2-40B4-BE49-F238E27FC236}">
                <a16:creationId xmlns:a16="http://schemas.microsoft.com/office/drawing/2014/main" id="{4D613695-91A3-3756-4FDF-464FF03F3994}"/>
              </a:ext>
            </a:extLst>
          </p:cNvPr>
          <p:cNvSpPr/>
          <p:nvPr/>
        </p:nvSpPr>
        <p:spPr>
          <a:xfrm>
            <a:off x="5796136" y="1232243"/>
            <a:ext cx="3170411" cy="220377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5" name="Footer Placeholder 4">
            <a:extLst>
              <a:ext uri="{FF2B5EF4-FFF2-40B4-BE49-F238E27FC236}">
                <a16:creationId xmlns:a16="http://schemas.microsoft.com/office/drawing/2014/main" id="{53428658-034F-3CD3-6B61-6652A33027AD}"/>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B7F51B8-64C8-973E-F1C8-E6248FDC380E}"/>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82</a:t>
            </a:fld>
            <a:endParaRPr lang="de-DE" dirty="0">
              <a:latin typeface="TheSans UHH" panose="020B0604020202020204" charset="0"/>
            </a:endParaRPr>
          </a:p>
        </p:txBody>
      </p:sp>
      <p:sp>
        <p:nvSpPr>
          <p:cNvPr id="3" name="Textplatzhalter 2">
            <a:extLst>
              <a:ext uri="{FF2B5EF4-FFF2-40B4-BE49-F238E27FC236}">
                <a16:creationId xmlns:a16="http://schemas.microsoft.com/office/drawing/2014/main" id="{B95AD3E6-E35D-4C20-8F5E-63EF9A2B3FDE}"/>
              </a:ext>
            </a:extLst>
          </p:cNvPr>
          <p:cNvSpPr>
            <a:spLocks noGrp="1"/>
          </p:cNvSpPr>
          <p:nvPr>
            <p:ph type="body" sz="quarter" idx="16"/>
          </p:nvPr>
        </p:nvSpPr>
        <p:spPr>
          <a:xfrm>
            <a:off x="214311" y="1779662"/>
            <a:ext cx="5581825" cy="2879651"/>
          </a:xfrm>
        </p:spPr>
        <p:txBody>
          <a:bodyPr/>
          <a:lstStyle/>
          <a:p>
            <a:pPr>
              <a:spcBef>
                <a:spcPts val="300"/>
              </a:spcBef>
            </a:pPr>
            <a:r>
              <a:rPr lang="en-US" sz="1600" dirty="0"/>
              <a:t>Caption-Based Image Retrieval</a:t>
            </a:r>
          </a:p>
          <a:p>
            <a:pPr lvl="1">
              <a:spcBef>
                <a:spcPts val="300"/>
              </a:spcBef>
            </a:pPr>
            <a:r>
              <a:rPr lang="en-US" sz="1600" dirty="0"/>
              <a:t>Identifying an image from a pool given a caption describing its content</a:t>
            </a:r>
          </a:p>
          <a:p>
            <a:pPr lvl="1">
              <a:spcBef>
                <a:spcPts val="300"/>
              </a:spcBef>
            </a:pPr>
            <a:r>
              <a:rPr lang="en-US" sz="1600" dirty="0"/>
              <a:t>Training and Evaluation is done on the Flickr30k dataset</a:t>
            </a:r>
          </a:p>
          <a:p>
            <a:pPr>
              <a:spcBef>
                <a:spcPts val="300"/>
              </a:spcBef>
              <a:buSzPct val="81395"/>
              <a:tabLst>
                <a:tab pos="204929" algn="l"/>
                <a:tab pos="205376" algn="l"/>
              </a:tabLst>
            </a:pPr>
            <a:r>
              <a:rPr lang="en-GB" sz="1600" dirty="0"/>
              <a:t>‘Zero-shot’ Caption-Based Image Retrieval</a:t>
            </a:r>
          </a:p>
          <a:p>
            <a:pPr lvl="1">
              <a:spcBef>
                <a:spcPts val="300"/>
              </a:spcBef>
              <a:buSzPct val="81395"/>
              <a:tabLst>
                <a:tab pos="204929" algn="l"/>
                <a:tab pos="205376" algn="l"/>
              </a:tabLst>
            </a:pPr>
            <a:r>
              <a:rPr lang="en-GB" sz="1600" spc="7" dirty="0">
                <a:latin typeface="TheSans UHH" panose="020B0604020202020204" charset="0"/>
              </a:rPr>
              <a:t>Pre-trained multi-modal alignment prediction model  on Conceptual Captions dataset is used directly. No fine-tuning</a:t>
            </a:r>
          </a:p>
          <a:p>
            <a:pPr lvl="1">
              <a:spcBef>
                <a:spcPts val="300"/>
              </a:spcBef>
            </a:pPr>
            <a:r>
              <a:rPr lang="en-GB" sz="1600" spc="7" dirty="0">
                <a:latin typeface="TheSans UHH" panose="020B0604020202020204" charset="0"/>
                <a:cs typeface="GillSans-Light"/>
              </a:rPr>
              <a:t>Demonstrates </a:t>
            </a:r>
            <a:r>
              <a:rPr lang="en-GB" sz="1600" dirty="0">
                <a:latin typeface="TheSans UHH" panose="020B0604020202020204" charset="0"/>
                <a:cs typeface="GillSans-Light"/>
              </a:rPr>
              <a:t>that </a:t>
            </a:r>
            <a:r>
              <a:rPr lang="en-GB" sz="1600" spc="4" dirty="0">
                <a:latin typeface="TheSans UHH" panose="020B0604020202020204" charset="0"/>
                <a:cs typeface="GillSans-Light"/>
              </a:rPr>
              <a:t>the </a:t>
            </a:r>
            <a:r>
              <a:rPr lang="en-GB" sz="1600" spc="7" dirty="0">
                <a:latin typeface="TheSans UHH" panose="020B0604020202020204" charset="0"/>
                <a:cs typeface="GillSans-Light"/>
              </a:rPr>
              <a:t>pretraining </a:t>
            </a:r>
            <a:r>
              <a:rPr lang="en-GB" sz="1600" spc="4" dirty="0">
                <a:latin typeface="TheSans UHH" panose="020B0604020202020204" charset="0"/>
                <a:cs typeface="GillSans-Light"/>
              </a:rPr>
              <a:t>has</a:t>
            </a:r>
            <a:r>
              <a:rPr lang="en-GB" sz="1600" spc="-49" dirty="0">
                <a:latin typeface="TheSans UHH" panose="020B0604020202020204" charset="0"/>
                <a:cs typeface="GillSans-Light"/>
              </a:rPr>
              <a:t> </a:t>
            </a:r>
            <a:r>
              <a:rPr lang="en-GB" sz="1600" dirty="0">
                <a:latin typeface="TheSans UHH" panose="020B0604020202020204" charset="0"/>
                <a:cs typeface="GillSans-Light"/>
              </a:rPr>
              <a:t>developed </a:t>
            </a:r>
            <a:r>
              <a:rPr lang="en-GB" sz="1600" spc="4" dirty="0">
                <a:latin typeface="TheSans UHH" panose="020B0604020202020204" charset="0"/>
                <a:cs typeface="GillSans-Light"/>
              </a:rPr>
              <a:t>the </a:t>
            </a:r>
            <a:r>
              <a:rPr lang="en-GB" sz="1600" dirty="0">
                <a:latin typeface="TheSans UHH" panose="020B0604020202020204" charset="0"/>
                <a:cs typeface="GillSans-Light"/>
              </a:rPr>
              <a:t>ability </a:t>
            </a:r>
            <a:r>
              <a:rPr lang="en-GB" sz="1600" spc="4" dirty="0">
                <a:latin typeface="TheSans UHH" panose="020B0604020202020204" charset="0"/>
                <a:cs typeface="GillSans-Light"/>
              </a:rPr>
              <a:t>to ground </a:t>
            </a:r>
            <a:r>
              <a:rPr lang="en-GB" sz="1600" spc="-7" dirty="0">
                <a:latin typeface="TheSans UHH" panose="020B0604020202020204" charset="0"/>
                <a:cs typeface="GillSans-Light"/>
              </a:rPr>
              <a:t>text. Tested </a:t>
            </a:r>
            <a:r>
              <a:rPr lang="en-GB" sz="1600" spc="4" dirty="0">
                <a:latin typeface="TheSans UHH" panose="020B0604020202020204" charset="0"/>
                <a:cs typeface="GillSans-Light"/>
              </a:rPr>
              <a:t>on the caption-based image </a:t>
            </a:r>
            <a:r>
              <a:rPr lang="en-GB" sz="1600" spc="7" dirty="0">
                <a:latin typeface="TheSans UHH" panose="020B0604020202020204" charset="0"/>
                <a:cs typeface="GillSans-Light"/>
              </a:rPr>
              <a:t>retrieval </a:t>
            </a:r>
            <a:r>
              <a:rPr lang="en-GB" sz="1600" spc="4" dirty="0">
                <a:latin typeface="TheSans UHH" panose="020B0604020202020204" charset="0"/>
                <a:cs typeface="GillSans-Light"/>
              </a:rPr>
              <a:t>task</a:t>
            </a:r>
            <a:r>
              <a:rPr lang="en-GB" sz="1600" spc="-21" dirty="0">
                <a:latin typeface="TheSans UHH" panose="020B0604020202020204" charset="0"/>
                <a:cs typeface="GillSans-Light"/>
              </a:rPr>
              <a:t> </a:t>
            </a:r>
            <a:r>
              <a:rPr lang="en-GB" sz="1600" dirty="0">
                <a:latin typeface="TheSans UHH" panose="020B0604020202020204" charset="0"/>
                <a:cs typeface="GillSans-Light"/>
              </a:rPr>
              <a:t>test-set</a:t>
            </a:r>
          </a:p>
        </p:txBody>
      </p:sp>
    </p:spTree>
    <p:extLst>
      <p:ext uri="{BB962C8B-B14F-4D97-AF65-F5344CB8AC3E}">
        <p14:creationId xmlns:p14="http://schemas.microsoft.com/office/powerpoint/2010/main" val="17134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43C8-8678-410E-24E9-6F6EEB9679A2}"/>
              </a:ext>
            </a:extLst>
          </p:cNvPr>
          <p:cNvSpPr>
            <a:spLocks noGrp="1"/>
          </p:cNvSpPr>
          <p:nvPr>
            <p:ph type="title"/>
          </p:nvPr>
        </p:nvSpPr>
        <p:spPr>
          <a:xfrm>
            <a:off x="1831401" y="179306"/>
            <a:ext cx="5908951" cy="503882"/>
          </a:xfrm>
        </p:spPr>
        <p:txBody>
          <a:bodyPr/>
          <a:lstStyle/>
          <a:p>
            <a:pPr algn="ctr"/>
            <a:r>
              <a:rPr lang="de-DE" spc="96" dirty="0">
                <a:latin typeface="TheSans UHH" panose="020B0604020202020204" charset="0"/>
              </a:rPr>
              <a:t>Nowadays: Many different </a:t>
            </a:r>
            <a:br>
              <a:rPr lang="de-DE" spc="96" dirty="0">
                <a:latin typeface="TheSans UHH" panose="020B0604020202020204" charset="0"/>
              </a:rPr>
            </a:br>
            <a:r>
              <a:rPr lang="de-DE" spc="96" dirty="0">
                <a:latin typeface="TheSans UHH" panose="020B0604020202020204" charset="0"/>
              </a:rPr>
              <a:t>V&amp;L BERTs</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093DBDCD-7F25-4786-E148-9BFDA631361C}"/>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AEA4CBA2-6B34-5C5F-033C-62C9E4C3C5C0}"/>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13B31713-AE7F-2498-DCA7-CFF2B71FDAB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83</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39666AD9-700B-7480-6BBD-829E6244E183}"/>
              </a:ext>
            </a:extLst>
          </p:cNvPr>
          <p:cNvSpPr txBox="1"/>
          <p:nvPr/>
        </p:nvSpPr>
        <p:spPr>
          <a:xfrm>
            <a:off x="611560" y="1794903"/>
            <a:ext cx="2215528" cy="825133"/>
          </a:xfrm>
          <a:prstGeom prst="rect">
            <a:avLst/>
          </a:prstGeom>
        </p:spPr>
        <p:txBody>
          <a:bodyPr vert="horz" wrap="square" lIns="0" tIns="101952" rIns="0" bIns="0" rtlCol="0">
            <a:spAutoFit/>
          </a:bodyPr>
          <a:lstStyle/>
          <a:p>
            <a:pPr marL="5777">
              <a:spcBef>
                <a:spcPts val="802"/>
              </a:spcBef>
            </a:pPr>
            <a:r>
              <a:rPr sz="1342" b="1" spc="-2" dirty="0">
                <a:solidFill>
                  <a:srgbClr val="4A4A4A"/>
                </a:solidFill>
                <a:latin typeface="TheSans UHH" panose="020B0604020202020204" charset="0"/>
                <a:cs typeface="Avenir Next"/>
              </a:rPr>
              <a:t>Single-Stream</a:t>
            </a:r>
            <a:endParaRPr sz="1342" dirty="0">
              <a:latin typeface="TheSans UHH" panose="020B0604020202020204" charset="0"/>
              <a:cs typeface="Avenir Next"/>
            </a:endParaRPr>
          </a:p>
          <a:p>
            <a:pPr marL="291237" indent="-285750">
              <a:spcBef>
                <a:spcPts val="759"/>
              </a:spcBef>
              <a:buFont typeface="Wingdings" panose="05000000000000000000" pitchFamily="2" charset="2"/>
              <a:buChar char="§"/>
              <a:tabLst>
                <a:tab pos="186577" algn="l"/>
                <a:tab pos="186867" algn="l"/>
              </a:tabLst>
            </a:pPr>
            <a:r>
              <a:rPr sz="1342" spc="-2" dirty="0">
                <a:solidFill>
                  <a:srgbClr val="4A4A4A"/>
                </a:solidFill>
                <a:latin typeface="TheSans UHH" panose="020B0604020202020204" charset="0"/>
                <a:cs typeface="AvenirNext-Medium"/>
              </a:rPr>
              <a:t>Concat </a:t>
            </a:r>
            <a:r>
              <a:rPr sz="1342" spc="2" dirty="0">
                <a:solidFill>
                  <a:srgbClr val="4A4A4A"/>
                </a:solidFill>
                <a:latin typeface="TheSans UHH" panose="020B0604020202020204" charset="0"/>
                <a:cs typeface="AvenirNext-Medium"/>
              </a:rPr>
              <a:t>image—text</a:t>
            </a:r>
            <a:r>
              <a:rPr sz="1342" spc="-18" dirty="0">
                <a:solidFill>
                  <a:srgbClr val="4A4A4A"/>
                </a:solidFill>
                <a:latin typeface="TheSans UHH" panose="020B0604020202020204" charset="0"/>
                <a:cs typeface="AvenirNext-Medium"/>
              </a:rPr>
              <a:t> </a:t>
            </a:r>
            <a:r>
              <a:rPr sz="1342" spc="2" dirty="0">
                <a:solidFill>
                  <a:srgbClr val="4A4A4A"/>
                </a:solidFill>
                <a:latin typeface="TheSans UHH" panose="020B0604020202020204" charset="0"/>
                <a:cs typeface="AvenirNext-Medium"/>
              </a:rPr>
              <a:t>inputs</a:t>
            </a:r>
            <a:endParaRPr sz="1342" dirty="0">
              <a:latin typeface="TheSans UHH" panose="020B0604020202020204" charset="0"/>
              <a:cs typeface="AvenirNext-Medium"/>
            </a:endParaRPr>
          </a:p>
        </p:txBody>
      </p:sp>
      <p:sp>
        <p:nvSpPr>
          <p:cNvPr id="8" name="object 3">
            <a:extLst>
              <a:ext uri="{FF2B5EF4-FFF2-40B4-BE49-F238E27FC236}">
                <a16:creationId xmlns:a16="http://schemas.microsoft.com/office/drawing/2014/main" id="{65349858-B085-6397-7006-87F595F07E76}"/>
              </a:ext>
            </a:extLst>
          </p:cNvPr>
          <p:cNvSpPr txBox="1"/>
          <p:nvPr/>
        </p:nvSpPr>
        <p:spPr>
          <a:xfrm>
            <a:off x="590701" y="2620429"/>
            <a:ext cx="2231627" cy="1752502"/>
          </a:xfrm>
          <a:prstGeom prst="rect">
            <a:avLst/>
          </a:prstGeom>
        </p:spPr>
        <p:txBody>
          <a:bodyPr vert="horz" wrap="square" lIns="0" tIns="101952" rIns="0" bIns="0" rtlCol="0">
            <a:spAutoFit/>
          </a:bodyPr>
          <a:lstStyle/>
          <a:p>
            <a:pPr marL="5777">
              <a:spcBef>
                <a:spcPts val="802"/>
              </a:spcBef>
            </a:pPr>
            <a:r>
              <a:rPr sz="1342" b="1" spc="-2" dirty="0">
                <a:solidFill>
                  <a:srgbClr val="4A4A4A"/>
                </a:solidFill>
                <a:latin typeface="TheSans UHH" panose="020B0604020202020204" charset="0"/>
                <a:cs typeface="Avenir Next"/>
              </a:rPr>
              <a:t>Dual-Stream</a:t>
            </a:r>
            <a:endParaRPr sz="1342" dirty="0">
              <a:latin typeface="TheSans UHH" panose="020B0604020202020204" charset="0"/>
              <a:cs typeface="Avenir Next"/>
            </a:endParaRPr>
          </a:p>
          <a:p>
            <a:pPr marL="253295" indent="-247808">
              <a:spcBef>
                <a:spcPts val="759"/>
              </a:spcBef>
              <a:buAutoNum type="arabicPeriod"/>
              <a:tabLst>
                <a:tab pos="253295" algn="l"/>
                <a:tab pos="253584" algn="l"/>
              </a:tabLst>
            </a:pPr>
            <a:r>
              <a:rPr sz="1342" spc="4" dirty="0">
                <a:solidFill>
                  <a:srgbClr val="4A4A4A"/>
                </a:solidFill>
                <a:latin typeface="TheSans UHH" panose="020B0604020202020204" charset="0"/>
                <a:cs typeface="AvenirNext-Medium"/>
              </a:rPr>
              <a:t>Image and </a:t>
            </a:r>
            <a:r>
              <a:rPr sz="1342" dirty="0">
                <a:solidFill>
                  <a:srgbClr val="4A4A4A"/>
                </a:solidFill>
                <a:latin typeface="TheSans UHH" panose="020B0604020202020204" charset="0"/>
                <a:cs typeface="AvenirNext-Medium"/>
              </a:rPr>
              <a:t>text</a:t>
            </a:r>
            <a:r>
              <a:rPr sz="1342" spc="-27" dirty="0">
                <a:solidFill>
                  <a:srgbClr val="4A4A4A"/>
                </a:solidFill>
                <a:latin typeface="TheSans UHH" panose="020B0604020202020204" charset="0"/>
                <a:cs typeface="AvenirNext-Medium"/>
              </a:rPr>
              <a:t> </a:t>
            </a:r>
            <a:r>
              <a:rPr sz="1342" spc="2" dirty="0">
                <a:solidFill>
                  <a:srgbClr val="4A4A4A"/>
                </a:solidFill>
                <a:latin typeface="TheSans UHH" panose="020B0604020202020204" charset="0"/>
                <a:cs typeface="AvenirNext-Medium"/>
              </a:rPr>
              <a:t>independently</a:t>
            </a:r>
            <a:endParaRPr sz="1342" dirty="0">
              <a:latin typeface="TheSans UHH" panose="020B0604020202020204" charset="0"/>
              <a:cs typeface="AvenirNext-Medium"/>
            </a:endParaRPr>
          </a:p>
          <a:p>
            <a:pPr marL="253295" indent="-247808">
              <a:spcBef>
                <a:spcPts val="759"/>
              </a:spcBef>
              <a:buAutoNum type="arabicPeriod"/>
              <a:tabLst>
                <a:tab pos="253295" algn="l"/>
                <a:tab pos="253584" algn="l"/>
              </a:tabLst>
            </a:pPr>
            <a:r>
              <a:rPr sz="1342" dirty="0">
                <a:solidFill>
                  <a:srgbClr val="4A4A4A"/>
                </a:solidFill>
                <a:latin typeface="TheSans UHH" panose="020B0604020202020204" charset="0"/>
                <a:cs typeface="AvenirNext-Medium"/>
              </a:rPr>
              <a:t>Cross-modal</a:t>
            </a:r>
            <a:r>
              <a:rPr sz="1342" spc="-2" dirty="0">
                <a:solidFill>
                  <a:srgbClr val="4A4A4A"/>
                </a:solidFill>
                <a:latin typeface="TheSans UHH" panose="020B0604020202020204" charset="0"/>
                <a:cs typeface="AvenirNext-Medium"/>
              </a:rPr>
              <a:t> </a:t>
            </a:r>
            <a:r>
              <a:rPr sz="1342" spc="2" dirty="0">
                <a:solidFill>
                  <a:srgbClr val="4A4A4A"/>
                </a:solidFill>
                <a:latin typeface="TheSans UHH" panose="020B0604020202020204" charset="0"/>
                <a:cs typeface="AvenirNext-Medium"/>
              </a:rPr>
              <a:t>layers</a:t>
            </a:r>
            <a:endParaRPr sz="1342" dirty="0">
              <a:latin typeface="TheSans UHH" panose="020B0604020202020204" charset="0"/>
              <a:cs typeface="AvenirNext-Medium"/>
            </a:endParaRPr>
          </a:p>
          <a:p>
            <a:pPr marL="472040" lvl="1" indent="-285750">
              <a:spcBef>
                <a:spcPts val="762"/>
              </a:spcBef>
              <a:buFont typeface="Wingdings" panose="05000000000000000000" pitchFamily="2" charset="2"/>
              <a:buChar char="§"/>
              <a:tabLst>
                <a:tab pos="367669" algn="l"/>
                <a:tab pos="367958" algn="l"/>
              </a:tabLst>
            </a:pPr>
            <a:r>
              <a:rPr sz="1342" spc="2" dirty="0">
                <a:solidFill>
                  <a:srgbClr val="4A4A4A"/>
                </a:solidFill>
                <a:latin typeface="TheSans UHH" panose="020B0604020202020204" charset="0"/>
                <a:cs typeface="AvenirNext-Medium"/>
              </a:rPr>
              <a:t>Intra-modal</a:t>
            </a:r>
            <a:endParaRPr sz="1342" dirty="0">
              <a:latin typeface="TheSans UHH" panose="020B0604020202020204" charset="0"/>
              <a:cs typeface="AvenirNext-Medium"/>
            </a:endParaRPr>
          </a:p>
          <a:p>
            <a:pPr marL="472040" lvl="1" indent="-285750">
              <a:spcBef>
                <a:spcPts val="759"/>
              </a:spcBef>
              <a:buFont typeface="Wingdings" panose="05000000000000000000" pitchFamily="2" charset="2"/>
              <a:buChar char="§"/>
              <a:tabLst>
                <a:tab pos="367669" algn="l"/>
                <a:tab pos="367958" algn="l"/>
              </a:tabLst>
            </a:pPr>
            <a:r>
              <a:rPr sz="1342" dirty="0">
                <a:solidFill>
                  <a:srgbClr val="4A4A4A"/>
                </a:solidFill>
                <a:latin typeface="TheSans UHH" panose="020B0604020202020204" charset="0"/>
                <a:cs typeface="AvenirNext-Medium"/>
              </a:rPr>
              <a:t>Inter-modal</a:t>
            </a:r>
            <a:endParaRPr sz="1342" dirty="0">
              <a:latin typeface="TheSans UHH" panose="020B0604020202020204" charset="0"/>
              <a:cs typeface="AvenirNext-Medium"/>
            </a:endParaRPr>
          </a:p>
        </p:txBody>
      </p:sp>
      <p:sp>
        <p:nvSpPr>
          <p:cNvPr id="9" name="object 5">
            <a:extLst>
              <a:ext uri="{FF2B5EF4-FFF2-40B4-BE49-F238E27FC236}">
                <a16:creationId xmlns:a16="http://schemas.microsoft.com/office/drawing/2014/main" id="{E9119B05-5139-0823-B2CE-240ECD85665C}"/>
              </a:ext>
            </a:extLst>
          </p:cNvPr>
          <p:cNvSpPr/>
          <p:nvPr/>
        </p:nvSpPr>
        <p:spPr>
          <a:xfrm>
            <a:off x="5171037" y="1277282"/>
            <a:ext cx="2951149" cy="1533916"/>
          </a:xfrm>
          <a:custGeom>
            <a:avLst/>
            <a:gdLst/>
            <a:ahLst/>
            <a:cxnLst/>
            <a:rect l="l" t="t" r="r" b="b"/>
            <a:pathLst>
              <a:path w="6488430" h="3372485">
                <a:moveTo>
                  <a:pt x="0" y="0"/>
                </a:moveTo>
                <a:lnTo>
                  <a:pt x="6487936" y="0"/>
                </a:lnTo>
                <a:lnTo>
                  <a:pt x="6487936" y="3371932"/>
                </a:lnTo>
                <a:lnTo>
                  <a:pt x="0" y="3371932"/>
                </a:lnTo>
                <a:lnTo>
                  <a:pt x="0" y="0"/>
                </a:lnTo>
                <a:close/>
              </a:path>
            </a:pathLst>
          </a:custGeom>
          <a:ln w="20941">
            <a:solidFill>
              <a:srgbClr val="000000"/>
            </a:solidFill>
          </a:ln>
        </p:spPr>
        <p:txBody>
          <a:bodyPr wrap="square" lIns="0" tIns="0" rIns="0" bIns="0" rtlCol="0"/>
          <a:lstStyle/>
          <a:p>
            <a:endParaRPr sz="800">
              <a:latin typeface="TheSans UHH" panose="020B0604020202020204" charset="0"/>
            </a:endParaRPr>
          </a:p>
        </p:txBody>
      </p:sp>
      <p:sp>
        <p:nvSpPr>
          <p:cNvPr id="10" name="object 6">
            <a:extLst>
              <a:ext uri="{FF2B5EF4-FFF2-40B4-BE49-F238E27FC236}">
                <a16:creationId xmlns:a16="http://schemas.microsoft.com/office/drawing/2014/main" id="{931093D8-9BF0-74C4-AE29-6BD178BAF118}"/>
              </a:ext>
            </a:extLst>
          </p:cNvPr>
          <p:cNvSpPr/>
          <p:nvPr/>
        </p:nvSpPr>
        <p:spPr>
          <a:xfrm>
            <a:off x="8146833" y="1289424"/>
            <a:ext cx="341672" cy="170981"/>
          </a:xfrm>
          <a:custGeom>
            <a:avLst/>
            <a:gdLst/>
            <a:ahLst/>
            <a:cxnLst/>
            <a:rect l="l" t="t" r="r" b="b"/>
            <a:pathLst>
              <a:path w="751205" h="375919">
                <a:moveTo>
                  <a:pt x="562977" y="0"/>
                </a:moveTo>
                <a:lnTo>
                  <a:pt x="187659" y="0"/>
                </a:lnTo>
                <a:lnTo>
                  <a:pt x="137772" y="6703"/>
                </a:lnTo>
                <a:lnTo>
                  <a:pt x="92944" y="25620"/>
                </a:lnTo>
                <a:lnTo>
                  <a:pt x="54964" y="54962"/>
                </a:lnTo>
                <a:lnTo>
                  <a:pt x="25621" y="92942"/>
                </a:lnTo>
                <a:lnTo>
                  <a:pt x="6703" y="137770"/>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0"/>
                </a:lnTo>
                <a:lnTo>
                  <a:pt x="725015" y="92942"/>
                </a:lnTo>
                <a:lnTo>
                  <a:pt x="695672" y="54962"/>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11" name="object 7">
            <a:extLst>
              <a:ext uri="{FF2B5EF4-FFF2-40B4-BE49-F238E27FC236}">
                <a16:creationId xmlns:a16="http://schemas.microsoft.com/office/drawing/2014/main" id="{BBBFE80C-8BCE-30D2-8297-BB9A0BDDCD0E}"/>
              </a:ext>
            </a:extLst>
          </p:cNvPr>
          <p:cNvSpPr/>
          <p:nvPr/>
        </p:nvSpPr>
        <p:spPr>
          <a:xfrm>
            <a:off x="8146833" y="1289424"/>
            <a:ext cx="341672" cy="170981"/>
          </a:xfrm>
          <a:custGeom>
            <a:avLst/>
            <a:gdLst/>
            <a:ahLst/>
            <a:cxnLst/>
            <a:rect l="l" t="t" r="r" b="b"/>
            <a:pathLst>
              <a:path w="751205" h="375919">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12" name="object 8">
            <a:extLst>
              <a:ext uri="{FF2B5EF4-FFF2-40B4-BE49-F238E27FC236}">
                <a16:creationId xmlns:a16="http://schemas.microsoft.com/office/drawing/2014/main" id="{4E74DFAC-7519-9F19-ECE9-2272DD55A6FA}"/>
              </a:ext>
            </a:extLst>
          </p:cNvPr>
          <p:cNvSpPr txBox="1"/>
          <p:nvPr/>
        </p:nvSpPr>
        <p:spPr>
          <a:xfrm>
            <a:off x="8225438" y="1317033"/>
            <a:ext cx="184555"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[CLS]</a:t>
            </a:r>
            <a:endParaRPr sz="500">
              <a:latin typeface="TheSans UHH" panose="020B0604020202020204" charset="0"/>
              <a:cs typeface="AvenirNext-Medium"/>
            </a:endParaRPr>
          </a:p>
        </p:txBody>
      </p:sp>
      <p:sp>
        <p:nvSpPr>
          <p:cNvPr id="13" name="object 9">
            <a:extLst>
              <a:ext uri="{FF2B5EF4-FFF2-40B4-BE49-F238E27FC236}">
                <a16:creationId xmlns:a16="http://schemas.microsoft.com/office/drawing/2014/main" id="{CF7CD67F-0F8B-0C0E-DE99-4576E268454B}"/>
              </a:ext>
            </a:extLst>
          </p:cNvPr>
          <p:cNvSpPr/>
          <p:nvPr/>
        </p:nvSpPr>
        <p:spPr>
          <a:xfrm>
            <a:off x="8146833" y="1479698"/>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6"/>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6"/>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14" name="object 10">
            <a:extLst>
              <a:ext uri="{FF2B5EF4-FFF2-40B4-BE49-F238E27FC236}">
                <a16:creationId xmlns:a16="http://schemas.microsoft.com/office/drawing/2014/main" id="{445ACB1D-B289-4C1B-83D3-1A4A2E520A00}"/>
              </a:ext>
            </a:extLst>
          </p:cNvPr>
          <p:cNvSpPr/>
          <p:nvPr/>
        </p:nvSpPr>
        <p:spPr>
          <a:xfrm>
            <a:off x="8146833" y="1479698"/>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15" name="object 11">
            <a:extLst>
              <a:ext uri="{FF2B5EF4-FFF2-40B4-BE49-F238E27FC236}">
                <a16:creationId xmlns:a16="http://schemas.microsoft.com/office/drawing/2014/main" id="{5AF273BA-25C7-C3E3-37F8-D783FF1E75D9}"/>
              </a:ext>
            </a:extLst>
          </p:cNvPr>
          <p:cNvSpPr txBox="1"/>
          <p:nvPr/>
        </p:nvSpPr>
        <p:spPr>
          <a:xfrm>
            <a:off x="8262943" y="1507307"/>
            <a:ext cx="109463" cy="84818"/>
          </a:xfrm>
          <a:prstGeom prst="rect">
            <a:avLst/>
          </a:prstGeom>
        </p:spPr>
        <p:txBody>
          <a:bodyPr vert="horz" wrap="square" lIns="0" tIns="7798" rIns="0" bIns="0" rtlCol="0">
            <a:spAutoFit/>
          </a:bodyPr>
          <a:lstStyle/>
          <a:p>
            <a:pPr marL="5777">
              <a:spcBef>
                <a:spcPts val="61"/>
              </a:spcBef>
            </a:pPr>
            <a:r>
              <a:rPr sz="500" spc="11" dirty="0">
                <a:latin typeface="TheSans UHH" panose="020B0604020202020204" charset="0"/>
                <a:cs typeface="AvenirNext-Medium"/>
              </a:rPr>
              <a:t>w1</a:t>
            </a:r>
            <a:endParaRPr sz="500">
              <a:latin typeface="TheSans UHH" panose="020B0604020202020204" charset="0"/>
              <a:cs typeface="AvenirNext-Medium"/>
            </a:endParaRPr>
          </a:p>
        </p:txBody>
      </p:sp>
      <p:sp>
        <p:nvSpPr>
          <p:cNvPr id="16" name="object 12">
            <a:extLst>
              <a:ext uri="{FF2B5EF4-FFF2-40B4-BE49-F238E27FC236}">
                <a16:creationId xmlns:a16="http://schemas.microsoft.com/office/drawing/2014/main" id="{E6793336-CC8B-E605-1FC6-4E44447199B7}"/>
              </a:ext>
            </a:extLst>
          </p:cNvPr>
          <p:cNvSpPr/>
          <p:nvPr/>
        </p:nvSpPr>
        <p:spPr>
          <a:xfrm>
            <a:off x="8146833" y="1669731"/>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17" name="object 13">
            <a:extLst>
              <a:ext uri="{FF2B5EF4-FFF2-40B4-BE49-F238E27FC236}">
                <a16:creationId xmlns:a16="http://schemas.microsoft.com/office/drawing/2014/main" id="{410E74D5-5709-F250-028A-6DE570203D7E}"/>
              </a:ext>
            </a:extLst>
          </p:cNvPr>
          <p:cNvSpPr/>
          <p:nvPr/>
        </p:nvSpPr>
        <p:spPr>
          <a:xfrm>
            <a:off x="8146833" y="1669731"/>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18" name="object 14">
            <a:extLst>
              <a:ext uri="{FF2B5EF4-FFF2-40B4-BE49-F238E27FC236}">
                <a16:creationId xmlns:a16="http://schemas.microsoft.com/office/drawing/2014/main" id="{0E6AEB65-5C5C-AEBE-1846-050299747DEB}"/>
              </a:ext>
            </a:extLst>
          </p:cNvPr>
          <p:cNvSpPr txBox="1"/>
          <p:nvPr/>
        </p:nvSpPr>
        <p:spPr>
          <a:xfrm>
            <a:off x="8276087" y="1697340"/>
            <a:ext cx="83180" cy="84818"/>
          </a:xfrm>
          <a:prstGeom prst="rect">
            <a:avLst/>
          </a:prstGeom>
        </p:spPr>
        <p:txBody>
          <a:bodyPr vert="horz" wrap="square" lIns="0" tIns="7798" rIns="0" bIns="0" rtlCol="0">
            <a:spAutoFit/>
          </a:bodyPr>
          <a:lstStyle/>
          <a:p>
            <a:pPr marL="5777">
              <a:spcBef>
                <a:spcPts val="61"/>
              </a:spcBef>
            </a:pPr>
            <a:r>
              <a:rPr sz="500" spc="16" dirty="0">
                <a:latin typeface="TheSans UHH" panose="020B0604020202020204" charset="0"/>
                <a:cs typeface="AvenirNext-Medium"/>
              </a:rPr>
              <a:t>…</a:t>
            </a:r>
            <a:endParaRPr sz="500">
              <a:latin typeface="TheSans UHH" panose="020B0604020202020204" charset="0"/>
              <a:cs typeface="AvenirNext-Medium"/>
            </a:endParaRPr>
          </a:p>
        </p:txBody>
      </p:sp>
      <p:sp>
        <p:nvSpPr>
          <p:cNvPr id="19" name="object 15">
            <a:extLst>
              <a:ext uri="{FF2B5EF4-FFF2-40B4-BE49-F238E27FC236}">
                <a16:creationId xmlns:a16="http://schemas.microsoft.com/office/drawing/2014/main" id="{6BCD2314-3526-9C71-F9B3-65E3EF5903FC}"/>
              </a:ext>
            </a:extLst>
          </p:cNvPr>
          <p:cNvSpPr/>
          <p:nvPr/>
        </p:nvSpPr>
        <p:spPr>
          <a:xfrm>
            <a:off x="8146833" y="1859763"/>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20" name="object 16">
            <a:extLst>
              <a:ext uri="{FF2B5EF4-FFF2-40B4-BE49-F238E27FC236}">
                <a16:creationId xmlns:a16="http://schemas.microsoft.com/office/drawing/2014/main" id="{BA445DB8-74DA-94D3-D4AF-A9B972AC3006}"/>
              </a:ext>
            </a:extLst>
          </p:cNvPr>
          <p:cNvSpPr/>
          <p:nvPr/>
        </p:nvSpPr>
        <p:spPr>
          <a:xfrm>
            <a:off x="8146833" y="1859763"/>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21" name="object 17">
            <a:extLst>
              <a:ext uri="{FF2B5EF4-FFF2-40B4-BE49-F238E27FC236}">
                <a16:creationId xmlns:a16="http://schemas.microsoft.com/office/drawing/2014/main" id="{18CDC923-E64C-DB8B-E889-A2544E2ABED6}"/>
              </a:ext>
            </a:extLst>
          </p:cNvPr>
          <p:cNvSpPr txBox="1"/>
          <p:nvPr/>
        </p:nvSpPr>
        <p:spPr>
          <a:xfrm>
            <a:off x="8263871" y="1887373"/>
            <a:ext cx="107440"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wT</a:t>
            </a:r>
            <a:endParaRPr sz="500">
              <a:latin typeface="TheSans UHH" panose="020B0604020202020204" charset="0"/>
              <a:cs typeface="AvenirNext-Medium"/>
            </a:endParaRPr>
          </a:p>
        </p:txBody>
      </p:sp>
      <p:sp>
        <p:nvSpPr>
          <p:cNvPr id="22" name="object 18">
            <a:extLst>
              <a:ext uri="{FF2B5EF4-FFF2-40B4-BE49-F238E27FC236}">
                <a16:creationId xmlns:a16="http://schemas.microsoft.com/office/drawing/2014/main" id="{FB5A14B2-9C1F-7025-AB73-D2BB57547F4E}"/>
              </a:ext>
            </a:extLst>
          </p:cNvPr>
          <p:cNvSpPr/>
          <p:nvPr/>
        </p:nvSpPr>
        <p:spPr>
          <a:xfrm>
            <a:off x="8146833" y="2055362"/>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23" name="object 19">
            <a:extLst>
              <a:ext uri="{FF2B5EF4-FFF2-40B4-BE49-F238E27FC236}">
                <a16:creationId xmlns:a16="http://schemas.microsoft.com/office/drawing/2014/main" id="{CD688663-2520-0FF3-B58D-D414D413FE69}"/>
              </a:ext>
            </a:extLst>
          </p:cNvPr>
          <p:cNvSpPr/>
          <p:nvPr/>
        </p:nvSpPr>
        <p:spPr>
          <a:xfrm>
            <a:off x="8146833" y="2055362"/>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24" name="object 20">
            <a:extLst>
              <a:ext uri="{FF2B5EF4-FFF2-40B4-BE49-F238E27FC236}">
                <a16:creationId xmlns:a16="http://schemas.microsoft.com/office/drawing/2014/main" id="{C9A5E0D0-77BE-FEA1-6688-75123978CBA2}"/>
              </a:ext>
            </a:extLst>
          </p:cNvPr>
          <p:cNvSpPr txBox="1"/>
          <p:nvPr/>
        </p:nvSpPr>
        <p:spPr>
          <a:xfrm>
            <a:off x="8226262" y="2082971"/>
            <a:ext cx="182822"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[SEP]</a:t>
            </a:r>
            <a:endParaRPr sz="500">
              <a:latin typeface="TheSans UHH" panose="020B0604020202020204" charset="0"/>
              <a:cs typeface="AvenirNext-Medium"/>
            </a:endParaRPr>
          </a:p>
        </p:txBody>
      </p:sp>
      <p:sp>
        <p:nvSpPr>
          <p:cNvPr id="25" name="object 21">
            <a:extLst>
              <a:ext uri="{FF2B5EF4-FFF2-40B4-BE49-F238E27FC236}">
                <a16:creationId xmlns:a16="http://schemas.microsoft.com/office/drawing/2014/main" id="{A737FCBA-D610-A014-E604-03394949D51E}"/>
              </a:ext>
            </a:extLst>
          </p:cNvPr>
          <p:cNvSpPr/>
          <p:nvPr/>
        </p:nvSpPr>
        <p:spPr>
          <a:xfrm>
            <a:off x="8146833" y="2250960"/>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26" name="object 22">
            <a:extLst>
              <a:ext uri="{FF2B5EF4-FFF2-40B4-BE49-F238E27FC236}">
                <a16:creationId xmlns:a16="http://schemas.microsoft.com/office/drawing/2014/main" id="{868E1B37-BD5C-A7F2-E632-639427852357}"/>
              </a:ext>
            </a:extLst>
          </p:cNvPr>
          <p:cNvSpPr/>
          <p:nvPr/>
        </p:nvSpPr>
        <p:spPr>
          <a:xfrm>
            <a:off x="8146833" y="2250960"/>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27" name="object 23">
            <a:extLst>
              <a:ext uri="{FF2B5EF4-FFF2-40B4-BE49-F238E27FC236}">
                <a16:creationId xmlns:a16="http://schemas.microsoft.com/office/drawing/2014/main" id="{2C3E76D9-9756-BA3C-F6C0-D9BE9536B20F}"/>
              </a:ext>
            </a:extLst>
          </p:cNvPr>
          <p:cNvSpPr txBox="1"/>
          <p:nvPr/>
        </p:nvSpPr>
        <p:spPr>
          <a:xfrm>
            <a:off x="8219580" y="2278569"/>
            <a:ext cx="196108"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[IMG]</a:t>
            </a:r>
            <a:endParaRPr sz="500">
              <a:latin typeface="TheSans UHH" panose="020B0604020202020204" charset="0"/>
              <a:cs typeface="AvenirNext-Medium"/>
            </a:endParaRPr>
          </a:p>
        </p:txBody>
      </p:sp>
      <p:sp>
        <p:nvSpPr>
          <p:cNvPr id="28" name="object 24">
            <a:extLst>
              <a:ext uri="{FF2B5EF4-FFF2-40B4-BE49-F238E27FC236}">
                <a16:creationId xmlns:a16="http://schemas.microsoft.com/office/drawing/2014/main" id="{5B9F2739-8965-DA01-1706-8FA117816132}"/>
              </a:ext>
            </a:extLst>
          </p:cNvPr>
          <p:cNvSpPr txBox="1"/>
          <p:nvPr/>
        </p:nvSpPr>
        <p:spPr>
          <a:xfrm>
            <a:off x="4491123" y="1335554"/>
            <a:ext cx="184555" cy="69429"/>
          </a:xfrm>
          <a:prstGeom prst="rect">
            <a:avLst/>
          </a:prstGeom>
        </p:spPr>
        <p:txBody>
          <a:bodyPr vert="horz" wrap="square" lIns="0" tIns="7798" rIns="0" bIns="0" rtlCol="0">
            <a:spAutoFit/>
          </a:bodyPr>
          <a:lstStyle/>
          <a:p>
            <a:pPr marL="5777">
              <a:spcBef>
                <a:spcPts val="61"/>
              </a:spcBef>
            </a:pPr>
            <a:r>
              <a:rPr sz="400" spc="7" dirty="0">
                <a:latin typeface="TheSans UHH" panose="020B0604020202020204" charset="0"/>
                <a:cs typeface="AvenirNext-Medium"/>
              </a:rPr>
              <a:t>[CLS]</a:t>
            </a:r>
            <a:endParaRPr sz="400" dirty="0">
              <a:latin typeface="TheSans UHH" panose="020B0604020202020204" charset="0"/>
              <a:cs typeface="AvenirNext-Medium"/>
            </a:endParaRPr>
          </a:p>
        </p:txBody>
      </p:sp>
      <p:sp>
        <p:nvSpPr>
          <p:cNvPr id="29" name="object 25">
            <a:extLst>
              <a:ext uri="{FF2B5EF4-FFF2-40B4-BE49-F238E27FC236}">
                <a16:creationId xmlns:a16="http://schemas.microsoft.com/office/drawing/2014/main" id="{D88DCC12-0FFE-1FD8-7658-8BB91FAB8CB2}"/>
              </a:ext>
            </a:extLst>
          </p:cNvPr>
          <p:cNvSpPr txBox="1"/>
          <p:nvPr/>
        </p:nvSpPr>
        <p:spPr>
          <a:xfrm>
            <a:off x="4528624" y="1529885"/>
            <a:ext cx="109463" cy="69429"/>
          </a:xfrm>
          <a:prstGeom prst="rect">
            <a:avLst/>
          </a:prstGeom>
        </p:spPr>
        <p:txBody>
          <a:bodyPr vert="horz" wrap="square" lIns="0" tIns="7798" rIns="0" bIns="0" rtlCol="0">
            <a:spAutoFit/>
          </a:bodyPr>
          <a:lstStyle/>
          <a:p>
            <a:pPr marL="5777">
              <a:spcBef>
                <a:spcPts val="61"/>
              </a:spcBef>
            </a:pPr>
            <a:r>
              <a:rPr sz="400" spc="11" dirty="0">
                <a:latin typeface="TheSans UHH" panose="020B0604020202020204" charset="0"/>
                <a:cs typeface="AvenirNext-Medium"/>
              </a:rPr>
              <a:t>w1</a:t>
            </a:r>
            <a:endParaRPr sz="400">
              <a:latin typeface="TheSans UHH" panose="020B0604020202020204" charset="0"/>
              <a:cs typeface="AvenirNext-Medium"/>
            </a:endParaRPr>
          </a:p>
        </p:txBody>
      </p:sp>
      <p:sp>
        <p:nvSpPr>
          <p:cNvPr id="30" name="object 26">
            <a:extLst>
              <a:ext uri="{FF2B5EF4-FFF2-40B4-BE49-F238E27FC236}">
                <a16:creationId xmlns:a16="http://schemas.microsoft.com/office/drawing/2014/main" id="{14009A1A-F174-706F-ACAE-5E971A7437E3}"/>
              </a:ext>
            </a:extLst>
          </p:cNvPr>
          <p:cNvSpPr txBox="1"/>
          <p:nvPr/>
        </p:nvSpPr>
        <p:spPr>
          <a:xfrm>
            <a:off x="4541769" y="1719918"/>
            <a:ext cx="83180" cy="69429"/>
          </a:xfrm>
          <a:prstGeom prst="rect">
            <a:avLst/>
          </a:prstGeom>
        </p:spPr>
        <p:txBody>
          <a:bodyPr vert="horz" wrap="square" lIns="0" tIns="7798" rIns="0" bIns="0" rtlCol="0">
            <a:spAutoFit/>
          </a:bodyPr>
          <a:lstStyle/>
          <a:p>
            <a:pPr marL="5777">
              <a:spcBef>
                <a:spcPts val="61"/>
              </a:spcBef>
            </a:pPr>
            <a:r>
              <a:rPr sz="400" spc="16" dirty="0">
                <a:latin typeface="TheSans UHH" panose="020B0604020202020204" charset="0"/>
                <a:cs typeface="AvenirNext-Medium"/>
              </a:rPr>
              <a:t>…</a:t>
            </a:r>
            <a:endParaRPr sz="400">
              <a:latin typeface="TheSans UHH" panose="020B0604020202020204" charset="0"/>
              <a:cs typeface="AvenirNext-Medium"/>
            </a:endParaRPr>
          </a:p>
        </p:txBody>
      </p:sp>
      <p:sp>
        <p:nvSpPr>
          <p:cNvPr id="31" name="object 27">
            <a:extLst>
              <a:ext uri="{FF2B5EF4-FFF2-40B4-BE49-F238E27FC236}">
                <a16:creationId xmlns:a16="http://schemas.microsoft.com/office/drawing/2014/main" id="{26DDE355-6BD1-1DFF-A479-28856BEF08FA}"/>
              </a:ext>
            </a:extLst>
          </p:cNvPr>
          <p:cNvSpPr txBox="1"/>
          <p:nvPr/>
        </p:nvSpPr>
        <p:spPr>
          <a:xfrm>
            <a:off x="4529553" y="1909951"/>
            <a:ext cx="107440"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wT</a:t>
            </a:r>
            <a:endParaRPr sz="400">
              <a:latin typeface="TheSans UHH" panose="020B0604020202020204" charset="0"/>
              <a:cs typeface="AvenirNext-Medium"/>
            </a:endParaRPr>
          </a:p>
        </p:txBody>
      </p:sp>
      <p:sp>
        <p:nvSpPr>
          <p:cNvPr id="32" name="object 28">
            <a:extLst>
              <a:ext uri="{FF2B5EF4-FFF2-40B4-BE49-F238E27FC236}">
                <a16:creationId xmlns:a16="http://schemas.microsoft.com/office/drawing/2014/main" id="{B377B5DB-7D87-5ACF-2391-A813795F39C9}"/>
              </a:ext>
            </a:extLst>
          </p:cNvPr>
          <p:cNvSpPr txBox="1"/>
          <p:nvPr/>
        </p:nvSpPr>
        <p:spPr>
          <a:xfrm>
            <a:off x="4491944" y="2103168"/>
            <a:ext cx="182822" cy="69429"/>
          </a:xfrm>
          <a:prstGeom prst="rect">
            <a:avLst/>
          </a:prstGeom>
        </p:spPr>
        <p:txBody>
          <a:bodyPr vert="horz" wrap="square" lIns="0" tIns="7798" rIns="0" bIns="0" rtlCol="0">
            <a:spAutoFit/>
          </a:bodyPr>
          <a:lstStyle/>
          <a:p>
            <a:pPr marL="5777">
              <a:spcBef>
                <a:spcPts val="61"/>
              </a:spcBef>
            </a:pPr>
            <a:r>
              <a:rPr sz="400" spc="7" dirty="0">
                <a:latin typeface="TheSans UHH" panose="020B0604020202020204" charset="0"/>
                <a:cs typeface="AvenirNext-Medium"/>
              </a:rPr>
              <a:t>[SEP]</a:t>
            </a:r>
            <a:endParaRPr sz="400">
              <a:latin typeface="TheSans UHH" panose="020B0604020202020204" charset="0"/>
              <a:cs typeface="AvenirNext-Medium"/>
            </a:endParaRPr>
          </a:p>
        </p:txBody>
      </p:sp>
      <p:sp>
        <p:nvSpPr>
          <p:cNvPr id="33" name="object 29">
            <a:extLst>
              <a:ext uri="{FF2B5EF4-FFF2-40B4-BE49-F238E27FC236}">
                <a16:creationId xmlns:a16="http://schemas.microsoft.com/office/drawing/2014/main" id="{8731E62A-C7B9-837F-D144-87065E8EB107}"/>
              </a:ext>
            </a:extLst>
          </p:cNvPr>
          <p:cNvSpPr/>
          <p:nvPr/>
        </p:nvSpPr>
        <p:spPr>
          <a:xfrm>
            <a:off x="8146833" y="2440993"/>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34" name="object 30">
            <a:extLst>
              <a:ext uri="{FF2B5EF4-FFF2-40B4-BE49-F238E27FC236}">
                <a16:creationId xmlns:a16="http://schemas.microsoft.com/office/drawing/2014/main" id="{1B6AB250-5BCC-41ED-3D64-3221EAF66C02}"/>
              </a:ext>
            </a:extLst>
          </p:cNvPr>
          <p:cNvSpPr/>
          <p:nvPr/>
        </p:nvSpPr>
        <p:spPr>
          <a:xfrm>
            <a:off x="8146833" y="2440993"/>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35" name="object 31">
            <a:extLst>
              <a:ext uri="{FF2B5EF4-FFF2-40B4-BE49-F238E27FC236}">
                <a16:creationId xmlns:a16="http://schemas.microsoft.com/office/drawing/2014/main" id="{55A6211E-8EED-ECAB-AC31-E726D1E6E7C5}"/>
              </a:ext>
            </a:extLst>
          </p:cNvPr>
          <p:cNvSpPr txBox="1"/>
          <p:nvPr/>
        </p:nvSpPr>
        <p:spPr>
          <a:xfrm>
            <a:off x="8272554" y="2468602"/>
            <a:ext cx="90111"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v1</a:t>
            </a:r>
            <a:endParaRPr sz="500">
              <a:latin typeface="TheSans UHH" panose="020B0604020202020204" charset="0"/>
              <a:cs typeface="AvenirNext-Medium"/>
            </a:endParaRPr>
          </a:p>
        </p:txBody>
      </p:sp>
      <p:sp>
        <p:nvSpPr>
          <p:cNvPr id="36" name="object 32">
            <a:extLst>
              <a:ext uri="{FF2B5EF4-FFF2-40B4-BE49-F238E27FC236}">
                <a16:creationId xmlns:a16="http://schemas.microsoft.com/office/drawing/2014/main" id="{9E974C41-C207-6589-1437-BFDF9508271D}"/>
              </a:ext>
            </a:extLst>
          </p:cNvPr>
          <p:cNvSpPr/>
          <p:nvPr/>
        </p:nvSpPr>
        <p:spPr>
          <a:xfrm>
            <a:off x="8146833" y="2630478"/>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6"/>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37" name="object 33">
            <a:extLst>
              <a:ext uri="{FF2B5EF4-FFF2-40B4-BE49-F238E27FC236}">
                <a16:creationId xmlns:a16="http://schemas.microsoft.com/office/drawing/2014/main" id="{DD31929A-6E44-B2FA-AB62-0729FC3F5F77}"/>
              </a:ext>
            </a:extLst>
          </p:cNvPr>
          <p:cNvSpPr/>
          <p:nvPr/>
        </p:nvSpPr>
        <p:spPr>
          <a:xfrm>
            <a:off x="8146833" y="2630478"/>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38" name="object 34">
            <a:extLst>
              <a:ext uri="{FF2B5EF4-FFF2-40B4-BE49-F238E27FC236}">
                <a16:creationId xmlns:a16="http://schemas.microsoft.com/office/drawing/2014/main" id="{28141CE0-B785-2FB1-FBB4-C556DEA7F214}"/>
              </a:ext>
            </a:extLst>
          </p:cNvPr>
          <p:cNvSpPr txBox="1"/>
          <p:nvPr/>
        </p:nvSpPr>
        <p:spPr>
          <a:xfrm>
            <a:off x="8270268" y="2658088"/>
            <a:ext cx="94732"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vK</a:t>
            </a:r>
            <a:endParaRPr sz="500">
              <a:latin typeface="TheSans UHH" panose="020B0604020202020204" charset="0"/>
              <a:cs typeface="AvenirNext-Medium"/>
            </a:endParaRPr>
          </a:p>
        </p:txBody>
      </p:sp>
      <p:sp>
        <p:nvSpPr>
          <p:cNvPr id="39" name="object 35">
            <a:extLst>
              <a:ext uri="{FF2B5EF4-FFF2-40B4-BE49-F238E27FC236}">
                <a16:creationId xmlns:a16="http://schemas.microsoft.com/office/drawing/2014/main" id="{D53788C0-6B49-CF1C-F0BD-3929FA9DD71C}"/>
              </a:ext>
            </a:extLst>
          </p:cNvPr>
          <p:cNvSpPr/>
          <p:nvPr/>
        </p:nvSpPr>
        <p:spPr>
          <a:xfrm>
            <a:off x="4775450" y="1275606"/>
            <a:ext cx="370843" cy="937216"/>
          </a:xfrm>
          <a:custGeom>
            <a:avLst/>
            <a:gdLst/>
            <a:ahLst/>
            <a:cxnLst/>
            <a:rect l="l" t="t" r="r" b="b"/>
            <a:pathLst>
              <a:path w="815340" h="2060575">
                <a:moveTo>
                  <a:pt x="0" y="0"/>
                </a:moveTo>
                <a:lnTo>
                  <a:pt x="815067" y="0"/>
                </a:lnTo>
                <a:lnTo>
                  <a:pt x="815067" y="2060206"/>
                </a:lnTo>
                <a:lnTo>
                  <a:pt x="0" y="2060206"/>
                </a:lnTo>
                <a:lnTo>
                  <a:pt x="0" y="0"/>
                </a:lnTo>
                <a:close/>
              </a:path>
            </a:pathLst>
          </a:custGeom>
          <a:ln w="10470">
            <a:solidFill>
              <a:srgbClr val="000000"/>
            </a:solidFill>
          </a:ln>
        </p:spPr>
        <p:txBody>
          <a:bodyPr wrap="square" lIns="0" tIns="0" rIns="0" bIns="0" rtlCol="0"/>
          <a:lstStyle/>
          <a:p>
            <a:endParaRPr sz="700">
              <a:latin typeface="TheSans UHH" panose="020B0604020202020204" charset="0"/>
            </a:endParaRPr>
          </a:p>
        </p:txBody>
      </p:sp>
      <p:sp>
        <p:nvSpPr>
          <p:cNvPr id="40" name="object 36">
            <a:extLst>
              <a:ext uri="{FF2B5EF4-FFF2-40B4-BE49-F238E27FC236}">
                <a16:creationId xmlns:a16="http://schemas.microsoft.com/office/drawing/2014/main" id="{C85CDA1F-92F0-1D04-DF52-C868A06A921F}"/>
              </a:ext>
            </a:extLst>
          </p:cNvPr>
          <p:cNvSpPr txBox="1"/>
          <p:nvPr/>
        </p:nvSpPr>
        <p:spPr>
          <a:xfrm>
            <a:off x="4777831" y="1279664"/>
            <a:ext cx="377485" cy="506677"/>
          </a:xfrm>
          <a:prstGeom prst="rect">
            <a:avLst/>
          </a:prstGeom>
          <a:solidFill>
            <a:srgbClr val="B3E196"/>
          </a:solidFill>
        </p:spPr>
        <p:txBody>
          <a:bodyPr vert="horz" wrap="square" lIns="0" tIns="0" rIns="0" bIns="0" rtlCol="0">
            <a:spAutoFit/>
          </a:bodyPr>
          <a:lstStyle/>
          <a:p>
            <a:pPr>
              <a:lnSpc>
                <a:spcPct val="100000"/>
              </a:lnSpc>
            </a:pPr>
            <a:endParaRPr sz="900" dirty="0">
              <a:latin typeface="TheSans UHH" panose="020B0604020202020204" charset="0"/>
              <a:cs typeface="Times New Roman"/>
            </a:endParaRPr>
          </a:p>
          <a:p>
            <a:pPr>
              <a:spcBef>
                <a:spcPts val="13"/>
              </a:spcBef>
            </a:pPr>
            <a:endParaRPr sz="1100" dirty="0">
              <a:latin typeface="TheSans UHH" panose="020B0604020202020204" charset="0"/>
              <a:cs typeface="Times New Roman"/>
            </a:endParaRPr>
          </a:p>
          <a:p>
            <a:pPr marL="36391" marR="45345" indent="41590">
              <a:lnSpc>
                <a:spcPct val="108800"/>
              </a:lnSpc>
            </a:pPr>
            <a:r>
              <a:rPr sz="600" spc="25" dirty="0">
                <a:latin typeface="TheSans UHH" panose="020B0604020202020204" charset="0"/>
                <a:cs typeface="Times New Roman"/>
              </a:rPr>
              <a:t>Lang  </a:t>
            </a:r>
            <a:r>
              <a:rPr sz="600" spc="57" dirty="0">
                <a:latin typeface="TheSans UHH" panose="020B0604020202020204" charset="0"/>
                <a:cs typeface="Times New Roman"/>
              </a:rPr>
              <a:t>embed</a:t>
            </a:r>
            <a:endParaRPr sz="600" dirty="0">
              <a:latin typeface="TheSans UHH" panose="020B0604020202020204" charset="0"/>
              <a:cs typeface="Times New Roman"/>
            </a:endParaRPr>
          </a:p>
        </p:txBody>
      </p:sp>
      <p:sp>
        <p:nvSpPr>
          <p:cNvPr id="41" name="object 37">
            <a:extLst>
              <a:ext uri="{FF2B5EF4-FFF2-40B4-BE49-F238E27FC236}">
                <a16:creationId xmlns:a16="http://schemas.microsoft.com/office/drawing/2014/main" id="{7057AE24-02C9-3F99-9297-C32297298214}"/>
              </a:ext>
            </a:extLst>
          </p:cNvPr>
          <p:cNvSpPr/>
          <p:nvPr/>
        </p:nvSpPr>
        <p:spPr>
          <a:xfrm>
            <a:off x="4775450" y="2227097"/>
            <a:ext cx="370843" cy="585724"/>
          </a:xfrm>
          <a:custGeom>
            <a:avLst/>
            <a:gdLst/>
            <a:ahLst/>
            <a:cxnLst/>
            <a:rect l="l" t="t" r="r" b="b"/>
            <a:pathLst>
              <a:path w="815340" h="1287779">
                <a:moveTo>
                  <a:pt x="0" y="0"/>
                </a:moveTo>
                <a:lnTo>
                  <a:pt x="815067" y="0"/>
                </a:lnTo>
                <a:lnTo>
                  <a:pt x="815067" y="1287343"/>
                </a:lnTo>
                <a:lnTo>
                  <a:pt x="0" y="1287343"/>
                </a:lnTo>
                <a:lnTo>
                  <a:pt x="0" y="0"/>
                </a:lnTo>
                <a:close/>
              </a:path>
            </a:pathLst>
          </a:custGeom>
          <a:ln w="10470">
            <a:solidFill>
              <a:srgbClr val="000000"/>
            </a:solidFill>
          </a:ln>
        </p:spPr>
        <p:txBody>
          <a:bodyPr wrap="square" lIns="0" tIns="0" rIns="0" bIns="0" rtlCol="0"/>
          <a:lstStyle/>
          <a:p>
            <a:endParaRPr sz="700">
              <a:latin typeface="TheSans UHH" panose="020B0604020202020204" charset="0"/>
            </a:endParaRPr>
          </a:p>
        </p:txBody>
      </p:sp>
      <p:sp>
        <p:nvSpPr>
          <p:cNvPr id="42" name="object 38">
            <a:extLst>
              <a:ext uri="{FF2B5EF4-FFF2-40B4-BE49-F238E27FC236}">
                <a16:creationId xmlns:a16="http://schemas.microsoft.com/office/drawing/2014/main" id="{8EFCE309-692A-272F-0211-08145979E790}"/>
              </a:ext>
            </a:extLst>
          </p:cNvPr>
          <p:cNvSpPr txBox="1"/>
          <p:nvPr/>
        </p:nvSpPr>
        <p:spPr>
          <a:xfrm>
            <a:off x="4777831" y="2222257"/>
            <a:ext cx="377485" cy="361067"/>
          </a:xfrm>
          <a:prstGeom prst="rect">
            <a:avLst/>
          </a:prstGeom>
          <a:solidFill>
            <a:srgbClr val="EBAEED"/>
          </a:solidFill>
        </p:spPr>
        <p:txBody>
          <a:bodyPr vert="horz" wrap="square" lIns="0" tIns="578" rIns="0" bIns="0" rtlCol="0">
            <a:spAutoFit/>
          </a:bodyPr>
          <a:lstStyle/>
          <a:p>
            <a:pPr>
              <a:spcBef>
                <a:spcPts val="4"/>
              </a:spcBef>
            </a:pPr>
            <a:endParaRPr sz="1050">
              <a:latin typeface="TheSans UHH" panose="020B0604020202020204" charset="0"/>
              <a:cs typeface="Times New Roman"/>
            </a:endParaRPr>
          </a:p>
          <a:p>
            <a:pPr marL="36391" marR="45345" indent="17329">
              <a:lnSpc>
                <a:spcPct val="108800"/>
              </a:lnSpc>
            </a:pPr>
            <a:r>
              <a:rPr sz="600" spc="30" dirty="0">
                <a:latin typeface="TheSans UHH" panose="020B0604020202020204" charset="0"/>
                <a:cs typeface="Times New Roman"/>
              </a:rPr>
              <a:t>Image  </a:t>
            </a:r>
            <a:r>
              <a:rPr sz="600" spc="57" dirty="0">
                <a:latin typeface="TheSans UHH" panose="020B0604020202020204" charset="0"/>
                <a:cs typeface="Times New Roman"/>
              </a:rPr>
              <a:t>embed</a:t>
            </a:r>
            <a:endParaRPr sz="600">
              <a:latin typeface="TheSans UHH" panose="020B0604020202020204" charset="0"/>
              <a:cs typeface="Times New Roman"/>
            </a:endParaRPr>
          </a:p>
        </p:txBody>
      </p:sp>
      <p:sp>
        <p:nvSpPr>
          <p:cNvPr id="43" name="object 39">
            <a:extLst>
              <a:ext uri="{FF2B5EF4-FFF2-40B4-BE49-F238E27FC236}">
                <a16:creationId xmlns:a16="http://schemas.microsoft.com/office/drawing/2014/main" id="{ACCE0D87-F923-EC51-1975-677CD1BAFEB0}"/>
              </a:ext>
            </a:extLst>
          </p:cNvPr>
          <p:cNvSpPr/>
          <p:nvPr/>
        </p:nvSpPr>
        <p:spPr>
          <a:xfrm>
            <a:off x="4503562" y="2299924"/>
            <a:ext cx="159428" cy="113217"/>
          </a:xfrm>
          <a:custGeom>
            <a:avLst/>
            <a:gdLst/>
            <a:ahLst/>
            <a:cxnLst/>
            <a:rect l="l" t="t" r="r" b="b"/>
            <a:pathLst>
              <a:path w="350520" h="248920">
                <a:moveTo>
                  <a:pt x="337033" y="25670"/>
                </a:moveTo>
                <a:lnTo>
                  <a:pt x="13265" y="25670"/>
                </a:lnTo>
                <a:lnTo>
                  <a:pt x="7033" y="26574"/>
                </a:lnTo>
                <a:lnTo>
                  <a:pt x="2052" y="28816"/>
                </a:lnTo>
                <a:lnTo>
                  <a:pt x="0" y="38937"/>
                </a:lnTo>
                <a:lnTo>
                  <a:pt x="0" y="235556"/>
                </a:lnTo>
                <a:lnTo>
                  <a:pt x="903" y="241816"/>
                </a:lnTo>
                <a:lnTo>
                  <a:pt x="3145" y="246797"/>
                </a:lnTo>
                <a:lnTo>
                  <a:pt x="13264" y="248822"/>
                </a:lnTo>
                <a:lnTo>
                  <a:pt x="337033" y="248822"/>
                </a:lnTo>
                <a:lnTo>
                  <a:pt x="343265" y="247918"/>
                </a:lnTo>
                <a:lnTo>
                  <a:pt x="348248" y="245676"/>
                </a:lnTo>
                <a:lnTo>
                  <a:pt x="350300" y="235556"/>
                </a:lnTo>
                <a:lnTo>
                  <a:pt x="350300" y="209577"/>
                </a:lnTo>
                <a:lnTo>
                  <a:pt x="175149" y="209577"/>
                </a:lnTo>
                <a:lnTo>
                  <a:pt x="147585" y="203999"/>
                </a:lnTo>
                <a:lnTo>
                  <a:pt x="125052" y="188794"/>
                </a:lnTo>
                <a:lnTo>
                  <a:pt x="109847" y="166261"/>
                </a:lnTo>
                <a:lnTo>
                  <a:pt x="104269" y="138697"/>
                </a:lnTo>
                <a:lnTo>
                  <a:pt x="109847" y="111132"/>
                </a:lnTo>
                <a:lnTo>
                  <a:pt x="125052" y="88599"/>
                </a:lnTo>
                <a:lnTo>
                  <a:pt x="147585" y="73394"/>
                </a:lnTo>
                <a:lnTo>
                  <a:pt x="175149" y="67815"/>
                </a:lnTo>
                <a:lnTo>
                  <a:pt x="287918" y="67815"/>
                </a:lnTo>
                <a:lnTo>
                  <a:pt x="293529" y="62205"/>
                </a:lnTo>
                <a:lnTo>
                  <a:pt x="350300" y="62205"/>
                </a:lnTo>
                <a:lnTo>
                  <a:pt x="350300" y="38937"/>
                </a:lnTo>
                <a:lnTo>
                  <a:pt x="348275" y="28815"/>
                </a:lnTo>
                <a:lnTo>
                  <a:pt x="343294" y="26574"/>
                </a:lnTo>
                <a:lnTo>
                  <a:pt x="337033" y="25670"/>
                </a:lnTo>
                <a:close/>
              </a:path>
              <a:path w="350520" h="248920">
                <a:moveTo>
                  <a:pt x="287918" y="67815"/>
                </a:moveTo>
                <a:lnTo>
                  <a:pt x="175149" y="67815"/>
                </a:lnTo>
                <a:lnTo>
                  <a:pt x="202714" y="73394"/>
                </a:lnTo>
                <a:lnTo>
                  <a:pt x="225247" y="88599"/>
                </a:lnTo>
                <a:lnTo>
                  <a:pt x="240452" y="111132"/>
                </a:lnTo>
                <a:lnTo>
                  <a:pt x="246031" y="138697"/>
                </a:lnTo>
                <a:lnTo>
                  <a:pt x="240452" y="166261"/>
                </a:lnTo>
                <a:lnTo>
                  <a:pt x="225247" y="188794"/>
                </a:lnTo>
                <a:lnTo>
                  <a:pt x="202714" y="203999"/>
                </a:lnTo>
                <a:lnTo>
                  <a:pt x="175149" y="209577"/>
                </a:lnTo>
                <a:lnTo>
                  <a:pt x="350300" y="209577"/>
                </a:lnTo>
                <a:lnTo>
                  <a:pt x="350300" y="87492"/>
                </a:lnTo>
                <a:lnTo>
                  <a:pt x="293529" y="87492"/>
                </a:lnTo>
                <a:lnTo>
                  <a:pt x="287875" y="81838"/>
                </a:lnTo>
                <a:lnTo>
                  <a:pt x="287918" y="67815"/>
                </a:lnTo>
                <a:close/>
              </a:path>
              <a:path w="350520" h="248920">
                <a:moveTo>
                  <a:pt x="175149" y="86562"/>
                </a:moveTo>
                <a:lnTo>
                  <a:pt x="154873" y="90665"/>
                </a:lnTo>
                <a:lnTo>
                  <a:pt x="138299" y="101847"/>
                </a:lnTo>
                <a:lnTo>
                  <a:pt x="127117" y="118420"/>
                </a:lnTo>
                <a:lnTo>
                  <a:pt x="123015" y="138697"/>
                </a:lnTo>
                <a:lnTo>
                  <a:pt x="127117" y="158977"/>
                </a:lnTo>
                <a:lnTo>
                  <a:pt x="138299" y="175560"/>
                </a:lnTo>
                <a:lnTo>
                  <a:pt x="154873" y="186752"/>
                </a:lnTo>
                <a:lnTo>
                  <a:pt x="175149" y="190859"/>
                </a:lnTo>
                <a:lnTo>
                  <a:pt x="195426" y="186752"/>
                </a:lnTo>
                <a:lnTo>
                  <a:pt x="211999" y="175560"/>
                </a:lnTo>
                <a:lnTo>
                  <a:pt x="223181" y="158977"/>
                </a:lnTo>
                <a:lnTo>
                  <a:pt x="227284" y="138697"/>
                </a:lnTo>
                <a:lnTo>
                  <a:pt x="223181" y="118420"/>
                </a:lnTo>
                <a:lnTo>
                  <a:pt x="211999" y="101847"/>
                </a:lnTo>
                <a:lnTo>
                  <a:pt x="195426" y="90665"/>
                </a:lnTo>
                <a:lnTo>
                  <a:pt x="175149" y="86562"/>
                </a:lnTo>
                <a:close/>
              </a:path>
              <a:path w="350520" h="248920">
                <a:moveTo>
                  <a:pt x="350300" y="62205"/>
                </a:moveTo>
                <a:lnTo>
                  <a:pt x="307508" y="62205"/>
                </a:lnTo>
                <a:lnTo>
                  <a:pt x="313118" y="67815"/>
                </a:lnTo>
                <a:lnTo>
                  <a:pt x="313163" y="81838"/>
                </a:lnTo>
                <a:lnTo>
                  <a:pt x="307508" y="87492"/>
                </a:lnTo>
                <a:lnTo>
                  <a:pt x="350300" y="87492"/>
                </a:lnTo>
                <a:lnTo>
                  <a:pt x="350300" y="62205"/>
                </a:lnTo>
                <a:close/>
              </a:path>
              <a:path w="350520" h="248920">
                <a:moveTo>
                  <a:pt x="58250" y="16009"/>
                </a:moveTo>
                <a:lnTo>
                  <a:pt x="26422" y="16009"/>
                </a:lnTo>
                <a:lnTo>
                  <a:pt x="23619" y="18815"/>
                </a:lnTo>
                <a:lnTo>
                  <a:pt x="23618" y="25670"/>
                </a:lnTo>
                <a:lnTo>
                  <a:pt x="61055" y="25670"/>
                </a:lnTo>
                <a:lnTo>
                  <a:pt x="61055" y="18815"/>
                </a:lnTo>
                <a:lnTo>
                  <a:pt x="58250" y="16009"/>
                </a:lnTo>
                <a:close/>
              </a:path>
              <a:path w="350520" h="248920">
                <a:moveTo>
                  <a:pt x="223242" y="0"/>
                </a:moveTo>
                <a:lnTo>
                  <a:pt x="122926" y="0"/>
                </a:lnTo>
                <a:lnTo>
                  <a:pt x="116376" y="3512"/>
                </a:lnTo>
                <a:lnTo>
                  <a:pt x="103955" y="22158"/>
                </a:lnTo>
                <a:lnTo>
                  <a:pt x="97407" y="25670"/>
                </a:lnTo>
                <a:lnTo>
                  <a:pt x="248788" y="25670"/>
                </a:lnTo>
                <a:lnTo>
                  <a:pt x="242211" y="22158"/>
                </a:lnTo>
                <a:lnTo>
                  <a:pt x="229790" y="3512"/>
                </a:lnTo>
                <a:lnTo>
                  <a:pt x="223242" y="0"/>
                </a:lnTo>
                <a:close/>
              </a:path>
            </a:pathLst>
          </a:custGeom>
          <a:solidFill>
            <a:srgbClr val="4B4A4B"/>
          </a:solidFill>
        </p:spPr>
        <p:txBody>
          <a:bodyPr wrap="square" lIns="0" tIns="0" rIns="0" bIns="0" rtlCol="0"/>
          <a:lstStyle/>
          <a:p>
            <a:endParaRPr sz="800">
              <a:latin typeface="TheSans UHH" panose="020B0604020202020204" charset="0"/>
            </a:endParaRPr>
          </a:p>
        </p:txBody>
      </p:sp>
      <p:sp>
        <p:nvSpPr>
          <p:cNvPr id="44" name="object 40">
            <a:extLst>
              <a:ext uri="{FF2B5EF4-FFF2-40B4-BE49-F238E27FC236}">
                <a16:creationId xmlns:a16="http://schemas.microsoft.com/office/drawing/2014/main" id="{F7C71770-EC8C-1804-8080-A560F25EAE8C}"/>
              </a:ext>
            </a:extLst>
          </p:cNvPr>
          <p:cNvSpPr txBox="1"/>
          <p:nvPr/>
        </p:nvSpPr>
        <p:spPr>
          <a:xfrm>
            <a:off x="4538233" y="2497494"/>
            <a:ext cx="90111"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v1</a:t>
            </a:r>
            <a:endParaRPr sz="400">
              <a:latin typeface="TheSans UHH" panose="020B0604020202020204" charset="0"/>
              <a:cs typeface="AvenirNext-Medium"/>
            </a:endParaRPr>
          </a:p>
        </p:txBody>
      </p:sp>
      <p:sp>
        <p:nvSpPr>
          <p:cNvPr id="45" name="object 41">
            <a:extLst>
              <a:ext uri="{FF2B5EF4-FFF2-40B4-BE49-F238E27FC236}">
                <a16:creationId xmlns:a16="http://schemas.microsoft.com/office/drawing/2014/main" id="{0A25938E-A230-50AB-5CFD-060321D00AFE}"/>
              </a:ext>
            </a:extLst>
          </p:cNvPr>
          <p:cNvSpPr txBox="1"/>
          <p:nvPr/>
        </p:nvSpPr>
        <p:spPr>
          <a:xfrm>
            <a:off x="4535947" y="2680666"/>
            <a:ext cx="94732"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vK</a:t>
            </a:r>
            <a:endParaRPr sz="400">
              <a:latin typeface="TheSans UHH" panose="020B0604020202020204" charset="0"/>
              <a:cs typeface="AvenirNext-Medium"/>
            </a:endParaRPr>
          </a:p>
        </p:txBody>
      </p:sp>
      <p:sp>
        <p:nvSpPr>
          <p:cNvPr id="46" name="object 42">
            <a:extLst>
              <a:ext uri="{FF2B5EF4-FFF2-40B4-BE49-F238E27FC236}">
                <a16:creationId xmlns:a16="http://schemas.microsoft.com/office/drawing/2014/main" id="{5912B4B8-945F-DDB4-F378-AA89EFE3D128}"/>
              </a:ext>
            </a:extLst>
          </p:cNvPr>
          <p:cNvSpPr/>
          <p:nvPr/>
        </p:nvSpPr>
        <p:spPr>
          <a:xfrm>
            <a:off x="6098249" y="1833355"/>
            <a:ext cx="1105996" cy="655114"/>
          </a:xfrm>
          <a:prstGeom prst="rect">
            <a:avLst/>
          </a:prstGeom>
          <a:blipFill>
            <a:blip r:embed="rId3" cstate="print"/>
            <a:stretch>
              <a:fillRect/>
            </a:stretch>
          </a:blipFill>
        </p:spPr>
        <p:txBody>
          <a:bodyPr wrap="square" lIns="0" tIns="0" rIns="0" bIns="0" rtlCol="0"/>
          <a:lstStyle/>
          <a:p>
            <a:endParaRPr sz="800">
              <a:latin typeface="TheSans UHH" panose="020B0604020202020204" charset="0"/>
            </a:endParaRPr>
          </a:p>
        </p:txBody>
      </p:sp>
      <p:sp>
        <p:nvSpPr>
          <p:cNvPr id="47" name="object 43">
            <a:extLst>
              <a:ext uri="{FF2B5EF4-FFF2-40B4-BE49-F238E27FC236}">
                <a16:creationId xmlns:a16="http://schemas.microsoft.com/office/drawing/2014/main" id="{A739B202-D70C-F789-124D-79E878AFFC45}"/>
              </a:ext>
            </a:extLst>
          </p:cNvPr>
          <p:cNvSpPr/>
          <p:nvPr/>
        </p:nvSpPr>
        <p:spPr>
          <a:xfrm>
            <a:off x="3147861" y="1707654"/>
            <a:ext cx="573979" cy="969020"/>
          </a:xfrm>
          <a:prstGeom prst="rect">
            <a:avLst/>
          </a:prstGeom>
          <a:blipFill>
            <a:blip r:embed="rId4" cstate="print"/>
            <a:stretch>
              <a:fillRect/>
            </a:stretch>
          </a:blipFill>
        </p:spPr>
        <p:txBody>
          <a:bodyPr wrap="square" lIns="0" tIns="0" rIns="0" bIns="0" rtlCol="0"/>
          <a:lstStyle/>
          <a:p>
            <a:endParaRPr sz="818">
              <a:latin typeface="TheSans UHH" panose="020B0604020202020204" charset="0"/>
            </a:endParaRPr>
          </a:p>
        </p:txBody>
      </p:sp>
      <p:sp>
        <p:nvSpPr>
          <p:cNvPr id="48" name="object 44">
            <a:extLst>
              <a:ext uri="{FF2B5EF4-FFF2-40B4-BE49-F238E27FC236}">
                <a16:creationId xmlns:a16="http://schemas.microsoft.com/office/drawing/2014/main" id="{384E5FEF-C906-70C5-7E46-FA8B5567FAEF}"/>
              </a:ext>
            </a:extLst>
          </p:cNvPr>
          <p:cNvSpPr/>
          <p:nvPr/>
        </p:nvSpPr>
        <p:spPr>
          <a:xfrm>
            <a:off x="5171037" y="2953472"/>
            <a:ext cx="2951149" cy="1533916"/>
          </a:xfrm>
          <a:custGeom>
            <a:avLst/>
            <a:gdLst/>
            <a:ahLst/>
            <a:cxnLst/>
            <a:rect l="l" t="t" r="r" b="b"/>
            <a:pathLst>
              <a:path w="6488430" h="3372484">
                <a:moveTo>
                  <a:pt x="0" y="0"/>
                </a:moveTo>
                <a:lnTo>
                  <a:pt x="6487936" y="0"/>
                </a:lnTo>
                <a:lnTo>
                  <a:pt x="6487936" y="3371932"/>
                </a:lnTo>
                <a:lnTo>
                  <a:pt x="0" y="3371932"/>
                </a:lnTo>
                <a:lnTo>
                  <a:pt x="0" y="0"/>
                </a:lnTo>
                <a:close/>
              </a:path>
            </a:pathLst>
          </a:custGeom>
          <a:ln w="20941">
            <a:solidFill>
              <a:srgbClr val="000000"/>
            </a:solidFill>
          </a:ln>
        </p:spPr>
        <p:txBody>
          <a:bodyPr wrap="square" lIns="0" tIns="0" rIns="0" bIns="0" rtlCol="0"/>
          <a:lstStyle/>
          <a:p>
            <a:endParaRPr sz="800">
              <a:latin typeface="TheSans UHH" panose="020B0604020202020204" charset="0"/>
            </a:endParaRPr>
          </a:p>
        </p:txBody>
      </p:sp>
      <p:sp>
        <p:nvSpPr>
          <p:cNvPr id="49" name="object 45">
            <a:extLst>
              <a:ext uri="{FF2B5EF4-FFF2-40B4-BE49-F238E27FC236}">
                <a16:creationId xmlns:a16="http://schemas.microsoft.com/office/drawing/2014/main" id="{80DDF108-4706-6177-F8BF-B6A432E4DEDF}"/>
              </a:ext>
            </a:extLst>
          </p:cNvPr>
          <p:cNvSpPr/>
          <p:nvPr/>
        </p:nvSpPr>
        <p:spPr>
          <a:xfrm>
            <a:off x="8146833" y="2946385"/>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50" name="object 46">
            <a:extLst>
              <a:ext uri="{FF2B5EF4-FFF2-40B4-BE49-F238E27FC236}">
                <a16:creationId xmlns:a16="http://schemas.microsoft.com/office/drawing/2014/main" id="{1F214580-1834-D741-338F-5F4510A4005E}"/>
              </a:ext>
            </a:extLst>
          </p:cNvPr>
          <p:cNvSpPr/>
          <p:nvPr/>
        </p:nvSpPr>
        <p:spPr>
          <a:xfrm>
            <a:off x="8146833" y="2946385"/>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51" name="object 47">
            <a:extLst>
              <a:ext uri="{FF2B5EF4-FFF2-40B4-BE49-F238E27FC236}">
                <a16:creationId xmlns:a16="http://schemas.microsoft.com/office/drawing/2014/main" id="{C2F4A312-80CC-89D2-13B9-27D554AE39DF}"/>
              </a:ext>
            </a:extLst>
          </p:cNvPr>
          <p:cNvSpPr txBox="1"/>
          <p:nvPr/>
        </p:nvSpPr>
        <p:spPr>
          <a:xfrm>
            <a:off x="8225438" y="2973995"/>
            <a:ext cx="184555"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[CLS]</a:t>
            </a:r>
            <a:endParaRPr sz="500">
              <a:latin typeface="TheSans UHH" panose="020B0604020202020204" charset="0"/>
              <a:cs typeface="AvenirNext-Medium"/>
            </a:endParaRPr>
          </a:p>
        </p:txBody>
      </p:sp>
      <p:sp>
        <p:nvSpPr>
          <p:cNvPr id="52" name="object 48">
            <a:extLst>
              <a:ext uri="{FF2B5EF4-FFF2-40B4-BE49-F238E27FC236}">
                <a16:creationId xmlns:a16="http://schemas.microsoft.com/office/drawing/2014/main" id="{F461BA48-15CA-6D6D-04BC-1B441384AD9B}"/>
              </a:ext>
            </a:extLst>
          </p:cNvPr>
          <p:cNvSpPr/>
          <p:nvPr/>
        </p:nvSpPr>
        <p:spPr>
          <a:xfrm>
            <a:off x="8146833" y="3136660"/>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53" name="object 49">
            <a:extLst>
              <a:ext uri="{FF2B5EF4-FFF2-40B4-BE49-F238E27FC236}">
                <a16:creationId xmlns:a16="http://schemas.microsoft.com/office/drawing/2014/main" id="{9E41811D-B3C6-E112-635D-3E45BAF92B1C}"/>
              </a:ext>
            </a:extLst>
          </p:cNvPr>
          <p:cNvSpPr/>
          <p:nvPr/>
        </p:nvSpPr>
        <p:spPr>
          <a:xfrm>
            <a:off x="8146833" y="3136660"/>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54" name="object 50">
            <a:extLst>
              <a:ext uri="{FF2B5EF4-FFF2-40B4-BE49-F238E27FC236}">
                <a16:creationId xmlns:a16="http://schemas.microsoft.com/office/drawing/2014/main" id="{E9E216B8-323C-7E92-6872-57B8B4CC598A}"/>
              </a:ext>
            </a:extLst>
          </p:cNvPr>
          <p:cNvSpPr txBox="1"/>
          <p:nvPr/>
        </p:nvSpPr>
        <p:spPr>
          <a:xfrm>
            <a:off x="8262943" y="3164269"/>
            <a:ext cx="109463" cy="84818"/>
          </a:xfrm>
          <a:prstGeom prst="rect">
            <a:avLst/>
          </a:prstGeom>
        </p:spPr>
        <p:txBody>
          <a:bodyPr vert="horz" wrap="square" lIns="0" tIns="7798" rIns="0" bIns="0" rtlCol="0">
            <a:spAutoFit/>
          </a:bodyPr>
          <a:lstStyle/>
          <a:p>
            <a:pPr marL="5777">
              <a:spcBef>
                <a:spcPts val="61"/>
              </a:spcBef>
            </a:pPr>
            <a:r>
              <a:rPr sz="500" spc="11" dirty="0">
                <a:latin typeface="TheSans UHH" panose="020B0604020202020204" charset="0"/>
                <a:cs typeface="AvenirNext-Medium"/>
              </a:rPr>
              <a:t>w1</a:t>
            </a:r>
            <a:endParaRPr sz="500">
              <a:latin typeface="TheSans UHH" panose="020B0604020202020204" charset="0"/>
              <a:cs typeface="AvenirNext-Medium"/>
            </a:endParaRPr>
          </a:p>
        </p:txBody>
      </p:sp>
      <p:sp>
        <p:nvSpPr>
          <p:cNvPr id="55" name="object 51">
            <a:extLst>
              <a:ext uri="{FF2B5EF4-FFF2-40B4-BE49-F238E27FC236}">
                <a16:creationId xmlns:a16="http://schemas.microsoft.com/office/drawing/2014/main" id="{8EB82D5C-9283-9705-EF89-04C010EE24FA}"/>
              </a:ext>
            </a:extLst>
          </p:cNvPr>
          <p:cNvSpPr/>
          <p:nvPr/>
        </p:nvSpPr>
        <p:spPr>
          <a:xfrm>
            <a:off x="8146833" y="3326692"/>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6"/>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6"/>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56" name="object 52">
            <a:extLst>
              <a:ext uri="{FF2B5EF4-FFF2-40B4-BE49-F238E27FC236}">
                <a16:creationId xmlns:a16="http://schemas.microsoft.com/office/drawing/2014/main" id="{1EEECA5C-0787-DFE3-DA98-BC5DD1051D8E}"/>
              </a:ext>
            </a:extLst>
          </p:cNvPr>
          <p:cNvSpPr/>
          <p:nvPr/>
        </p:nvSpPr>
        <p:spPr>
          <a:xfrm>
            <a:off x="8146833" y="3326692"/>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57" name="object 53">
            <a:extLst>
              <a:ext uri="{FF2B5EF4-FFF2-40B4-BE49-F238E27FC236}">
                <a16:creationId xmlns:a16="http://schemas.microsoft.com/office/drawing/2014/main" id="{E8FBDB98-8E0C-6C01-AABB-889E6702F78E}"/>
              </a:ext>
            </a:extLst>
          </p:cNvPr>
          <p:cNvSpPr txBox="1"/>
          <p:nvPr/>
        </p:nvSpPr>
        <p:spPr>
          <a:xfrm>
            <a:off x="8276087" y="3354302"/>
            <a:ext cx="83180" cy="84818"/>
          </a:xfrm>
          <a:prstGeom prst="rect">
            <a:avLst/>
          </a:prstGeom>
        </p:spPr>
        <p:txBody>
          <a:bodyPr vert="horz" wrap="square" lIns="0" tIns="7798" rIns="0" bIns="0" rtlCol="0">
            <a:spAutoFit/>
          </a:bodyPr>
          <a:lstStyle/>
          <a:p>
            <a:pPr marL="5777">
              <a:spcBef>
                <a:spcPts val="61"/>
              </a:spcBef>
            </a:pPr>
            <a:r>
              <a:rPr sz="500" spc="16" dirty="0">
                <a:latin typeface="TheSans UHH" panose="020B0604020202020204" charset="0"/>
                <a:cs typeface="AvenirNext-Medium"/>
              </a:rPr>
              <a:t>…</a:t>
            </a:r>
            <a:endParaRPr sz="500">
              <a:latin typeface="TheSans UHH" panose="020B0604020202020204" charset="0"/>
              <a:cs typeface="AvenirNext-Medium"/>
            </a:endParaRPr>
          </a:p>
        </p:txBody>
      </p:sp>
      <p:sp>
        <p:nvSpPr>
          <p:cNvPr id="58" name="object 54">
            <a:extLst>
              <a:ext uri="{FF2B5EF4-FFF2-40B4-BE49-F238E27FC236}">
                <a16:creationId xmlns:a16="http://schemas.microsoft.com/office/drawing/2014/main" id="{CEEFBF1B-9A3A-D4D4-91E4-52363B3BAFAA}"/>
              </a:ext>
            </a:extLst>
          </p:cNvPr>
          <p:cNvSpPr/>
          <p:nvPr/>
        </p:nvSpPr>
        <p:spPr>
          <a:xfrm>
            <a:off x="8146833" y="3516725"/>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6"/>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59" name="object 55">
            <a:extLst>
              <a:ext uri="{FF2B5EF4-FFF2-40B4-BE49-F238E27FC236}">
                <a16:creationId xmlns:a16="http://schemas.microsoft.com/office/drawing/2014/main" id="{55952E9A-0551-E240-D51A-3FA436AC0260}"/>
              </a:ext>
            </a:extLst>
          </p:cNvPr>
          <p:cNvSpPr/>
          <p:nvPr/>
        </p:nvSpPr>
        <p:spPr>
          <a:xfrm>
            <a:off x="8146833" y="3516725"/>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60" name="object 56">
            <a:extLst>
              <a:ext uri="{FF2B5EF4-FFF2-40B4-BE49-F238E27FC236}">
                <a16:creationId xmlns:a16="http://schemas.microsoft.com/office/drawing/2014/main" id="{11AAD7E0-E9EB-7EBB-C714-107E54393EDF}"/>
              </a:ext>
            </a:extLst>
          </p:cNvPr>
          <p:cNvSpPr txBox="1"/>
          <p:nvPr/>
        </p:nvSpPr>
        <p:spPr>
          <a:xfrm>
            <a:off x="8263871" y="3544334"/>
            <a:ext cx="107440"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wT</a:t>
            </a:r>
            <a:endParaRPr sz="500">
              <a:latin typeface="TheSans UHH" panose="020B0604020202020204" charset="0"/>
              <a:cs typeface="AvenirNext-Medium"/>
            </a:endParaRPr>
          </a:p>
        </p:txBody>
      </p:sp>
      <p:sp>
        <p:nvSpPr>
          <p:cNvPr id="61" name="object 57">
            <a:extLst>
              <a:ext uri="{FF2B5EF4-FFF2-40B4-BE49-F238E27FC236}">
                <a16:creationId xmlns:a16="http://schemas.microsoft.com/office/drawing/2014/main" id="{BF75E335-3268-7BC9-D0C4-AD8589095A31}"/>
              </a:ext>
            </a:extLst>
          </p:cNvPr>
          <p:cNvSpPr/>
          <p:nvPr/>
        </p:nvSpPr>
        <p:spPr>
          <a:xfrm>
            <a:off x="8146833" y="3712323"/>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6"/>
                </a:lnTo>
                <a:lnTo>
                  <a:pt x="54964" y="320356"/>
                </a:lnTo>
                <a:lnTo>
                  <a:pt x="92944" y="349699"/>
                </a:lnTo>
                <a:lnTo>
                  <a:pt x="137772" y="368616"/>
                </a:lnTo>
                <a:lnTo>
                  <a:pt x="187659" y="375319"/>
                </a:lnTo>
                <a:lnTo>
                  <a:pt x="562977" y="375319"/>
                </a:lnTo>
                <a:lnTo>
                  <a:pt x="612864" y="368616"/>
                </a:lnTo>
                <a:lnTo>
                  <a:pt x="657692" y="349699"/>
                </a:lnTo>
                <a:lnTo>
                  <a:pt x="695672" y="320356"/>
                </a:lnTo>
                <a:lnTo>
                  <a:pt x="725015" y="282376"/>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B3E196"/>
          </a:solidFill>
        </p:spPr>
        <p:txBody>
          <a:bodyPr wrap="square" lIns="0" tIns="0" rIns="0" bIns="0" rtlCol="0"/>
          <a:lstStyle/>
          <a:p>
            <a:endParaRPr sz="900">
              <a:latin typeface="TheSans UHH" panose="020B0604020202020204" charset="0"/>
            </a:endParaRPr>
          </a:p>
        </p:txBody>
      </p:sp>
      <p:sp>
        <p:nvSpPr>
          <p:cNvPr id="62" name="object 58">
            <a:extLst>
              <a:ext uri="{FF2B5EF4-FFF2-40B4-BE49-F238E27FC236}">
                <a16:creationId xmlns:a16="http://schemas.microsoft.com/office/drawing/2014/main" id="{2C02E460-72EB-2574-EA9C-DB74E0574E6A}"/>
              </a:ext>
            </a:extLst>
          </p:cNvPr>
          <p:cNvSpPr/>
          <p:nvPr/>
        </p:nvSpPr>
        <p:spPr>
          <a:xfrm>
            <a:off x="8146833" y="3712323"/>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63" name="object 59">
            <a:extLst>
              <a:ext uri="{FF2B5EF4-FFF2-40B4-BE49-F238E27FC236}">
                <a16:creationId xmlns:a16="http://schemas.microsoft.com/office/drawing/2014/main" id="{47209EFC-C8E7-2F63-1097-C58E0191B526}"/>
              </a:ext>
            </a:extLst>
          </p:cNvPr>
          <p:cNvSpPr txBox="1"/>
          <p:nvPr/>
        </p:nvSpPr>
        <p:spPr>
          <a:xfrm>
            <a:off x="8226262" y="3739933"/>
            <a:ext cx="182822"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[SEP]</a:t>
            </a:r>
            <a:endParaRPr sz="500">
              <a:latin typeface="TheSans UHH" panose="020B0604020202020204" charset="0"/>
              <a:cs typeface="AvenirNext-Medium"/>
            </a:endParaRPr>
          </a:p>
        </p:txBody>
      </p:sp>
      <p:sp>
        <p:nvSpPr>
          <p:cNvPr id="64" name="object 60">
            <a:extLst>
              <a:ext uri="{FF2B5EF4-FFF2-40B4-BE49-F238E27FC236}">
                <a16:creationId xmlns:a16="http://schemas.microsoft.com/office/drawing/2014/main" id="{9EA4DCC6-2A2E-4E48-22F2-7A6E1C513A64}"/>
              </a:ext>
            </a:extLst>
          </p:cNvPr>
          <p:cNvSpPr/>
          <p:nvPr/>
        </p:nvSpPr>
        <p:spPr>
          <a:xfrm>
            <a:off x="8146833" y="3907923"/>
            <a:ext cx="341672" cy="170981"/>
          </a:xfrm>
          <a:custGeom>
            <a:avLst/>
            <a:gdLst/>
            <a:ahLst/>
            <a:cxnLst/>
            <a:rect l="l" t="t" r="r" b="b"/>
            <a:pathLst>
              <a:path w="751205" h="375920">
                <a:moveTo>
                  <a:pt x="562977" y="0"/>
                </a:moveTo>
                <a:lnTo>
                  <a:pt x="187659" y="0"/>
                </a:lnTo>
                <a:lnTo>
                  <a:pt x="137772" y="6703"/>
                </a:lnTo>
                <a:lnTo>
                  <a:pt x="92944" y="25620"/>
                </a:lnTo>
                <a:lnTo>
                  <a:pt x="54964" y="54962"/>
                </a:lnTo>
                <a:lnTo>
                  <a:pt x="25621" y="92942"/>
                </a:lnTo>
                <a:lnTo>
                  <a:pt x="6703" y="137770"/>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0"/>
                </a:lnTo>
                <a:lnTo>
                  <a:pt x="725015" y="92942"/>
                </a:lnTo>
                <a:lnTo>
                  <a:pt x="695672" y="54962"/>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65" name="object 61">
            <a:extLst>
              <a:ext uri="{FF2B5EF4-FFF2-40B4-BE49-F238E27FC236}">
                <a16:creationId xmlns:a16="http://schemas.microsoft.com/office/drawing/2014/main" id="{D4BC5913-C0A2-BEF5-6CE2-F3E43B8D7F15}"/>
              </a:ext>
            </a:extLst>
          </p:cNvPr>
          <p:cNvSpPr/>
          <p:nvPr/>
        </p:nvSpPr>
        <p:spPr>
          <a:xfrm>
            <a:off x="8146833" y="3907923"/>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66" name="object 62">
            <a:extLst>
              <a:ext uri="{FF2B5EF4-FFF2-40B4-BE49-F238E27FC236}">
                <a16:creationId xmlns:a16="http://schemas.microsoft.com/office/drawing/2014/main" id="{EBA2AB24-C6D3-C567-1C3E-0566F6B302C9}"/>
              </a:ext>
            </a:extLst>
          </p:cNvPr>
          <p:cNvSpPr txBox="1"/>
          <p:nvPr/>
        </p:nvSpPr>
        <p:spPr>
          <a:xfrm>
            <a:off x="8219580" y="3935532"/>
            <a:ext cx="196108" cy="84818"/>
          </a:xfrm>
          <a:prstGeom prst="rect">
            <a:avLst/>
          </a:prstGeom>
        </p:spPr>
        <p:txBody>
          <a:bodyPr vert="horz" wrap="square" lIns="0" tIns="7798" rIns="0" bIns="0" rtlCol="0">
            <a:spAutoFit/>
          </a:bodyPr>
          <a:lstStyle/>
          <a:p>
            <a:pPr marL="5777">
              <a:spcBef>
                <a:spcPts val="61"/>
              </a:spcBef>
            </a:pPr>
            <a:r>
              <a:rPr sz="500" spc="7" dirty="0">
                <a:latin typeface="TheSans UHH" panose="020B0604020202020204" charset="0"/>
                <a:cs typeface="AvenirNext-Medium"/>
              </a:rPr>
              <a:t>[IMG]</a:t>
            </a:r>
            <a:endParaRPr sz="500">
              <a:latin typeface="TheSans UHH" panose="020B0604020202020204" charset="0"/>
              <a:cs typeface="AvenirNext-Medium"/>
            </a:endParaRPr>
          </a:p>
        </p:txBody>
      </p:sp>
      <p:sp>
        <p:nvSpPr>
          <p:cNvPr id="67" name="object 63">
            <a:extLst>
              <a:ext uri="{FF2B5EF4-FFF2-40B4-BE49-F238E27FC236}">
                <a16:creationId xmlns:a16="http://schemas.microsoft.com/office/drawing/2014/main" id="{196BF4D9-E5F1-1F9C-76AA-4DBB722D02E5}"/>
              </a:ext>
            </a:extLst>
          </p:cNvPr>
          <p:cNvSpPr txBox="1"/>
          <p:nvPr/>
        </p:nvSpPr>
        <p:spPr>
          <a:xfrm>
            <a:off x="4491123" y="3011744"/>
            <a:ext cx="184555" cy="69429"/>
          </a:xfrm>
          <a:prstGeom prst="rect">
            <a:avLst/>
          </a:prstGeom>
        </p:spPr>
        <p:txBody>
          <a:bodyPr vert="horz" wrap="square" lIns="0" tIns="7798" rIns="0" bIns="0" rtlCol="0">
            <a:spAutoFit/>
          </a:bodyPr>
          <a:lstStyle/>
          <a:p>
            <a:pPr marL="5777">
              <a:spcBef>
                <a:spcPts val="61"/>
              </a:spcBef>
            </a:pPr>
            <a:r>
              <a:rPr sz="400" spc="7" dirty="0">
                <a:latin typeface="TheSans UHH" panose="020B0604020202020204" charset="0"/>
                <a:cs typeface="AvenirNext-Medium"/>
              </a:rPr>
              <a:t>[CLS]</a:t>
            </a:r>
            <a:endParaRPr sz="400">
              <a:latin typeface="TheSans UHH" panose="020B0604020202020204" charset="0"/>
              <a:cs typeface="AvenirNext-Medium"/>
            </a:endParaRPr>
          </a:p>
        </p:txBody>
      </p:sp>
      <p:sp>
        <p:nvSpPr>
          <p:cNvPr id="68" name="object 64">
            <a:extLst>
              <a:ext uri="{FF2B5EF4-FFF2-40B4-BE49-F238E27FC236}">
                <a16:creationId xmlns:a16="http://schemas.microsoft.com/office/drawing/2014/main" id="{C2D377F1-E7BC-CF1B-7115-322EAA054D0C}"/>
              </a:ext>
            </a:extLst>
          </p:cNvPr>
          <p:cNvSpPr txBox="1"/>
          <p:nvPr/>
        </p:nvSpPr>
        <p:spPr>
          <a:xfrm>
            <a:off x="4528624" y="3206076"/>
            <a:ext cx="109463" cy="69429"/>
          </a:xfrm>
          <a:prstGeom prst="rect">
            <a:avLst/>
          </a:prstGeom>
        </p:spPr>
        <p:txBody>
          <a:bodyPr vert="horz" wrap="square" lIns="0" tIns="7798" rIns="0" bIns="0" rtlCol="0">
            <a:spAutoFit/>
          </a:bodyPr>
          <a:lstStyle/>
          <a:p>
            <a:pPr marL="5777">
              <a:spcBef>
                <a:spcPts val="61"/>
              </a:spcBef>
            </a:pPr>
            <a:r>
              <a:rPr sz="400" spc="11" dirty="0">
                <a:latin typeface="TheSans UHH" panose="020B0604020202020204" charset="0"/>
                <a:cs typeface="AvenirNext-Medium"/>
              </a:rPr>
              <a:t>w1</a:t>
            </a:r>
            <a:endParaRPr sz="400">
              <a:latin typeface="TheSans UHH" panose="020B0604020202020204" charset="0"/>
              <a:cs typeface="AvenirNext-Medium"/>
            </a:endParaRPr>
          </a:p>
        </p:txBody>
      </p:sp>
      <p:sp>
        <p:nvSpPr>
          <p:cNvPr id="69" name="object 65">
            <a:extLst>
              <a:ext uri="{FF2B5EF4-FFF2-40B4-BE49-F238E27FC236}">
                <a16:creationId xmlns:a16="http://schemas.microsoft.com/office/drawing/2014/main" id="{BB5C41F2-1494-BD39-3FBD-34476F3D66E5}"/>
              </a:ext>
            </a:extLst>
          </p:cNvPr>
          <p:cNvSpPr txBox="1"/>
          <p:nvPr/>
        </p:nvSpPr>
        <p:spPr>
          <a:xfrm>
            <a:off x="4541769" y="3396108"/>
            <a:ext cx="83180" cy="69429"/>
          </a:xfrm>
          <a:prstGeom prst="rect">
            <a:avLst/>
          </a:prstGeom>
        </p:spPr>
        <p:txBody>
          <a:bodyPr vert="horz" wrap="square" lIns="0" tIns="7798" rIns="0" bIns="0" rtlCol="0">
            <a:spAutoFit/>
          </a:bodyPr>
          <a:lstStyle/>
          <a:p>
            <a:pPr marL="5777">
              <a:spcBef>
                <a:spcPts val="61"/>
              </a:spcBef>
            </a:pPr>
            <a:r>
              <a:rPr sz="400" spc="16" dirty="0">
                <a:latin typeface="TheSans UHH" panose="020B0604020202020204" charset="0"/>
                <a:cs typeface="AvenirNext-Medium"/>
              </a:rPr>
              <a:t>…</a:t>
            </a:r>
            <a:endParaRPr sz="400">
              <a:latin typeface="TheSans UHH" panose="020B0604020202020204" charset="0"/>
              <a:cs typeface="AvenirNext-Medium"/>
            </a:endParaRPr>
          </a:p>
        </p:txBody>
      </p:sp>
      <p:sp>
        <p:nvSpPr>
          <p:cNvPr id="70" name="object 66">
            <a:extLst>
              <a:ext uri="{FF2B5EF4-FFF2-40B4-BE49-F238E27FC236}">
                <a16:creationId xmlns:a16="http://schemas.microsoft.com/office/drawing/2014/main" id="{E7234FC9-09AB-F12D-4146-D4E3E8217582}"/>
              </a:ext>
            </a:extLst>
          </p:cNvPr>
          <p:cNvSpPr txBox="1"/>
          <p:nvPr/>
        </p:nvSpPr>
        <p:spPr>
          <a:xfrm>
            <a:off x="4529553" y="3586141"/>
            <a:ext cx="107440"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wT</a:t>
            </a:r>
            <a:endParaRPr sz="400">
              <a:latin typeface="TheSans UHH" panose="020B0604020202020204" charset="0"/>
              <a:cs typeface="AvenirNext-Medium"/>
            </a:endParaRPr>
          </a:p>
        </p:txBody>
      </p:sp>
      <p:sp>
        <p:nvSpPr>
          <p:cNvPr id="71" name="object 67">
            <a:extLst>
              <a:ext uri="{FF2B5EF4-FFF2-40B4-BE49-F238E27FC236}">
                <a16:creationId xmlns:a16="http://schemas.microsoft.com/office/drawing/2014/main" id="{D766A2D6-BC1F-C757-75B7-8BA6E83D8E73}"/>
              </a:ext>
            </a:extLst>
          </p:cNvPr>
          <p:cNvSpPr txBox="1"/>
          <p:nvPr/>
        </p:nvSpPr>
        <p:spPr>
          <a:xfrm>
            <a:off x="4491944" y="3779358"/>
            <a:ext cx="182822" cy="69429"/>
          </a:xfrm>
          <a:prstGeom prst="rect">
            <a:avLst/>
          </a:prstGeom>
        </p:spPr>
        <p:txBody>
          <a:bodyPr vert="horz" wrap="square" lIns="0" tIns="7798" rIns="0" bIns="0" rtlCol="0">
            <a:spAutoFit/>
          </a:bodyPr>
          <a:lstStyle/>
          <a:p>
            <a:pPr marL="5777">
              <a:spcBef>
                <a:spcPts val="61"/>
              </a:spcBef>
            </a:pPr>
            <a:r>
              <a:rPr sz="400" spc="7" dirty="0">
                <a:latin typeface="TheSans UHH" panose="020B0604020202020204" charset="0"/>
                <a:cs typeface="AvenirNext-Medium"/>
              </a:rPr>
              <a:t>[SEP]</a:t>
            </a:r>
            <a:endParaRPr sz="400">
              <a:latin typeface="TheSans UHH" panose="020B0604020202020204" charset="0"/>
              <a:cs typeface="AvenirNext-Medium"/>
            </a:endParaRPr>
          </a:p>
        </p:txBody>
      </p:sp>
      <p:sp>
        <p:nvSpPr>
          <p:cNvPr id="72" name="object 68">
            <a:extLst>
              <a:ext uri="{FF2B5EF4-FFF2-40B4-BE49-F238E27FC236}">
                <a16:creationId xmlns:a16="http://schemas.microsoft.com/office/drawing/2014/main" id="{763F2BB0-9172-C1F0-DCA0-F2C03102D28F}"/>
              </a:ext>
            </a:extLst>
          </p:cNvPr>
          <p:cNvSpPr/>
          <p:nvPr/>
        </p:nvSpPr>
        <p:spPr>
          <a:xfrm>
            <a:off x="8146833" y="4097955"/>
            <a:ext cx="341672" cy="170981"/>
          </a:xfrm>
          <a:custGeom>
            <a:avLst/>
            <a:gdLst/>
            <a:ahLst/>
            <a:cxnLst/>
            <a:rect l="l" t="t" r="r" b="b"/>
            <a:pathLst>
              <a:path w="751205" h="375920">
                <a:moveTo>
                  <a:pt x="562977" y="0"/>
                </a:moveTo>
                <a:lnTo>
                  <a:pt x="187659" y="0"/>
                </a:lnTo>
                <a:lnTo>
                  <a:pt x="137772" y="6703"/>
                </a:lnTo>
                <a:lnTo>
                  <a:pt x="92944" y="25620"/>
                </a:lnTo>
                <a:lnTo>
                  <a:pt x="54964" y="54962"/>
                </a:lnTo>
                <a:lnTo>
                  <a:pt x="25621" y="92942"/>
                </a:lnTo>
                <a:lnTo>
                  <a:pt x="6703" y="137770"/>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0"/>
                </a:lnTo>
                <a:lnTo>
                  <a:pt x="725015" y="92942"/>
                </a:lnTo>
                <a:lnTo>
                  <a:pt x="695672" y="54962"/>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73" name="object 69">
            <a:extLst>
              <a:ext uri="{FF2B5EF4-FFF2-40B4-BE49-F238E27FC236}">
                <a16:creationId xmlns:a16="http://schemas.microsoft.com/office/drawing/2014/main" id="{6F628187-9DBB-16F3-0866-7E15AE31C28C}"/>
              </a:ext>
            </a:extLst>
          </p:cNvPr>
          <p:cNvSpPr/>
          <p:nvPr/>
        </p:nvSpPr>
        <p:spPr>
          <a:xfrm>
            <a:off x="8146833" y="4097955"/>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74" name="object 70">
            <a:extLst>
              <a:ext uri="{FF2B5EF4-FFF2-40B4-BE49-F238E27FC236}">
                <a16:creationId xmlns:a16="http://schemas.microsoft.com/office/drawing/2014/main" id="{271D70B8-C369-9EA6-57E0-899D8DE889BC}"/>
              </a:ext>
            </a:extLst>
          </p:cNvPr>
          <p:cNvSpPr txBox="1"/>
          <p:nvPr/>
        </p:nvSpPr>
        <p:spPr>
          <a:xfrm>
            <a:off x="8272554" y="4125564"/>
            <a:ext cx="90111"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v1</a:t>
            </a:r>
            <a:endParaRPr sz="500">
              <a:latin typeface="TheSans UHH" panose="020B0604020202020204" charset="0"/>
              <a:cs typeface="AvenirNext-Medium"/>
            </a:endParaRPr>
          </a:p>
        </p:txBody>
      </p:sp>
      <p:sp>
        <p:nvSpPr>
          <p:cNvPr id="75" name="object 71">
            <a:extLst>
              <a:ext uri="{FF2B5EF4-FFF2-40B4-BE49-F238E27FC236}">
                <a16:creationId xmlns:a16="http://schemas.microsoft.com/office/drawing/2014/main" id="{0800BB8C-49F2-EE25-F4F9-B90EFEDC53C5}"/>
              </a:ext>
            </a:extLst>
          </p:cNvPr>
          <p:cNvSpPr/>
          <p:nvPr/>
        </p:nvSpPr>
        <p:spPr>
          <a:xfrm>
            <a:off x="8146833" y="4287441"/>
            <a:ext cx="341672" cy="170981"/>
          </a:xfrm>
          <a:custGeom>
            <a:avLst/>
            <a:gdLst/>
            <a:ahLst/>
            <a:cxnLst/>
            <a:rect l="l" t="t" r="r" b="b"/>
            <a:pathLst>
              <a:path w="751205" h="375920">
                <a:moveTo>
                  <a:pt x="562977" y="0"/>
                </a:moveTo>
                <a:lnTo>
                  <a:pt x="187659" y="0"/>
                </a:lnTo>
                <a:lnTo>
                  <a:pt x="137772" y="6703"/>
                </a:lnTo>
                <a:lnTo>
                  <a:pt x="92944" y="25620"/>
                </a:lnTo>
                <a:lnTo>
                  <a:pt x="54964" y="54963"/>
                </a:lnTo>
                <a:lnTo>
                  <a:pt x="25621" y="92942"/>
                </a:lnTo>
                <a:lnTo>
                  <a:pt x="6703" y="137771"/>
                </a:lnTo>
                <a:lnTo>
                  <a:pt x="0" y="187659"/>
                </a:lnTo>
                <a:lnTo>
                  <a:pt x="6703" y="237547"/>
                </a:lnTo>
                <a:lnTo>
                  <a:pt x="25621" y="282375"/>
                </a:lnTo>
                <a:lnTo>
                  <a:pt x="54964" y="320355"/>
                </a:lnTo>
                <a:lnTo>
                  <a:pt x="92944" y="349698"/>
                </a:lnTo>
                <a:lnTo>
                  <a:pt x="137772" y="368615"/>
                </a:lnTo>
                <a:lnTo>
                  <a:pt x="187659" y="375318"/>
                </a:lnTo>
                <a:lnTo>
                  <a:pt x="562977" y="375318"/>
                </a:lnTo>
                <a:lnTo>
                  <a:pt x="612864" y="368615"/>
                </a:lnTo>
                <a:lnTo>
                  <a:pt x="657692" y="349698"/>
                </a:lnTo>
                <a:lnTo>
                  <a:pt x="695672" y="320355"/>
                </a:lnTo>
                <a:lnTo>
                  <a:pt x="725015" y="282375"/>
                </a:lnTo>
                <a:lnTo>
                  <a:pt x="743933" y="237547"/>
                </a:lnTo>
                <a:lnTo>
                  <a:pt x="750636" y="187659"/>
                </a:lnTo>
                <a:lnTo>
                  <a:pt x="743933" y="137771"/>
                </a:lnTo>
                <a:lnTo>
                  <a:pt x="725015" y="92942"/>
                </a:lnTo>
                <a:lnTo>
                  <a:pt x="695672" y="54963"/>
                </a:lnTo>
                <a:lnTo>
                  <a:pt x="657692" y="25620"/>
                </a:lnTo>
                <a:lnTo>
                  <a:pt x="612864" y="6703"/>
                </a:lnTo>
                <a:lnTo>
                  <a:pt x="562977" y="0"/>
                </a:lnTo>
                <a:close/>
              </a:path>
            </a:pathLst>
          </a:custGeom>
          <a:solidFill>
            <a:srgbClr val="FFB4F4"/>
          </a:solidFill>
        </p:spPr>
        <p:txBody>
          <a:bodyPr wrap="square" lIns="0" tIns="0" rIns="0" bIns="0" rtlCol="0"/>
          <a:lstStyle/>
          <a:p>
            <a:endParaRPr sz="900">
              <a:latin typeface="TheSans UHH" panose="020B0604020202020204" charset="0"/>
            </a:endParaRPr>
          </a:p>
        </p:txBody>
      </p:sp>
      <p:sp>
        <p:nvSpPr>
          <p:cNvPr id="76" name="object 72">
            <a:extLst>
              <a:ext uri="{FF2B5EF4-FFF2-40B4-BE49-F238E27FC236}">
                <a16:creationId xmlns:a16="http://schemas.microsoft.com/office/drawing/2014/main" id="{062914C1-824D-20B9-2F80-7DE86AA8F1F4}"/>
              </a:ext>
            </a:extLst>
          </p:cNvPr>
          <p:cNvSpPr/>
          <p:nvPr/>
        </p:nvSpPr>
        <p:spPr>
          <a:xfrm>
            <a:off x="8146833" y="4287441"/>
            <a:ext cx="341672" cy="170981"/>
          </a:xfrm>
          <a:custGeom>
            <a:avLst/>
            <a:gdLst/>
            <a:ahLst/>
            <a:cxnLst/>
            <a:rect l="l" t="t" r="r" b="b"/>
            <a:pathLst>
              <a:path w="751205" h="375920">
                <a:moveTo>
                  <a:pt x="187659" y="0"/>
                </a:moveTo>
                <a:lnTo>
                  <a:pt x="137771" y="6703"/>
                </a:lnTo>
                <a:lnTo>
                  <a:pt x="92942" y="25620"/>
                </a:lnTo>
                <a:lnTo>
                  <a:pt x="54963" y="54963"/>
                </a:lnTo>
                <a:lnTo>
                  <a:pt x="25620" y="92942"/>
                </a:lnTo>
                <a:lnTo>
                  <a:pt x="6703" y="137771"/>
                </a:lnTo>
                <a:lnTo>
                  <a:pt x="0" y="187659"/>
                </a:lnTo>
                <a:lnTo>
                  <a:pt x="6703" y="237547"/>
                </a:lnTo>
                <a:lnTo>
                  <a:pt x="25620" y="282375"/>
                </a:lnTo>
                <a:lnTo>
                  <a:pt x="54963" y="320355"/>
                </a:lnTo>
                <a:lnTo>
                  <a:pt x="92942" y="349698"/>
                </a:lnTo>
                <a:lnTo>
                  <a:pt x="137771" y="368615"/>
                </a:lnTo>
                <a:lnTo>
                  <a:pt x="187659" y="375318"/>
                </a:lnTo>
                <a:lnTo>
                  <a:pt x="562977" y="375318"/>
                </a:lnTo>
                <a:lnTo>
                  <a:pt x="612866" y="368615"/>
                </a:lnTo>
                <a:lnTo>
                  <a:pt x="657694" y="349698"/>
                </a:lnTo>
                <a:lnTo>
                  <a:pt x="695674" y="320355"/>
                </a:lnTo>
                <a:lnTo>
                  <a:pt x="725016" y="282375"/>
                </a:lnTo>
                <a:lnTo>
                  <a:pt x="743933" y="237547"/>
                </a:lnTo>
                <a:lnTo>
                  <a:pt x="750637" y="187659"/>
                </a:lnTo>
                <a:lnTo>
                  <a:pt x="743933" y="137771"/>
                </a:lnTo>
                <a:lnTo>
                  <a:pt x="725016" y="92942"/>
                </a:lnTo>
                <a:lnTo>
                  <a:pt x="695674" y="54963"/>
                </a:lnTo>
                <a:lnTo>
                  <a:pt x="657694" y="25620"/>
                </a:lnTo>
                <a:lnTo>
                  <a:pt x="612866" y="6703"/>
                </a:lnTo>
                <a:lnTo>
                  <a:pt x="562977" y="0"/>
                </a:lnTo>
                <a:lnTo>
                  <a:pt x="187659" y="0"/>
                </a:lnTo>
                <a:close/>
              </a:path>
            </a:pathLst>
          </a:custGeom>
          <a:ln w="10470">
            <a:solidFill>
              <a:srgbClr val="000000"/>
            </a:solidFill>
          </a:ln>
        </p:spPr>
        <p:txBody>
          <a:bodyPr wrap="square" lIns="0" tIns="0" rIns="0" bIns="0" rtlCol="0"/>
          <a:lstStyle/>
          <a:p>
            <a:endParaRPr sz="900">
              <a:latin typeface="TheSans UHH" panose="020B0604020202020204" charset="0"/>
            </a:endParaRPr>
          </a:p>
        </p:txBody>
      </p:sp>
      <p:sp>
        <p:nvSpPr>
          <p:cNvPr id="77" name="object 73">
            <a:extLst>
              <a:ext uri="{FF2B5EF4-FFF2-40B4-BE49-F238E27FC236}">
                <a16:creationId xmlns:a16="http://schemas.microsoft.com/office/drawing/2014/main" id="{BB72BE56-4EA1-3D79-ABAE-4039899DB6AB}"/>
              </a:ext>
            </a:extLst>
          </p:cNvPr>
          <p:cNvSpPr txBox="1"/>
          <p:nvPr/>
        </p:nvSpPr>
        <p:spPr>
          <a:xfrm>
            <a:off x="8270268" y="4315050"/>
            <a:ext cx="94732" cy="84818"/>
          </a:xfrm>
          <a:prstGeom prst="rect">
            <a:avLst/>
          </a:prstGeom>
        </p:spPr>
        <p:txBody>
          <a:bodyPr vert="horz" wrap="square" lIns="0" tIns="7798" rIns="0" bIns="0" rtlCol="0">
            <a:spAutoFit/>
          </a:bodyPr>
          <a:lstStyle/>
          <a:p>
            <a:pPr marL="5777">
              <a:spcBef>
                <a:spcPts val="61"/>
              </a:spcBef>
            </a:pPr>
            <a:r>
              <a:rPr sz="500" spc="9" dirty="0">
                <a:latin typeface="TheSans UHH" panose="020B0604020202020204" charset="0"/>
                <a:cs typeface="AvenirNext-Medium"/>
              </a:rPr>
              <a:t>vK</a:t>
            </a:r>
            <a:endParaRPr sz="500">
              <a:latin typeface="TheSans UHH" panose="020B0604020202020204" charset="0"/>
              <a:cs typeface="AvenirNext-Medium"/>
            </a:endParaRPr>
          </a:p>
        </p:txBody>
      </p:sp>
      <p:sp>
        <p:nvSpPr>
          <p:cNvPr id="78" name="object 74">
            <a:extLst>
              <a:ext uri="{FF2B5EF4-FFF2-40B4-BE49-F238E27FC236}">
                <a16:creationId xmlns:a16="http://schemas.microsoft.com/office/drawing/2014/main" id="{81CC31F5-E9A3-8B2B-EFB8-1BBC60DAA961}"/>
              </a:ext>
            </a:extLst>
          </p:cNvPr>
          <p:cNvSpPr/>
          <p:nvPr/>
        </p:nvSpPr>
        <p:spPr>
          <a:xfrm>
            <a:off x="4775450" y="2951797"/>
            <a:ext cx="370843" cy="937216"/>
          </a:xfrm>
          <a:custGeom>
            <a:avLst/>
            <a:gdLst/>
            <a:ahLst/>
            <a:cxnLst/>
            <a:rect l="l" t="t" r="r" b="b"/>
            <a:pathLst>
              <a:path w="815340" h="2060575">
                <a:moveTo>
                  <a:pt x="0" y="0"/>
                </a:moveTo>
                <a:lnTo>
                  <a:pt x="815067" y="0"/>
                </a:lnTo>
                <a:lnTo>
                  <a:pt x="815067" y="2060206"/>
                </a:lnTo>
                <a:lnTo>
                  <a:pt x="0" y="2060206"/>
                </a:lnTo>
                <a:lnTo>
                  <a:pt x="0" y="0"/>
                </a:lnTo>
                <a:close/>
              </a:path>
            </a:pathLst>
          </a:custGeom>
          <a:ln w="10470">
            <a:solidFill>
              <a:srgbClr val="000000"/>
            </a:solidFill>
          </a:ln>
        </p:spPr>
        <p:txBody>
          <a:bodyPr wrap="square" lIns="0" tIns="0" rIns="0" bIns="0" rtlCol="0"/>
          <a:lstStyle/>
          <a:p>
            <a:endParaRPr sz="700">
              <a:latin typeface="TheSans UHH" panose="020B0604020202020204" charset="0"/>
            </a:endParaRPr>
          </a:p>
        </p:txBody>
      </p:sp>
      <p:sp>
        <p:nvSpPr>
          <p:cNvPr id="79" name="object 75">
            <a:extLst>
              <a:ext uri="{FF2B5EF4-FFF2-40B4-BE49-F238E27FC236}">
                <a16:creationId xmlns:a16="http://schemas.microsoft.com/office/drawing/2014/main" id="{109D292F-EC91-AF29-5CFC-D89B8C33D501}"/>
              </a:ext>
            </a:extLst>
          </p:cNvPr>
          <p:cNvSpPr txBox="1"/>
          <p:nvPr/>
        </p:nvSpPr>
        <p:spPr>
          <a:xfrm>
            <a:off x="4777831" y="2955853"/>
            <a:ext cx="377485" cy="506677"/>
          </a:xfrm>
          <a:prstGeom prst="rect">
            <a:avLst/>
          </a:prstGeom>
          <a:solidFill>
            <a:srgbClr val="B3E196"/>
          </a:solidFill>
        </p:spPr>
        <p:txBody>
          <a:bodyPr vert="horz" wrap="square" lIns="0" tIns="0" rIns="0" bIns="0" rtlCol="0">
            <a:spAutoFit/>
          </a:bodyPr>
          <a:lstStyle/>
          <a:p>
            <a:pPr>
              <a:lnSpc>
                <a:spcPct val="100000"/>
              </a:lnSpc>
            </a:pPr>
            <a:endParaRPr sz="900" dirty="0">
              <a:latin typeface="TheSans UHH" panose="020B0604020202020204" charset="0"/>
              <a:cs typeface="Times New Roman"/>
            </a:endParaRPr>
          </a:p>
          <a:p>
            <a:pPr>
              <a:spcBef>
                <a:spcPts val="13"/>
              </a:spcBef>
            </a:pPr>
            <a:endParaRPr sz="1100" dirty="0">
              <a:latin typeface="TheSans UHH" panose="020B0604020202020204" charset="0"/>
              <a:cs typeface="Times New Roman"/>
            </a:endParaRPr>
          </a:p>
          <a:p>
            <a:pPr marL="36391" marR="45345" indent="41590">
              <a:lnSpc>
                <a:spcPct val="108800"/>
              </a:lnSpc>
            </a:pPr>
            <a:r>
              <a:rPr sz="600" spc="25" dirty="0">
                <a:latin typeface="TheSans UHH" panose="020B0604020202020204" charset="0"/>
                <a:cs typeface="Times New Roman"/>
              </a:rPr>
              <a:t>Lang  </a:t>
            </a:r>
            <a:r>
              <a:rPr sz="600" spc="57" dirty="0">
                <a:latin typeface="TheSans UHH" panose="020B0604020202020204" charset="0"/>
                <a:cs typeface="Times New Roman"/>
              </a:rPr>
              <a:t>embed</a:t>
            </a:r>
            <a:endParaRPr sz="600" dirty="0">
              <a:latin typeface="TheSans UHH" panose="020B0604020202020204" charset="0"/>
              <a:cs typeface="Times New Roman"/>
            </a:endParaRPr>
          </a:p>
        </p:txBody>
      </p:sp>
      <p:sp>
        <p:nvSpPr>
          <p:cNvPr id="80" name="object 76">
            <a:extLst>
              <a:ext uri="{FF2B5EF4-FFF2-40B4-BE49-F238E27FC236}">
                <a16:creationId xmlns:a16="http://schemas.microsoft.com/office/drawing/2014/main" id="{E0C41404-DD7C-6AAE-9D4C-06595C84C54C}"/>
              </a:ext>
            </a:extLst>
          </p:cNvPr>
          <p:cNvSpPr/>
          <p:nvPr/>
        </p:nvSpPr>
        <p:spPr>
          <a:xfrm>
            <a:off x="4775450" y="3903288"/>
            <a:ext cx="370843" cy="585724"/>
          </a:xfrm>
          <a:custGeom>
            <a:avLst/>
            <a:gdLst/>
            <a:ahLst/>
            <a:cxnLst/>
            <a:rect l="l" t="t" r="r" b="b"/>
            <a:pathLst>
              <a:path w="815340" h="1287779">
                <a:moveTo>
                  <a:pt x="0" y="0"/>
                </a:moveTo>
                <a:lnTo>
                  <a:pt x="815067" y="0"/>
                </a:lnTo>
                <a:lnTo>
                  <a:pt x="815067" y="1287343"/>
                </a:lnTo>
                <a:lnTo>
                  <a:pt x="0" y="1287343"/>
                </a:lnTo>
                <a:lnTo>
                  <a:pt x="0" y="0"/>
                </a:lnTo>
                <a:close/>
              </a:path>
            </a:pathLst>
          </a:custGeom>
          <a:ln w="10470">
            <a:solidFill>
              <a:srgbClr val="000000"/>
            </a:solidFill>
          </a:ln>
        </p:spPr>
        <p:txBody>
          <a:bodyPr wrap="square" lIns="0" tIns="0" rIns="0" bIns="0" rtlCol="0"/>
          <a:lstStyle/>
          <a:p>
            <a:endParaRPr sz="700">
              <a:latin typeface="TheSans UHH" panose="020B0604020202020204" charset="0"/>
            </a:endParaRPr>
          </a:p>
        </p:txBody>
      </p:sp>
      <p:sp>
        <p:nvSpPr>
          <p:cNvPr id="81" name="object 77">
            <a:extLst>
              <a:ext uri="{FF2B5EF4-FFF2-40B4-BE49-F238E27FC236}">
                <a16:creationId xmlns:a16="http://schemas.microsoft.com/office/drawing/2014/main" id="{E2211B62-5DB8-8797-6180-5384176112FA}"/>
              </a:ext>
            </a:extLst>
          </p:cNvPr>
          <p:cNvSpPr txBox="1"/>
          <p:nvPr/>
        </p:nvSpPr>
        <p:spPr>
          <a:xfrm>
            <a:off x="4777831" y="3898447"/>
            <a:ext cx="377485" cy="361067"/>
          </a:xfrm>
          <a:prstGeom prst="rect">
            <a:avLst/>
          </a:prstGeom>
          <a:solidFill>
            <a:srgbClr val="EBAEED"/>
          </a:solidFill>
        </p:spPr>
        <p:txBody>
          <a:bodyPr vert="horz" wrap="square" lIns="0" tIns="578" rIns="0" bIns="0" rtlCol="0">
            <a:spAutoFit/>
          </a:bodyPr>
          <a:lstStyle/>
          <a:p>
            <a:pPr>
              <a:spcBef>
                <a:spcPts val="4"/>
              </a:spcBef>
            </a:pPr>
            <a:endParaRPr sz="1050">
              <a:latin typeface="TheSans UHH" panose="020B0604020202020204" charset="0"/>
              <a:cs typeface="Times New Roman"/>
            </a:endParaRPr>
          </a:p>
          <a:p>
            <a:pPr marL="36391" marR="45345" indent="17329">
              <a:lnSpc>
                <a:spcPct val="108800"/>
              </a:lnSpc>
            </a:pPr>
            <a:r>
              <a:rPr sz="600" spc="30" dirty="0">
                <a:latin typeface="TheSans UHH" panose="020B0604020202020204" charset="0"/>
                <a:cs typeface="Times New Roman"/>
              </a:rPr>
              <a:t>Image  </a:t>
            </a:r>
            <a:r>
              <a:rPr sz="600" spc="57" dirty="0">
                <a:latin typeface="TheSans UHH" panose="020B0604020202020204" charset="0"/>
                <a:cs typeface="Times New Roman"/>
              </a:rPr>
              <a:t>embed</a:t>
            </a:r>
            <a:endParaRPr sz="600">
              <a:latin typeface="TheSans UHH" panose="020B0604020202020204" charset="0"/>
              <a:cs typeface="Times New Roman"/>
            </a:endParaRPr>
          </a:p>
        </p:txBody>
      </p:sp>
      <p:sp>
        <p:nvSpPr>
          <p:cNvPr id="82" name="object 78">
            <a:extLst>
              <a:ext uri="{FF2B5EF4-FFF2-40B4-BE49-F238E27FC236}">
                <a16:creationId xmlns:a16="http://schemas.microsoft.com/office/drawing/2014/main" id="{148422DA-BBD7-725F-95AB-AA1F881A1EFB}"/>
              </a:ext>
            </a:extLst>
          </p:cNvPr>
          <p:cNvSpPr/>
          <p:nvPr/>
        </p:nvSpPr>
        <p:spPr>
          <a:xfrm>
            <a:off x="4503562" y="3976115"/>
            <a:ext cx="159428" cy="113217"/>
          </a:xfrm>
          <a:custGeom>
            <a:avLst/>
            <a:gdLst/>
            <a:ahLst/>
            <a:cxnLst/>
            <a:rect l="l" t="t" r="r" b="b"/>
            <a:pathLst>
              <a:path w="350520" h="248920">
                <a:moveTo>
                  <a:pt x="337033" y="25670"/>
                </a:moveTo>
                <a:lnTo>
                  <a:pt x="13265" y="25670"/>
                </a:lnTo>
                <a:lnTo>
                  <a:pt x="7033" y="26574"/>
                </a:lnTo>
                <a:lnTo>
                  <a:pt x="2052" y="28816"/>
                </a:lnTo>
                <a:lnTo>
                  <a:pt x="0" y="38935"/>
                </a:lnTo>
                <a:lnTo>
                  <a:pt x="0" y="235556"/>
                </a:lnTo>
                <a:lnTo>
                  <a:pt x="903" y="241816"/>
                </a:lnTo>
                <a:lnTo>
                  <a:pt x="3145" y="246797"/>
                </a:lnTo>
                <a:lnTo>
                  <a:pt x="13264" y="248822"/>
                </a:lnTo>
                <a:lnTo>
                  <a:pt x="337033" y="248822"/>
                </a:lnTo>
                <a:lnTo>
                  <a:pt x="343265" y="247918"/>
                </a:lnTo>
                <a:lnTo>
                  <a:pt x="348248" y="245676"/>
                </a:lnTo>
                <a:lnTo>
                  <a:pt x="350300" y="235556"/>
                </a:lnTo>
                <a:lnTo>
                  <a:pt x="350300" y="209577"/>
                </a:lnTo>
                <a:lnTo>
                  <a:pt x="175149" y="209577"/>
                </a:lnTo>
                <a:lnTo>
                  <a:pt x="147585" y="203999"/>
                </a:lnTo>
                <a:lnTo>
                  <a:pt x="125052" y="188794"/>
                </a:lnTo>
                <a:lnTo>
                  <a:pt x="109847" y="166261"/>
                </a:lnTo>
                <a:lnTo>
                  <a:pt x="104269" y="138697"/>
                </a:lnTo>
                <a:lnTo>
                  <a:pt x="109847" y="111132"/>
                </a:lnTo>
                <a:lnTo>
                  <a:pt x="125052" y="88599"/>
                </a:lnTo>
                <a:lnTo>
                  <a:pt x="147585" y="73394"/>
                </a:lnTo>
                <a:lnTo>
                  <a:pt x="175149" y="67815"/>
                </a:lnTo>
                <a:lnTo>
                  <a:pt x="287918" y="67815"/>
                </a:lnTo>
                <a:lnTo>
                  <a:pt x="293529" y="62205"/>
                </a:lnTo>
                <a:lnTo>
                  <a:pt x="350300" y="62205"/>
                </a:lnTo>
                <a:lnTo>
                  <a:pt x="350300" y="38935"/>
                </a:lnTo>
                <a:lnTo>
                  <a:pt x="348275" y="28815"/>
                </a:lnTo>
                <a:lnTo>
                  <a:pt x="343294" y="26574"/>
                </a:lnTo>
                <a:lnTo>
                  <a:pt x="337033" y="25670"/>
                </a:lnTo>
                <a:close/>
              </a:path>
              <a:path w="350520" h="248920">
                <a:moveTo>
                  <a:pt x="287918" y="67815"/>
                </a:moveTo>
                <a:lnTo>
                  <a:pt x="175149" y="67815"/>
                </a:lnTo>
                <a:lnTo>
                  <a:pt x="202714" y="73394"/>
                </a:lnTo>
                <a:lnTo>
                  <a:pt x="225247" y="88599"/>
                </a:lnTo>
                <a:lnTo>
                  <a:pt x="240452" y="111132"/>
                </a:lnTo>
                <a:lnTo>
                  <a:pt x="246031" y="138697"/>
                </a:lnTo>
                <a:lnTo>
                  <a:pt x="240452" y="166261"/>
                </a:lnTo>
                <a:lnTo>
                  <a:pt x="225247" y="188794"/>
                </a:lnTo>
                <a:lnTo>
                  <a:pt x="202713" y="203999"/>
                </a:lnTo>
                <a:lnTo>
                  <a:pt x="175149" y="209577"/>
                </a:lnTo>
                <a:lnTo>
                  <a:pt x="350300" y="209577"/>
                </a:lnTo>
                <a:lnTo>
                  <a:pt x="350300" y="87492"/>
                </a:lnTo>
                <a:lnTo>
                  <a:pt x="293529" y="87492"/>
                </a:lnTo>
                <a:lnTo>
                  <a:pt x="287875" y="81838"/>
                </a:lnTo>
                <a:lnTo>
                  <a:pt x="287918" y="67815"/>
                </a:lnTo>
                <a:close/>
              </a:path>
              <a:path w="350520" h="248920">
                <a:moveTo>
                  <a:pt x="175149" y="86562"/>
                </a:moveTo>
                <a:lnTo>
                  <a:pt x="154873" y="90665"/>
                </a:lnTo>
                <a:lnTo>
                  <a:pt x="138299" y="101847"/>
                </a:lnTo>
                <a:lnTo>
                  <a:pt x="127117" y="118420"/>
                </a:lnTo>
                <a:lnTo>
                  <a:pt x="123015" y="138697"/>
                </a:lnTo>
                <a:lnTo>
                  <a:pt x="127117" y="158977"/>
                </a:lnTo>
                <a:lnTo>
                  <a:pt x="138299" y="175560"/>
                </a:lnTo>
                <a:lnTo>
                  <a:pt x="154873" y="186752"/>
                </a:lnTo>
                <a:lnTo>
                  <a:pt x="175149" y="190859"/>
                </a:lnTo>
                <a:lnTo>
                  <a:pt x="195426" y="186752"/>
                </a:lnTo>
                <a:lnTo>
                  <a:pt x="211999" y="175560"/>
                </a:lnTo>
                <a:lnTo>
                  <a:pt x="223181" y="158977"/>
                </a:lnTo>
                <a:lnTo>
                  <a:pt x="227284" y="138697"/>
                </a:lnTo>
                <a:lnTo>
                  <a:pt x="223181" y="118420"/>
                </a:lnTo>
                <a:lnTo>
                  <a:pt x="211999" y="101847"/>
                </a:lnTo>
                <a:lnTo>
                  <a:pt x="195426" y="90665"/>
                </a:lnTo>
                <a:lnTo>
                  <a:pt x="175149" y="86562"/>
                </a:lnTo>
                <a:close/>
              </a:path>
              <a:path w="350520" h="248920">
                <a:moveTo>
                  <a:pt x="350300" y="62205"/>
                </a:moveTo>
                <a:lnTo>
                  <a:pt x="307508" y="62205"/>
                </a:lnTo>
                <a:lnTo>
                  <a:pt x="313118" y="67815"/>
                </a:lnTo>
                <a:lnTo>
                  <a:pt x="313163" y="81838"/>
                </a:lnTo>
                <a:lnTo>
                  <a:pt x="307508" y="87492"/>
                </a:lnTo>
                <a:lnTo>
                  <a:pt x="350300" y="87492"/>
                </a:lnTo>
                <a:lnTo>
                  <a:pt x="350300" y="62205"/>
                </a:lnTo>
                <a:close/>
              </a:path>
              <a:path w="350520" h="248920">
                <a:moveTo>
                  <a:pt x="58250" y="16009"/>
                </a:moveTo>
                <a:lnTo>
                  <a:pt x="26422" y="16009"/>
                </a:lnTo>
                <a:lnTo>
                  <a:pt x="23619" y="18815"/>
                </a:lnTo>
                <a:lnTo>
                  <a:pt x="23618" y="25670"/>
                </a:lnTo>
                <a:lnTo>
                  <a:pt x="61055" y="25670"/>
                </a:lnTo>
                <a:lnTo>
                  <a:pt x="61055" y="18815"/>
                </a:lnTo>
                <a:lnTo>
                  <a:pt x="58250" y="16009"/>
                </a:lnTo>
                <a:close/>
              </a:path>
              <a:path w="350520" h="248920">
                <a:moveTo>
                  <a:pt x="223242" y="0"/>
                </a:moveTo>
                <a:lnTo>
                  <a:pt x="122926" y="0"/>
                </a:lnTo>
                <a:lnTo>
                  <a:pt x="116376" y="3512"/>
                </a:lnTo>
                <a:lnTo>
                  <a:pt x="103955" y="22158"/>
                </a:lnTo>
                <a:lnTo>
                  <a:pt x="97407" y="25670"/>
                </a:lnTo>
                <a:lnTo>
                  <a:pt x="248788" y="25670"/>
                </a:lnTo>
                <a:lnTo>
                  <a:pt x="242211" y="22158"/>
                </a:lnTo>
                <a:lnTo>
                  <a:pt x="229790" y="3512"/>
                </a:lnTo>
                <a:lnTo>
                  <a:pt x="223242" y="0"/>
                </a:lnTo>
                <a:close/>
              </a:path>
            </a:pathLst>
          </a:custGeom>
          <a:solidFill>
            <a:srgbClr val="4B4A4B"/>
          </a:solidFill>
        </p:spPr>
        <p:txBody>
          <a:bodyPr wrap="square" lIns="0" tIns="0" rIns="0" bIns="0" rtlCol="0"/>
          <a:lstStyle/>
          <a:p>
            <a:endParaRPr sz="800">
              <a:latin typeface="TheSans UHH" panose="020B0604020202020204" charset="0"/>
            </a:endParaRPr>
          </a:p>
        </p:txBody>
      </p:sp>
      <p:sp>
        <p:nvSpPr>
          <p:cNvPr id="83" name="object 79">
            <a:extLst>
              <a:ext uri="{FF2B5EF4-FFF2-40B4-BE49-F238E27FC236}">
                <a16:creationId xmlns:a16="http://schemas.microsoft.com/office/drawing/2014/main" id="{FA2D45F5-F411-24D6-283E-B8B40A01C256}"/>
              </a:ext>
            </a:extLst>
          </p:cNvPr>
          <p:cNvSpPr txBox="1"/>
          <p:nvPr/>
        </p:nvSpPr>
        <p:spPr>
          <a:xfrm>
            <a:off x="4538233" y="4173685"/>
            <a:ext cx="90111"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v1</a:t>
            </a:r>
            <a:endParaRPr sz="400">
              <a:latin typeface="TheSans UHH" panose="020B0604020202020204" charset="0"/>
              <a:cs typeface="AvenirNext-Medium"/>
            </a:endParaRPr>
          </a:p>
        </p:txBody>
      </p:sp>
      <p:sp>
        <p:nvSpPr>
          <p:cNvPr id="84" name="object 80">
            <a:extLst>
              <a:ext uri="{FF2B5EF4-FFF2-40B4-BE49-F238E27FC236}">
                <a16:creationId xmlns:a16="http://schemas.microsoft.com/office/drawing/2014/main" id="{A224BCCE-91EA-9959-6301-160250C1B35A}"/>
              </a:ext>
            </a:extLst>
          </p:cNvPr>
          <p:cNvSpPr txBox="1"/>
          <p:nvPr/>
        </p:nvSpPr>
        <p:spPr>
          <a:xfrm>
            <a:off x="4535947" y="4356856"/>
            <a:ext cx="94732" cy="69429"/>
          </a:xfrm>
          <a:prstGeom prst="rect">
            <a:avLst/>
          </a:prstGeom>
        </p:spPr>
        <p:txBody>
          <a:bodyPr vert="horz" wrap="square" lIns="0" tIns="7798" rIns="0" bIns="0" rtlCol="0">
            <a:spAutoFit/>
          </a:bodyPr>
          <a:lstStyle/>
          <a:p>
            <a:pPr marL="5777">
              <a:spcBef>
                <a:spcPts val="61"/>
              </a:spcBef>
            </a:pPr>
            <a:r>
              <a:rPr sz="400" spc="9" dirty="0">
                <a:latin typeface="TheSans UHH" panose="020B0604020202020204" charset="0"/>
                <a:cs typeface="AvenirNext-Medium"/>
              </a:rPr>
              <a:t>vK</a:t>
            </a:r>
            <a:endParaRPr sz="400">
              <a:latin typeface="TheSans UHH" panose="020B0604020202020204" charset="0"/>
              <a:cs typeface="AvenirNext-Medium"/>
            </a:endParaRPr>
          </a:p>
        </p:txBody>
      </p:sp>
      <p:sp>
        <p:nvSpPr>
          <p:cNvPr id="85" name="object 81">
            <a:extLst>
              <a:ext uri="{FF2B5EF4-FFF2-40B4-BE49-F238E27FC236}">
                <a16:creationId xmlns:a16="http://schemas.microsoft.com/office/drawing/2014/main" id="{842B451B-CA87-E46F-FF83-C291A80F4E8C}"/>
              </a:ext>
            </a:extLst>
          </p:cNvPr>
          <p:cNvSpPr/>
          <p:nvPr/>
        </p:nvSpPr>
        <p:spPr>
          <a:xfrm>
            <a:off x="6550457" y="3261135"/>
            <a:ext cx="684080" cy="1001744"/>
          </a:xfrm>
          <a:prstGeom prst="rect">
            <a:avLst/>
          </a:prstGeom>
          <a:blipFill>
            <a:blip r:embed="rId5" cstate="print"/>
            <a:stretch>
              <a:fillRect/>
            </a:stretch>
          </a:blipFill>
        </p:spPr>
        <p:txBody>
          <a:bodyPr wrap="square" lIns="0" tIns="0" rIns="0" bIns="0" rtlCol="0"/>
          <a:lstStyle/>
          <a:p>
            <a:endParaRPr sz="800">
              <a:latin typeface="TheSans UHH" panose="020B0604020202020204" charset="0"/>
            </a:endParaRPr>
          </a:p>
        </p:txBody>
      </p:sp>
      <p:sp>
        <p:nvSpPr>
          <p:cNvPr id="86" name="object 82">
            <a:extLst>
              <a:ext uri="{FF2B5EF4-FFF2-40B4-BE49-F238E27FC236}">
                <a16:creationId xmlns:a16="http://schemas.microsoft.com/office/drawing/2014/main" id="{B63B3C0E-F8EA-1683-462F-99DEFD2A0F1F}"/>
              </a:ext>
            </a:extLst>
          </p:cNvPr>
          <p:cNvSpPr/>
          <p:nvPr/>
        </p:nvSpPr>
        <p:spPr>
          <a:xfrm>
            <a:off x="7230565" y="3248511"/>
            <a:ext cx="729072" cy="1012939"/>
          </a:xfrm>
          <a:prstGeom prst="rect">
            <a:avLst/>
          </a:prstGeom>
          <a:blipFill>
            <a:blip r:embed="rId6" cstate="print"/>
            <a:stretch>
              <a:fillRect/>
            </a:stretch>
          </a:blipFill>
        </p:spPr>
        <p:txBody>
          <a:bodyPr wrap="square" lIns="0" tIns="0" rIns="0" bIns="0" rtlCol="0"/>
          <a:lstStyle/>
          <a:p>
            <a:endParaRPr sz="800">
              <a:latin typeface="TheSans UHH" panose="020B0604020202020204" charset="0"/>
            </a:endParaRPr>
          </a:p>
        </p:txBody>
      </p:sp>
      <p:sp>
        <p:nvSpPr>
          <p:cNvPr id="87" name="object 83">
            <a:extLst>
              <a:ext uri="{FF2B5EF4-FFF2-40B4-BE49-F238E27FC236}">
                <a16:creationId xmlns:a16="http://schemas.microsoft.com/office/drawing/2014/main" id="{009B7AF5-699E-FE92-F3E2-A6C101B20312}"/>
              </a:ext>
            </a:extLst>
          </p:cNvPr>
          <p:cNvSpPr/>
          <p:nvPr/>
        </p:nvSpPr>
        <p:spPr>
          <a:xfrm>
            <a:off x="5283464" y="3124204"/>
            <a:ext cx="892979" cy="548755"/>
          </a:xfrm>
          <a:prstGeom prst="rect">
            <a:avLst/>
          </a:prstGeom>
          <a:blipFill>
            <a:blip r:embed="rId7" cstate="print"/>
            <a:stretch>
              <a:fillRect/>
            </a:stretch>
          </a:blipFill>
        </p:spPr>
        <p:txBody>
          <a:bodyPr wrap="square" lIns="0" tIns="0" rIns="0" bIns="0" rtlCol="0"/>
          <a:lstStyle/>
          <a:p>
            <a:endParaRPr sz="800">
              <a:latin typeface="TheSans UHH" panose="020B0604020202020204" charset="0"/>
            </a:endParaRPr>
          </a:p>
        </p:txBody>
      </p:sp>
      <p:sp>
        <p:nvSpPr>
          <p:cNvPr id="88" name="object 84">
            <a:extLst>
              <a:ext uri="{FF2B5EF4-FFF2-40B4-BE49-F238E27FC236}">
                <a16:creationId xmlns:a16="http://schemas.microsoft.com/office/drawing/2014/main" id="{0DFB76DA-6568-6DFF-657C-AD4DCC69A07F}"/>
              </a:ext>
            </a:extLst>
          </p:cNvPr>
          <p:cNvSpPr/>
          <p:nvPr/>
        </p:nvSpPr>
        <p:spPr>
          <a:xfrm>
            <a:off x="5277784" y="3860002"/>
            <a:ext cx="904429" cy="535487"/>
          </a:xfrm>
          <a:prstGeom prst="rect">
            <a:avLst/>
          </a:prstGeom>
          <a:blipFill>
            <a:blip r:embed="rId8" cstate="print"/>
            <a:stretch>
              <a:fillRect/>
            </a:stretch>
          </a:blipFill>
        </p:spPr>
        <p:txBody>
          <a:bodyPr wrap="square" lIns="0" tIns="0" rIns="0" bIns="0" rtlCol="0"/>
          <a:lstStyle/>
          <a:p>
            <a:endParaRPr sz="800">
              <a:latin typeface="TheSans UHH" panose="020B0604020202020204" charset="0"/>
            </a:endParaRPr>
          </a:p>
        </p:txBody>
      </p:sp>
      <p:sp>
        <p:nvSpPr>
          <p:cNvPr id="89" name="object 85">
            <a:extLst>
              <a:ext uri="{FF2B5EF4-FFF2-40B4-BE49-F238E27FC236}">
                <a16:creationId xmlns:a16="http://schemas.microsoft.com/office/drawing/2014/main" id="{C0CFE115-F127-9DAA-BC59-14E3AD9AAFE9}"/>
              </a:ext>
            </a:extLst>
          </p:cNvPr>
          <p:cNvSpPr/>
          <p:nvPr/>
        </p:nvSpPr>
        <p:spPr>
          <a:xfrm>
            <a:off x="2695561" y="2870750"/>
            <a:ext cx="1085791" cy="1861240"/>
          </a:xfrm>
          <a:prstGeom prst="rect">
            <a:avLst/>
          </a:prstGeom>
          <a:blipFill>
            <a:blip r:embed="rId9" cstate="print"/>
            <a:stretch>
              <a:fillRect/>
            </a:stretch>
          </a:blipFill>
        </p:spPr>
        <p:txBody>
          <a:bodyPr wrap="square" lIns="0" tIns="0" rIns="0" bIns="0" rtlCol="0"/>
          <a:lstStyle/>
          <a:p>
            <a:endParaRPr sz="818">
              <a:latin typeface="TheSans UHH" panose="020B0604020202020204" charset="0"/>
            </a:endParaRPr>
          </a:p>
        </p:txBody>
      </p:sp>
      <p:sp>
        <p:nvSpPr>
          <p:cNvPr id="90" name="object 86">
            <a:extLst>
              <a:ext uri="{FF2B5EF4-FFF2-40B4-BE49-F238E27FC236}">
                <a16:creationId xmlns:a16="http://schemas.microsoft.com/office/drawing/2014/main" id="{81761620-0BDB-1888-7689-94EAD8778461}"/>
              </a:ext>
            </a:extLst>
          </p:cNvPr>
          <p:cNvSpPr txBox="1"/>
          <p:nvPr/>
        </p:nvSpPr>
        <p:spPr>
          <a:xfrm>
            <a:off x="8733172" y="5131258"/>
            <a:ext cx="61808" cy="130874"/>
          </a:xfrm>
          <a:prstGeom prst="rect">
            <a:avLst/>
          </a:prstGeom>
        </p:spPr>
        <p:txBody>
          <a:bodyPr vert="horz" wrap="square" lIns="0" tIns="15308" rIns="0" bIns="0" rtlCol="0">
            <a:spAutoFit/>
          </a:bodyPr>
          <a:lstStyle/>
          <a:p>
            <a:pPr marL="5777">
              <a:spcBef>
                <a:spcPts val="120"/>
              </a:spcBef>
            </a:pPr>
            <a:r>
              <a:rPr sz="750" spc="18" dirty="0">
                <a:solidFill>
                  <a:srgbClr val="BE312D"/>
                </a:solidFill>
                <a:latin typeface="TheSans UHH" panose="020B0604020202020204" charset="0"/>
                <a:cs typeface="Times New Roman"/>
              </a:rPr>
              <a:t>5</a:t>
            </a:r>
            <a:endParaRPr sz="750">
              <a:latin typeface="TheSans UHH" panose="020B0604020202020204" charset="0"/>
              <a:cs typeface="Times New Roman"/>
            </a:endParaRPr>
          </a:p>
        </p:txBody>
      </p:sp>
      <p:sp>
        <p:nvSpPr>
          <p:cNvPr id="91" name="TextBox 90">
            <a:extLst>
              <a:ext uri="{FF2B5EF4-FFF2-40B4-BE49-F238E27FC236}">
                <a16:creationId xmlns:a16="http://schemas.microsoft.com/office/drawing/2014/main" id="{03234D4B-1382-443F-1812-DB51F957ACB3}"/>
              </a:ext>
            </a:extLst>
          </p:cNvPr>
          <p:cNvSpPr txBox="1"/>
          <p:nvPr/>
        </p:nvSpPr>
        <p:spPr>
          <a:xfrm>
            <a:off x="323850" y="1275606"/>
            <a:ext cx="3853940" cy="369332"/>
          </a:xfrm>
          <a:prstGeom prst="rect">
            <a:avLst/>
          </a:prstGeom>
          <a:noFill/>
        </p:spPr>
        <p:txBody>
          <a:bodyPr wrap="none" rtlCol="0">
            <a:spAutoFit/>
          </a:bodyPr>
          <a:lstStyle/>
          <a:p>
            <a:r>
              <a:rPr lang="en-GB" dirty="0">
                <a:latin typeface="TheSans UHH" panose="020B0604020202020204" charset="0"/>
              </a:rPr>
              <a:t> Single- &amp; Dual-Stream Architectures</a:t>
            </a:r>
            <a:endParaRPr lang="en-DE" dirty="0">
              <a:latin typeface="TheSans UHH" panose="020B0604020202020204" charset="0"/>
            </a:endParaRPr>
          </a:p>
        </p:txBody>
      </p:sp>
    </p:spTree>
    <p:extLst>
      <p:ext uri="{BB962C8B-B14F-4D97-AF65-F5344CB8AC3E}">
        <p14:creationId xmlns:p14="http://schemas.microsoft.com/office/powerpoint/2010/main" val="283843117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981AB-3846-3BFA-66E0-BC11C7BFACFC}"/>
              </a:ext>
            </a:extLst>
          </p:cNvPr>
          <p:cNvSpPr>
            <a:spLocks noGrp="1"/>
          </p:cNvSpPr>
          <p:nvPr>
            <p:ph type="title"/>
          </p:nvPr>
        </p:nvSpPr>
        <p:spPr/>
        <p:txBody>
          <a:bodyPr/>
          <a:lstStyle/>
          <a:p>
            <a:r>
              <a:rPr lang="en-DE" dirty="0">
                <a:latin typeface="TheSans UHH" panose="020B0604020202020204" charset="0"/>
              </a:rPr>
              <a:t>General approach</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B4793D1E-FD50-4517-A548-991681AFD304}"/>
              </a:ext>
            </a:extLst>
          </p:cNvPr>
          <p:cNvSpPr>
            <a:spLocks noGrp="1"/>
          </p:cNvSpPr>
          <p:nvPr>
            <p:ph type="body" sz="quarter" idx="16"/>
          </p:nvPr>
        </p:nvSpPr>
        <p:spPr/>
        <p:txBody>
          <a:bodyPr/>
          <a:lstStyle/>
          <a:p>
            <a:r>
              <a:rPr lang="en-US" dirty="0"/>
              <a:t>Unsupervised pretraining</a:t>
            </a:r>
          </a:p>
          <a:p>
            <a:pPr lvl="1"/>
            <a:r>
              <a:rPr lang="en-US" dirty="0"/>
              <a:t>+ Zero-shot application / generalization</a:t>
            </a:r>
          </a:p>
          <a:p>
            <a:pPr lvl="1"/>
            <a:r>
              <a:rPr lang="en-US" dirty="0"/>
              <a:t>+ Few-shot application / examples</a:t>
            </a:r>
          </a:p>
          <a:p>
            <a:r>
              <a:rPr lang="en-US" dirty="0"/>
              <a:t>Effective for very large </a:t>
            </a:r>
            <a:r>
              <a:rPr lang="en-US" dirty="0" err="1"/>
              <a:t>vision&amp;language</a:t>
            </a:r>
            <a:r>
              <a:rPr lang="en-US" dirty="0"/>
              <a:t> models</a:t>
            </a:r>
          </a:p>
          <a:p>
            <a:r>
              <a:rPr lang="en-US" dirty="0"/>
              <a:t>Fine-tuning for specific tasks</a:t>
            </a:r>
          </a:p>
          <a:p>
            <a:pPr lvl="1"/>
            <a:r>
              <a:rPr lang="en-US" dirty="0"/>
              <a:t>Reinforcement</a:t>
            </a:r>
          </a:p>
          <a:p>
            <a:endParaRPr lang="en-US" dirty="0"/>
          </a:p>
        </p:txBody>
      </p:sp>
      <p:sp>
        <p:nvSpPr>
          <p:cNvPr id="4" name="Date Placeholder 3">
            <a:extLst>
              <a:ext uri="{FF2B5EF4-FFF2-40B4-BE49-F238E27FC236}">
                <a16:creationId xmlns:a16="http://schemas.microsoft.com/office/drawing/2014/main" id="{689DF49F-92D9-59BD-1284-54C9A5589B7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34E01A32-D3F4-818A-B7CE-D2E621829F5E}"/>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6081C7A-C34A-B323-5F41-2F79D063608B}"/>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84</a:t>
            </a:fld>
            <a:endParaRPr lang="de-DE" dirty="0">
              <a:latin typeface="TheSans UHH" panose="020B0604020202020204" charset="0"/>
            </a:endParaRPr>
          </a:p>
        </p:txBody>
      </p:sp>
      <p:sp>
        <p:nvSpPr>
          <p:cNvPr id="10" name="Cloud Callout 4">
            <a:extLst>
              <a:ext uri="{FF2B5EF4-FFF2-40B4-BE49-F238E27FC236}">
                <a16:creationId xmlns:a16="http://schemas.microsoft.com/office/drawing/2014/main" id="{6713F7D1-7872-6443-AD0A-B2DB9DA059C2}"/>
              </a:ext>
            </a:extLst>
          </p:cNvPr>
          <p:cNvSpPr/>
          <p:nvPr/>
        </p:nvSpPr>
        <p:spPr>
          <a:xfrm>
            <a:off x="5724128" y="1113928"/>
            <a:ext cx="3205104" cy="3762078"/>
          </a:xfrm>
          <a:prstGeom prst="cloudCallout">
            <a:avLst>
              <a:gd name="adj1" fmla="val -116487"/>
              <a:gd name="adj2" fmla="val -30645"/>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DE" dirty="0">
                <a:solidFill>
                  <a:sysClr val="windowText" lastClr="000000"/>
                </a:solidFill>
                <a:latin typeface="TheSans UHH" panose="020B0604020202020204" charset="0"/>
              </a:rPr>
              <a:t>AI becomes successful:</a:t>
            </a:r>
            <a:br>
              <a:rPr lang="en-DE" dirty="0">
                <a:solidFill>
                  <a:sysClr val="windowText" lastClr="000000"/>
                </a:solidFill>
                <a:latin typeface="TheSans UHH" panose="020B0604020202020204" charset="0"/>
              </a:rPr>
            </a:br>
            <a:r>
              <a:rPr lang="en-DE" dirty="0">
                <a:solidFill>
                  <a:sysClr val="windowText" lastClr="000000"/>
                </a:solidFill>
                <a:latin typeface="TheSans UHH" panose="020B0604020202020204" charset="0"/>
              </a:rPr>
              <a:t>Not just knowledge representation languages,</a:t>
            </a:r>
            <a:br>
              <a:rPr lang="en-DE" dirty="0">
                <a:solidFill>
                  <a:sysClr val="windowText" lastClr="000000"/>
                </a:solidFill>
                <a:latin typeface="TheSans UHH" panose="020B0604020202020204" charset="0"/>
              </a:rPr>
            </a:br>
            <a:r>
              <a:rPr lang="en-DE" dirty="0">
                <a:solidFill>
                  <a:sysClr val="windowText" lastClr="000000"/>
                </a:solidFill>
                <a:latin typeface="TheSans UHH" panose="020B0604020202020204" charset="0"/>
              </a:rPr>
              <a:t>but systems that can be used out of the box and that can be fine-tuned</a:t>
            </a:r>
          </a:p>
        </p:txBody>
      </p:sp>
    </p:spTree>
    <p:extLst>
      <p:ext uri="{BB962C8B-B14F-4D97-AF65-F5344CB8AC3E}">
        <p14:creationId xmlns:p14="http://schemas.microsoft.com/office/powerpoint/2010/main" val="60782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C1A26-073E-0EA0-5C17-4024B710E6F6}"/>
              </a:ext>
            </a:extLst>
          </p:cNvPr>
          <p:cNvSpPr>
            <a:spLocks noGrp="1"/>
          </p:cNvSpPr>
          <p:nvPr>
            <p:ph type="title"/>
          </p:nvPr>
        </p:nvSpPr>
        <p:spPr/>
        <p:txBody>
          <a:bodyPr/>
          <a:lstStyle/>
          <a:p>
            <a:r>
              <a:rPr lang="en-IN" sz="2400" dirty="0">
                <a:latin typeface="TheSans UHH" panose="020B0604020202020204" charset="0"/>
              </a:rPr>
              <a:t>Object</a:t>
            </a:r>
            <a:r>
              <a:rPr lang="en-IN" sz="2400" spc="-70" dirty="0">
                <a:latin typeface="TheSans UHH" panose="020B0604020202020204" charset="0"/>
              </a:rPr>
              <a:t> </a:t>
            </a:r>
            <a:r>
              <a:rPr lang="en-IN" sz="2400" dirty="0">
                <a:latin typeface="TheSans UHH" panose="020B0604020202020204" charset="0"/>
              </a:rPr>
              <a:t>Detection</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70F29799-903A-4A99-83F3-ADFE0D501C79}"/>
              </a:ext>
            </a:extLst>
          </p:cNvPr>
          <p:cNvSpPr>
            <a:spLocks noGrp="1"/>
          </p:cNvSpPr>
          <p:nvPr>
            <p:ph type="body" sz="quarter" idx="16"/>
          </p:nvPr>
        </p:nvSpPr>
        <p:spPr>
          <a:xfrm>
            <a:off x="214311" y="1779662"/>
            <a:ext cx="4789737" cy="2879651"/>
          </a:xfrm>
        </p:spPr>
        <p:txBody>
          <a:bodyPr/>
          <a:lstStyle/>
          <a:p>
            <a:r>
              <a:rPr lang="en-US" dirty="0"/>
              <a:t>Object detection is the problem of both  locating </a:t>
            </a:r>
            <a:r>
              <a:rPr lang="en-US" b="1" dirty="0"/>
              <a:t>AND</a:t>
            </a:r>
            <a:r>
              <a:rPr lang="en-US" dirty="0"/>
              <a:t> classifying objects</a:t>
            </a:r>
          </a:p>
          <a:p>
            <a:r>
              <a:rPr lang="en-US" dirty="0"/>
              <a:t>Goal of YOLO algorithm is to do object  detection both fast </a:t>
            </a:r>
            <a:r>
              <a:rPr lang="en-US" b="1" dirty="0"/>
              <a:t>AND</a:t>
            </a:r>
            <a:r>
              <a:rPr lang="en-US" dirty="0"/>
              <a:t> with high  accuracy</a:t>
            </a:r>
          </a:p>
          <a:p>
            <a:endParaRPr lang="en-US" dirty="0"/>
          </a:p>
        </p:txBody>
      </p:sp>
      <p:sp>
        <p:nvSpPr>
          <p:cNvPr id="4" name="Date Placeholder 3">
            <a:extLst>
              <a:ext uri="{FF2B5EF4-FFF2-40B4-BE49-F238E27FC236}">
                <a16:creationId xmlns:a16="http://schemas.microsoft.com/office/drawing/2014/main" id="{64F43819-806B-596A-4BF3-5969BD4B4CB8}"/>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FCBED5F9-F2F3-8B38-5E30-093A47E21534}"/>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7526268-E971-F69B-8A21-1F67FF1FAE92}"/>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85</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51CF4078-F760-CEC6-8821-EDE5D5C43467}"/>
              </a:ext>
            </a:extLst>
          </p:cNvPr>
          <p:cNvSpPr/>
          <p:nvPr/>
        </p:nvSpPr>
        <p:spPr>
          <a:xfrm>
            <a:off x="5204941" y="2065660"/>
            <a:ext cx="3428999" cy="184708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8">
            <a:extLst>
              <a:ext uri="{FF2B5EF4-FFF2-40B4-BE49-F238E27FC236}">
                <a16:creationId xmlns:a16="http://schemas.microsoft.com/office/drawing/2014/main" id="{9E6A003D-EB91-20ED-609C-430A6F109563}"/>
              </a:ext>
            </a:extLst>
          </p:cNvPr>
          <p:cNvSpPr txBox="1">
            <a:spLocks/>
          </p:cNvSpPr>
          <p:nvPr/>
        </p:nvSpPr>
        <p:spPr>
          <a:xfrm>
            <a:off x="8693174" y="4506692"/>
            <a:ext cx="217170"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85</a:t>
            </a:fld>
            <a:endParaRPr lang="en-DE" dirty="0">
              <a:latin typeface="TheSans UHH" panose="020B0604020202020204" charset="0"/>
            </a:endParaRPr>
          </a:p>
        </p:txBody>
      </p:sp>
      <p:sp>
        <p:nvSpPr>
          <p:cNvPr id="10" name="object 6">
            <a:extLst>
              <a:ext uri="{FF2B5EF4-FFF2-40B4-BE49-F238E27FC236}">
                <a16:creationId xmlns:a16="http://schemas.microsoft.com/office/drawing/2014/main" id="{B4EC03AB-B7F6-AE9A-1629-A8C21A8A9552}"/>
              </a:ext>
            </a:extLst>
          </p:cNvPr>
          <p:cNvSpPr txBox="1"/>
          <p:nvPr/>
        </p:nvSpPr>
        <p:spPr>
          <a:xfrm>
            <a:off x="5204941" y="1815430"/>
            <a:ext cx="3428999" cy="197490"/>
          </a:xfrm>
          <a:prstGeom prst="rect">
            <a:avLst/>
          </a:prstGeom>
        </p:spPr>
        <p:txBody>
          <a:bodyPr vert="horz" wrap="square" lIns="0" tIns="12700" rIns="0" bIns="0" rtlCol="0">
            <a:spAutoFit/>
          </a:bodyPr>
          <a:lstStyle/>
          <a:p>
            <a:pPr marL="12700" algn="ctr">
              <a:spcBef>
                <a:spcPts val="100"/>
              </a:spcBef>
            </a:pPr>
            <a:r>
              <a:rPr sz="1200" spc="-5" dirty="0">
                <a:solidFill>
                  <a:srgbClr val="595959"/>
                </a:solidFill>
                <a:latin typeface="TheSans UHH" panose="020B0604020202020204" charset="0"/>
                <a:cs typeface="Arial"/>
              </a:rPr>
              <a:t>Object Detection </a:t>
            </a:r>
            <a:r>
              <a:rPr sz="1200" dirty="0">
                <a:solidFill>
                  <a:srgbClr val="595959"/>
                </a:solidFill>
                <a:latin typeface="TheSans UHH" panose="020B0604020202020204" charset="0"/>
                <a:cs typeface="Arial"/>
              </a:rPr>
              <a:t>vs</a:t>
            </a:r>
            <a:r>
              <a:rPr sz="1200" spc="-55" dirty="0">
                <a:solidFill>
                  <a:srgbClr val="595959"/>
                </a:solidFill>
                <a:latin typeface="TheSans UHH" panose="020B0604020202020204" charset="0"/>
                <a:cs typeface="Arial"/>
              </a:rPr>
              <a:t> </a:t>
            </a:r>
            <a:r>
              <a:rPr sz="1200" dirty="0">
                <a:solidFill>
                  <a:srgbClr val="595959"/>
                </a:solidFill>
                <a:latin typeface="TheSans UHH" panose="020B0604020202020204" charset="0"/>
                <a:cs typeface="Arial"/>
              </a:rPr>
              <a:t>Classification</a:t>
            </a:r>
            <a:endParaRPr sz="1200" dirty="0">
              <a:latin typeface="TheSans UHH" panose="020B0604020202020204" charset="0"/>
              <a:cs typeface="Arial"/>
            </a:endParaRPr>
          </a:p>
        </p:txBody>
      </p:sp>
      <p:sp>
        <p:nvSpPr>
          <p:cNvPr id="11" name="TextBox 10">
            <a:extLst>
              <a:ext uri="{FF2B5EF4-FFF2-40B4-BE49-F238E27FC236}">
                <a16:creationId xmlns:a16="http://schemas.microsoft.com/office/drawing/2014/main" id="{E31B3FB7-181F-13BF-6BEC-23E142A85FBE}"/>
              </a:ext>
            </a:extLst>
          </p:cNvPr>
          <p:cNvSpPr txBox="1"/>
          <p:nvPr/>
        </p:nvSpPr>
        <p:spPr>
          <a:xfrm>
            <a:off x="424776" y="4275260"/>
            <a:ext cx="8424937" cy="276999"/>
          </a:xfrm>
          <a:prstGeom prst="rect">
            <a:avLst/>
          </a:prstGeom>
          <a:noFill/>
        </p:spPr>
        <p:txBody>
          <a:bodyPr wrap="square">
            <a:spAutoFit/>
          </a:bodyPr>
          <a:lstStyle/>
          <a:p>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2914092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D1F67-4B0C-0749-FB6B-C81DB86C2E1C}"/>
              </a:ext>
            </a:extLst>
          </p:cNvPr>
          <p:cNvSpPr>
            <a:spLocks noGrp="1"/>
          </p:cNvSpPr>
          <p:nvPr>
            <p:ph type="title"/>
          </p:nvPr>
        </p:nvSpPr>
        <p:spPr/>
        <p:txBody>
          <a:bodyPr/>
          <a:lstStyle/>
          <a:p>
            <a:r>
              <a:rPr lang="en-DE" dirty="0"/>
              <a:t>Segmentation vs. Detection</a:t>
            </a:r>
            <a:endParaRPr lang="en-IN" dirty="0"/>
          </a:p>
        </p:txBody>
      </p:sp>
      <p:sp>
        <p:nvSpPr>
          <p:cNvPr id="4" name="Date Placeholder 3">
            <a:extLst>
              <a:ext uri="{FF2B5EF4-FFF2-40B4-BE49-F238E27FC236}">
                <a16:creationId xmlns:a16="http://schemas.microsoft.com/office/drawing/2014/main" id="{286E86A6-369E-C77D-5AE2-7BF35FC50624}"/>
              </a:ext>
            </a:extLst>
          </p:cNvPr>
          <p:cNvSpPr>
            <a:spLocks noGrp="1"/>
          </p:cNvSpPr>
          <p:nvPr>
            <p:ph type="dt" sz="half" idx="17"/>
          </p:nvPr>
        </p:nvSpPr>
        <p:spPr/>
        <p:txBody>
          <a:bodyPr/>
          <a:lstStyle/>
          <a:p>
            <a:r>
              <a:rPr lang="en-DE"/>
              <a:t>SoSe2024</a:t>
            </a:r>
            <a:endParaRPr lang="de-DE"/>
          </a:p>
        </p:txBody>
      </p:sp>
      <p:sp>
        <p:nvSpPr>
          <p:cNvPr id="5" name="Footer Placeholder 4">
            <a:extLst>
              <a:ext uri="{FF2B5EF4-FFF2-40B4-BE49-F238E27FC236}">
                <a16:creationId xmlns:a16="http://schemas.microsoft.com/office/drawing/2014/main" id="{6AD3EC19-485E-D368-598A-7A23E7240149}"/>
              </a:ext>
            </a:extLst>
          </p:cNvPr>
          <p:cNvSpPr>
            <a:spLocks noGrp="1"/>
          </p:cNvSpPr>
          <p:nvPr>
            <p:ph type="ftr" sz="quarter" idx="18"/>
          </p:nvPr>
        </p:nvSpPr>
        <p:spPr/>
        <p:txBody>
          <a:bodyPr/>
          <a:lstStyle/>
          <a:p>
            <a:r>
              <a:rPr lang="de-DE"/>
              <a:t>GenAI | Ralf Möller, Sylvia Melzer</a:t>
            </a:r>
          </a:p>
        </p:txBody>
      </p:sp>
      <p:sp>
        <p:nvSpPr>
          <p:cNvPr id="6" name="Slide Number Placeholder 5">
            <a:extLst>
              <a:ext uri="{FF2B5EF4-FFF2-40B4-BE49-F238E27FC236}">
                <a16:creationId xmlns:a16="http://schemas.microsoft.com/office/drawing/2014/main" id="{6077AA8B-FB8C-3CBE-36AB-908351C01F81}"/>
              </a:ext>
            </a:extLst>
          </p:cNvPr>
          <p:cNvSpPr>
            <a:spLocks noGrp="1"/>
          </p:cNvSpPr>
          <p:nvPr>
            <p:ph type="sldNum" sz="quarter" idx="19"/>
          </p:nvPr>
        </p:nvSpPr>
        <p:spPr/>
        <p:txBody>
          <a:bodyPr/>
          <a:lstStyle/>
          <a:p>
            <a:fld id="{3E01A2B2-10AD-754B-9B4C-E5B6FED423D0}" type="slidenum">
              <a:rPr lang="de-DE" smtClean="0"/>
              <a:pPr/>
              <a:t>86</a:t>
            </a:fld>
            <a:endParaRPr lang="de-DE" dirty="0"/>
          </a:p>
        </p:txBody>
      </p:sp>
      <p:pic>
        <p:nvPicPr>
          <p:cNvPr id="8" name="Picture 2" descr="what is semantic segmentation">
            <a:extLst>
              <a:ext uri="{FF2B5EF4-FFF2-40B4-BE49-F238E27FC236}">
                <a16:creationId xmlns:a16="http://schemas.microsoft.com/office/drawing/2014/main" id="{C734E47F-619E-C2EB-F570-0BC09301A4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981" y="1635346"/>
            <a:ext cx="7203932" cy="3011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146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E6580-3B99-0000-174A-70C1AB02E14F}"/>
              </a:ext>
            </a:extLst>
          </p:cNvPr>
          <p:cNvSpPr>
            <a:spLocks noGrp="1"/>
          </p:cNvSpPr>
          <p:nvPr>
            <p:ph type="title"/>
          </p:nvPr>
        </p:nvSpPr>
        <p:spPr/>
        <p:txBody>
          <a:bodyPr/>
          <a:lstStyle/>
          <a:p>
            <a:r>
              <a:rPr lang="de-DE" sz="2400" dirty="0">
                <a:latin typeface="TheSans UHH" panose="020B0604020202020204" charset="0"/>
              </a:rPr>
              <a:t>Region-CNN (fast and faster, 2014 ongoing)</a:t>
            </a:r>
            <a:endParaRPr lang="en-IN" dirty="0">
              <a:latin typeface="TheSans UHH" panose="020B0604020202020204" charset="0"/>
            </a:endParaRPr>
          </a:p>
        </p:txBody>
      </p:sp>
      <p:sp>
        <p:nvSpPr>
          <p:cNvPr id="4" name="Date Placeholder 3">
            <a:extLst>
              <a:ext uri="{FF2B5EF4-FFF2-40B4-BE49-F238E27FC236}">
                <a16:creationId xmlns:a16="http://schemas.microsoft.com/office/drawing/2014/main" id="{0F9E645A-F48C-89A3-EBFF-42FB9AF3A022}"/>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0A884E1D-5BFE-0055-1332-9312196BB860}"/>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7A01289C-A6D9-453C-385F-1E013323C57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87</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FB633E83-CF6B-DF20-0ADB-D6F447B2BBBE}"/>
              </a:ext>
            </a:extLst>
          </p:cNvPr>
          <p:cNvSpPr txBox="1"/>
          <p:nvPr/>
        </p:nvSpPr>
        <p:spPr>
          <a:xfrm>
            <a:off x="323850" y="1646470"/>
            <a:ext cx="6624414" cy="289823"/>
          </a:xfrm>
          <a:prstGeom prst="rect">
            <a:avLst/>
          </a:prstGeom>
        </p:spPr>
        <p:txBody>
          <a:bodyPr vert="horz" wrap="square" lIns="0" tIns="12700" rIns="0" bIns="0" rtlCol="0">
            <a:spAutoFit/>
          </a:bodyPr>
          <a:lstStyle/>
          <a:p>
            <a:pPr marL="12700">
              <a:spcBef>
                <a:spcPts val="100"/>
              </a:spcBef>
            </a:pPr>
            <a:r>
              <a:rPr spc="-5" dirty="0">
                <a:solidFill>
                  <a:srgbClr val="595959"/>
                </a:solidFill>
                <a:latin typeface="TheSans UHH" panose="020B0604020202020204" charset="0"/>
                <a:cs typeface="Arial"/>
              </a:rPr>
              <a:t>This pipeline was used </a:t>
            </a:r>
            <a:r>
              <a:rPr dirty="0">
                <a:solidFill>
                  <a:srgbClr val="595959"/>
                </a:solidFill>
                <a:latin typeface="TheSans UHH" panose="020B0604020202020204" charset="0"/>
                <a:cs typeface="Arial"/>
              </a:rPr>
              <a:t>in </a:t>
            </a:r>
            <a:r>
              <a:rPr spc="-5" dirty="0">
                <a:solidFill>
                  <a:srgbClr val="595959"/>
                </a:solidFill>
                <a:latin typeface="TheSans UHH" panose="020B0604020202020204" charset="0"/>
                <a:cs typeface="Arial"/>
              </a:rPr>
              <a:t>nearly all SOTA Object Detection</a:t>
            </a:r>
            <a:r>
              <a:rPr spc="35" dirty="0">
                <a:solidFill>
                  <a:srgbClr val="595959"/>
                </a:solidFill>
                <a:latin typeface="TheSans UHH" panose="020B0604020202020204" charset="0"/>
                <a:cs typeface="Arial"/>
              </a:rPr>
              <a:t> </a:t>
            </a:r>
            <a:r>
              <a:rPr spc="-5" dirty="0">
                <a:solidFill>
                  <a:srgbClr val="595959"/>
                </a:solidFill>
                <a:latin typeface="TheSans UHH" panose="020B0604020202020204" charset="0"/>
                <a:cs typeface="Arial"/>
              </a:rPr>
              <a:t>prior:</a:t>
            </a:r>
            <a:endParaRPr dirty="0">
              <a:latin typeface="TheSans UHH" panose="020B0604020202020204" charset="0"/>
              <a:cs typeface="Arial"/>
            </a:endParaRPr>
          </a:p>
        </p:txBody>
      </p:sp>
      <p:sp>
        <p:nvSpPr>
          <p:cNvPr id="8" name="object 4">
            <a:extLst>
              <a:ext uri="{FF2B5EF4-FFF2-40B4-BE49-F238E27FC236}">
                <a16:creationId xmlns:a16="http://schemas.microsoft.com/office/drawing/2014/main" id="{0775CA82-DD42-6035-34DB-B9929ACE4AC3}"/>
              </a:ext>
            </a:extLst>
          </p:cNvPr>
          <p:cNvSpPr/>
          <p:nvPr/>
        </p:nvSpPr>
        <p:spPr>
          <a:xfrm>
            <a:off x="497278" y="3188029"/>
            <a:ext cx="204932" cy="116409"/>
          </a:xfrm>
          <a:custGeom>
            <a:avLst/>
            <a:gdLst/>
            <a:ahLst/>
            <a:cxnLst/>
            <a:rect l="l" t="t" r="r" b="b"/>
            <a:pathLst>
              <a:path w="225425" h="154939">
                <a:moveTo>
                  <a:pt x="0" y="0"/>
                </a:moveTo>
                <a:lnTo>
                  <a:pt x="225300" y="0"/>
                </a:lnTo>
                <a:lnTo>
                  <a:pt x="225300" y="154800"/>
                </a:lnTo>
                <a:lnTo>
                  <a:pt x="0" y="154800"/>
                </a:lnTo>
                <a:lnTo>
                  <a:pt x="0" y="0"/>
                </a:lnTo>
                <a:close/>
              </a:path>
            </a:pathLst>
          </a:custGeom>
          <a:ln w="38100">
            <a:solidFill>
              <a:srgbClr val="BF5700"/>
            </a:solidFill>
          </a:ln>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E6DCC8C0-B801-7715-B3A6-1C0FB4C621F7}"/>
              </a:ext>
            </a:extLst>
          </p:cNvPr>
          <p:cNvSpPr/>
          <p:nvPr/>
        </p:nvSpPr>
        <p:spPr>
          <a:xfrm>
            <a:off x="375042" y="2157797"/>
            <a:ext cx="1282930" cy="1325914"/>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705BDD92-14D7-4756-A992-59616E4FCD05}"/>
              </a:ext>
            </a:extLst>
          </p:cNvPr>
          <p:cNvSpPr/>
          <p:nvPr/>
        </p:nvSpPr>
        <p:spPr>
          <a:xfrm>
            <a:off x="394812" y="2158270"/>
            <a:ext cx="204932" cy="116409"/>
          </a:xfrm>
          <a:custGeom>
            <a:avLst/>
            <a:gdLst/>
            <a:ahLst/>
            <a:cxnLst/>
            <a:rect l="l" t="t" r="r" b="b"/>
            <a:pathLst>
              <a:path w="225425" h="154940">
                <a:moveTo>
                  <a:pt x="0" y="0"/>
                </a:moveTo>
                <a:lnTo>
                  <a:pt x="225300" y="0"/>
                </a:lnTo>
                <a:lnTo>
                  <a:pt x="225300" y="154800"/>
                </a:lnTo>
                <a:lnTo>
                  <a:pt x="0" y="154800"/>
                </a:lnTo>
                <a:lnTo>
                  <a:pt x="0" y="0"/>
                </a:lnTo>
                <a:close/>
              </a:path>
            </a:pathLst>
          </a:custGeom>
          <a:ln w="38100">
            <a:solidFill>
              <a:srgbClr val="BF5700"/>
            </a:solidFill>
          </a:ln>
        </p:spPr>
        <p:txBody>
          <a:bodyPr wrap="square" lIns="0" tIns="0" rIns="0" bIns="0" rtlCol="0"/>
          <a:lstStyle/>
          <a:p>
            <a:endParaRPr>
              <a:latin typeface="TheSans UHH" panose="020B0604020202020204" charset="0"/>
            </a:endParaRPr>
          </a:p>
        </p:txBody>
      </p:sp>
      <p:sp>
        <p:nvSpPr>
          <p:cNvPr id="11" name="object 7">
            <a:extLst>
              <a:ext uri="{FF2B5EF4-FFF2-40B4-BE49-F238E27FC236}">
                <a16:creationId xmlns:a16="http://schemas.microsoft.com/office/drawing/2014/main" id="{4742B0F2-B90F-EFD1-7259-3A08546BD6CD}"/>
              </a:ext>
            </a:extLst>
          </p:cNvPr>
          <p:cNvSpPr/>
          <p:nvPr/>
        </p:nvSpPr>
        <p:spPr>
          <a:xfrm>
            <a:off x="1902091" y="2157797"/>
            <a:ext cx="1282931" cy="1325914"/>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2" name="object 8">
            <a:extLst>
              <a:ext uri="{FF2B5EF4-FFF2-40B4-BE49-F238E27FC236}">
                <a16:creationId xmlns:a16="http://schemas.microsoft.com/office/drawing/2014/main" id="{D82A4C50-163F-E076-69A4-9249286B32FA}"/>
              </a:ext>
            </a:extLst>
          </p:cNvPr>
          <p:cNvSpPr/>
          <p:nvPr/>
        </p:nvSpPr>
        <p:spPr>
          <a:xfrm>
            <a:off x="1990804" y="2167309"/>
            <a:ext cx="204932" cy="116409"/>
          </a:xfrm>
          <a:custGeom>
            <a:avLst/>
            <a:gdLst/>
            <a:ahLst/>
            <a:cxnLst/>
            <a:rect l="l" t="t" r="r" b="b"/>
            <a:pathLst>
              <a:path w="225425" h="154940">
                <a:moveTo>
                  <a:pt x="0" y="0"/>
                </a:moveTo>
                <a:lnTo>
                  <a:pt x="225300" y="0"/>
                </a:lnTo>
                <a:lnTo>
                  <a:pt x="225300" y="154800"/>
                </a:lnTo>
                <a:lnTo>
                  <a:pt x="0" y="154800"/>
                </a:lnTo>
                <a:lnTo>
                  <a:pt x="0" y="0"/>
                </a:lnTo>
                <a:close/>
              </a:path>
            </a:pathLst>
          </a:custGeom>
          <a:ln w="38100">
            <a:solidFill>
              <a:srgbClr val="BF5700"/>
            </a:solidFill>
          </a:ln>
        </p:spPr>
        <p:txBody>
          <a:bodyPr wrap="square" lIns="0" tIns="0" rIns="0" bIns="0" rtlCol="0"/>
          <a:lstStyle/>
          <a:p>
            <a:endParaRPr>
              <a:latin typeface="TheSans UHH" panose="020B0604020202020204" charset="0"/>
            </a:endParaRPr>
          </a:p>
        </p:txBody>
      </p:sp>
      <p:sp>
        <p:nvSpPr>
          <p:cNvPr id="13" name="object 9">
            <a:extLst>
              <a:ext uri="{FF2B5EF4-FFF2-40B4-BE49-F238E27FC236}">
                <a16:creationId xmlns:a16="http://schemas.microsoft.com/office/drawing/2014/main" id="{4EB4BFBF-9A99-13D2-5AFD-1D37A36F585F}"/>
              </a:ext>
            </a:extLst>
          </p:cNvPr>
          <p:cNvSpPr/>
          <p:nvPr/>
        </p:nvSpPr>
        <p:spPr>
          <a:xfrm>
            <a:off x="3429138" y="2157797"/>
            <a:ext cx="1282931" cy="1325914"/>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4" name="object 10">
            <a:extLst>
              <a:ext uri="{FF2B5EF4-FFF2-40B4-BE49-F238E27FC236}">
                <a16:creationId xmlns:a16="http://schemas.microsoft.com/office/drawing/2014/main" id="{C4BAD9FF-626F-EBAA-D031-66961E1ED20B}"/>
              </a:ext>
            </a:extLst>
          </p:cNvPr>
          <p:cNvSpPr/>
          <p:nvPr/>
        </p:nvSpPr>
        <p:spPr>
          <a:xfrm>
            <a:off x="3646988" y="2167309"/>
            <a:ext cx="204932" cy="116409"/>
          </a:xfrm>
          <a:custGeom>
            <a:avLst/>
            <a:gdLst/>
            <a:ahLst/>
            <a:cxnLst/>
            <a:rect l="l" t="t" r="r" b="b"/>
            <a:pathLst>
              <a:path w="225425" h="154940">
                <a:moveTo>
                  <a:pt x="0" y="0"/>
                </a:moveTo>
                <a:lnTo>
                  <a:pt x="225300" y="0"/>
                </a:lnTo>
                <a:lnTo>
                  <a:pt x="225300" y="154800"/>
                </a:lnTo>
                <a:lnTo>
                  <a:pt x="0" y="154800"/>
                </a:lnTo>
                <a:lnTo>
                  <a:pt x="0" y="0"/>
                </a:lnTo>
                <a:close/>
              </a:path>
            </a:pathLst>
          </a:custGeom>
          <a:ln w="38100">
            <a:solidFill>
              <a:srgbClr val="BF5700"/>
            </a:solidFill>
          </a:ln>
        </p:spPr>
        <p:txBody>
          <a:bodyPr wrap="square" lIns="0" tIns="0" rIns="0" bIns="0" rtlCol="0"/>
          <a:lstStyle/>
          <a:p>
            <a:endParaRPr>
              <a:latin typeface="TheSans UHH" panose="020B0604020202020204" charset="0"/>
            </a:endParaRPr>
          </a:p>
        </p:txBody>
      </p:sp>
      <p:sp>
        <p:nvSpPr>
          <p:cNvPr id="15" name="object 11">
            <a:extLst>
              <a:ext uri="{FF2B5EF4-FFF2-40B4-BE49-F238E27FC236}">
                <a16:creationId xmlns:a16="http://schemas.microsoft.com/office/drawing/2014/main" id="{4DF0D5D4-1F78-118F-2E3C-B03AD8FFFE28}"/>
              </a:ext>
            </a:extLst>
          </p:cNvPr>
          <p:cNvSpPr txBox="1"/>
          <p:nvPr/>
        </p:nvSpPr>
        <p:spPr>
          <a:xfrm>
            <a:off x="323851" y="3590113"/>
            <a:ext cx="4104134" cy="518283"/>
          </a:xfrm>
          <a:prstGeom prst="rect">
            <a:avLst/>
          </a:prstGeom>
        </p:spPr>
        <p:txBody>
          <a:bodyPr vert="horz" wrap="square" lIns="0" tIns="12700" rIns="0" bIns="0" rtlCol="0">
            <a:spAutoFit/>
          </a:bodyPr>
          <a:lstStyle/>
          <a:p>
            <a:pPr marL="12700" marR="5080">
              <a:lnSpc>
                <a:spcPct val="120000"/>
              </a:lnSpc>
              <a:spcBef>
                <a:spcPts val="100"/>
              </a:spcBef>
            </a:pPr>
            <a:r>
              <a:rPr sz="1400" b="1" spc="-5" dirty="0">
                <a:latin typeface="TheSans UHH" panose="020B0604020202020204" charset="0"/>
                <a:cs typeface="Arial"/>
              </a:rPr>
              <a:t>Step 1: </a:t>
            </a:r>
            <a:r>
              <a:rPr sz="1400" spc="-5" dirty="0">
                <a:latin typeface="TheSans UHH" panose="020B0604020202020204" charset="0"/>
                <a:cs typeface="Arial"/>
              </a:rPr>
              <a:t>Scan the image to generate candidate  bounding</a:t>
            </a:r>
            <a:r>
              <a:rPr sz="1400" spc="-10" dirty="0">
                <a:latin typeface="TheSans UHH" panose="020B0604020202020204" charset="0"/>
                <a:cs typeface="Arial"/>
              </a:rPr>
              <a:t> </a:t>
            </a:r>
            <a:r>
              <a:rPr sz="1400" spc="-5" dirty="0">
                <a:latin typeface="TheSans UHH" panose="020B0604020202020204" charset="0"/>
                <a:cs typeface="Arial"/>
              </a:rPr>
              <a:t>boxes</a:t>
            </a:r>
            <a:endParaRPr sz="1400" dirty="0">
              <a:latin typeface="TheSans UHH" panose="020B0604020202020204" charset="0"/>
              <a:cs typeface="Arial"/>
            </a:endParaRPr>
          </a:p>
        </p:txBody>
      </p:sp>
      <p:sp>
        <p:nvSpPr>
          <p:cNvPr id="16" name="object 12">
            <a:extLst>
              <a:ext uri="{FF2B5EF4-FFF2-40B4-BE49-F238E27FC236}">
                <a16:creationId xmlns:a16="http://schemas.microsoft.com/office/drawing/2014/main" id="{217F5F00-2FAC-419C-7F25-5C8411FD7F87}"/>
              </a:ext>
            </a:extLst>
          </p:cNvPr>
          <p:cNvSpPr/>
          <p:nvPr/>
        </p:nvSpPr>
        <p:spPr>
          <a:xfrm>
            <a:off x="5378888" y="1956406"/>
            <a:ext cx="471055" cy="274801"/>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7" name="object 13">
            <a:extLst>
              <a:ext uri="{FF2B5EF4-FFF2-40B4-BE49-F238E27FC236}">
                <a16:creationId xmlns:a16="http://schemas.microsoft.com/office/drawing/2014/main" id="{375B1BC7-B1B5-BD02-871A-F6E695295D45}"/>
              </a:ext>
            </a:extLst>
          </p:cNvPr>
          <p:cNvSpPr/>
          <p:nvPr/>
        </p:nvSpPr>
        <p:spPr>
          <a:xfrm>
            <a:off x="5370575" y="2493958"/>
            <a:ext cx="487680" cy="318311"/>
          </a:xfrm>
          <a:prstGeom prst="rect">
            <a:avLst/>
          </a:prstGeom>
          <a:blipFill>
            <a:blip r:embed="rId6" cstate="print"/>
            <a:stretch>
              <a:fillRect/>
            </a:stretch>
          </a:blipFill>
        </p:spPr>
        <p:txBody>
          <a:bodyPr wrap="square" lIns="0" tIns="0" rIns="0" bIns="0" rtlCol="0"/>
          <a:lstStyle/>
          <a:p>
            <a:endParaRPr>
              <a:latin typeface="TheSans UHH" panose="020B0604020202020204" charset="0"/>
            </a:endParaRPr>
          </a:p>
        </p:txBody>
      </p:sp>
      <p:sp>
        <p:nvSpPr>
          <p:cNvPr id="18" name="object 14">
            <a:extLst>
              <a:ext uri="{FF2B5EF4-FFF2-40B4-BE49-F238E27FC236}">
                <a16:creationId xmlns:a16="http://schemas.microsoft.com/office/drawing/2014/main" id="{4ABED80C-2C2C-A7F3-D8D0-96CA773A9CBF}"/>
              </a:ext>
            </a:extLst>
          </p:cNvPr>
          <p:cNvSpPr/>
          <p:nvPr/>
        </p:nvSpPr>
        <p:spPr>
          <a:xfrm>
            <a:off x="5378888" y="3076900"/>
            <a:ext cx="471055" cy="304571"/>
          </a:xfrm>
          <a:prstGeom prst="rect">
            <a:avLst/>
          </a:prstGeom>
          <a:blipFill>
            <a:blip r:embed="rId7" cstate="print"/>
            <a:stretch>
              <a:fillRect/>
            </a:stretch>
          </a:blipFill>
        </p:spPr>
        <p:txBody>
          <a:bodyPr wrap="square" lIns="0" tIns="0" rIns="0" bIns="0" rtlCol="0"/>
          <a:lstStyle/>
          <a:p>
            <a:endParaRPr>
              <a:latin typeface="TheSans UHH" panose="020B0604020202020204" charset="0"/>
            </a:endParaRPr>
          </a:p>
        </p:txBody>
      </p:sp>
      <p:sp>
        <p:nvSpPr>
          <p:cNvPr id="19" name="object 15">
            <a:extLst>
              <a:ext uri="{FF2B5EF4-FFF2-40B4-BE49-F238E27FC236}">
                <a16:creationId xmlns:a16="http://schemas.microsoft.com/office/drawing/2014/main" id="{AB581DCF-2095-7DC4-410C-53FFD9CB2052}"/>
              </a:ext>
            </a:extLst>
          </p:cNvPr>
          <p:cNvSpPr txBox="1"/>
          <p:nvPr/>
        </p:nvSpPr>
        <p:spPr>
          <a:xfrm>
            <a:off x="6471669" y="2115896"/>
            <a:ext cx="1076614" cy="848246"/>
          </a:xfrm>
          <a:prstGeom prst="rect">
            <a:avLst/>
          </a:prstGeom>
          <a:solidFill>
            <a:srgbClr val="595959"/>
          </a:solidFill>
        </p:spPr>
        <p:txBody>
          <a:bodyPr vert="horz" wrap="square" lIns="0" tIns="0" rIns="0" bIns="0" rtlCol="0">
            <a:spAutoFit/>
          </a:bodyPr>
          <a:lstStyle/>
          <a:p>
            <a:pPr>
              <a:lnSpc>
                <a:spcPct val="100000"/>
              </a:lnSpc>
            </a:pPr>
            <a:endParaRPr sz="1400" dirty="0">
              <a:latin typeface="TheSans UHH" panose="020B0604020202020204" charset="0"/>
              <a:cs typeface="Times New Roman"/>
            </a:endParaRPr>
          </a:p>
          <a:p>
            <a:pPr>
              <a:spcBef>
                <a:spcPts val="55"/>
              </a:spcBef>
            </a:pPr>
            <a:endParaRPr sz="1400" dirty="0">
              <a:latin typeface="TheSans UHH" panose="020B0604020202020204" charset="0"/>
              <a:cs typeface="Times New Roman"/>
            </a:endParaRPr>
          </a:p>
          <a:p>
            <a:pPr marL="192405" marR="185420" indent="142875">
              <a:lnSpc>
                <a:spcPts val="1580"/>
              </a:lnSpc>
            </a:pPr>
            <a:r>
              <a:rPr sz="1200" b="1" spc="-5" dirty="0">
                <a:solidFill>
                  <a:srgbClr val="FFFFFF"/>
                </a:solidFill>
                <a:latin typeface="TheSans UHH" panose="020B0604020202020204" charset="0"/>
                <a:cs typeface="Arial"/>
              </a:rPr>
              <a:t>Image  </a:t>
            </a:r>
            <a:r>
              <a:rPr sz="1200" b="1" dirty="0">
                <a:solidFill>
                  <a:srgbClr val="FFFFFF"/>
                </a:solidFill>
                <a:latin typeface="TheSans UHH" panose="020B0604020202020204" charset="0"/>
                <a:cs typeface="Arial"/>
              </a:rPr>
              <a:t>C</a:t>
            </a:r>
            <a:r>
              <a:rPr sz="1200" b="1" spc="-5" dirty="0">
                <a:solidFill>
                  <a:srgbClr val="FFFFFF"/>
                </a:solidFill>
                <a:latin typeface="TheSans UHH" panose="020B0604020202020204" charset="0"/>
                <a:cs typeface="Arial"/>
              </a:rPr>
              <a:t>lassifie</a:t>
            </a:r>
            <a:r>
              <a:rPr sz="1200" b="1" dirty="0">
                <a:solidFill>
                  <a:srgbClr val="FFFFFF"/>
                </a:solidFill>
                <a:latin typeface="TheSans UHH" panose="020B0604020202020204" charset="0"/>
                <a:cs typeface="Arial"/>
              </a:rPr>
              <a:t>r</a:t>
            </a:r>
            <a:endParaRPr sz="1200" dirty="0">
              <a:latin typeface="TheSans UHH" panose="020B0604020202020204" charset="0"/>
              <a:cs typeface="Arial"/>
            </a:endParaRPr>
          </a:p>
        </p:txBody>
      </p:sp>
      <p:sp>
        <p:nvSpPr>
          <p:cNvPr id="20" name="object 16">
            <a:extLst>
              <a:ext uri="{FF2B5EF4-FFF2-40B4-BE49-F238E27FC236}">
                <a16:creationId xmlns:a16="http://schemas.microsoft.com/office/drawing/2014/main" id="{1E0D89A4-6BBB-2058-04EC-CE2B6FF0BF5D}"/>
              </a:ext>
            </a:extLst>
          </p:cNvPr>
          <p:cNvSpPr/>
          <p:nvPr/>
        </p:nvSpPr>
        <p:spPr>
          <a:xfrm>
            <a:off x="6039281" y="2620374"/>
            <a:ext cx="288636" cy="64406"/>
          </a:xfrm>
          <a:custGeom>
            <a:avLst/>
            <a:gdLst/>
            <a:ahLst/>
            <a:cxnLst/>
            <a:rect l="l" t="t" r="r" b="b"/>
            <a:pathLst>
              <a:path w="317500" h="85725">
                <a:moveTo>
                  <a:pt x="231675" y="57149"/>
                </a:moveTo>
                <a:lnTo>
                  <a:pt x="231675" y="85725"/>
                </a:lnTo>
                <a:lnTo>
                  <a:pt x="288825" y="57150"/>
                </a:lnTo>
                <a:lnTo>
                  <a:pt x="231675" y="57149"/>
                </a:lnTo>
                <a:close/>
              </a:path>
              <a:path w="317500" h="85725">
                <a:moveTo>
                  <a:pt x="231675" y="28574"/>
                </a:moveTo>
                <a:lnTo>
                  <a:pt x="231675" y="57149"/>
                </a:lnTo>
                <a:lnTo>
                  <a:pt x="245963" y="57150"/>
                </a:lnTo>
                <a:lnTo>
                  <a:pt x="245963" y="28575"/>
                </a:lnTo>
                <a:lnTo>
                  <a:pt x="231675" y="28574"/>
                </a:lnTo>
                <a:close/>
              </a:path>
              <a:path w="317500" h="85725">
                <a:moveTo>
                  <a:pt x="231675" y="0"/>
                </a:moveTo>
                <a:lnTo>
                  <a:pt x="231675" y="28574"/>
                </a:lnTo>
                <a:lnTo>
                  <a:pt x="245963" y="28575"/>
                </a:lnTo>
                <a:lnTo>
                  <a:pt x="245963" y="57150"/>
                </a:lnTo>
                <a:lnTo>
                  <a:pt x="288828" y="57148"/>
                </a:lnTo>
                <a:lnTo>
                  <a:pt x="317400" y="42862"/>
                </a:lnTo>
                <a:lnTo>
                  <a:pt x="231675" y="0"/>
                </a:lnTo>
                <a:close/>
              </a:path>
              <a:path w="317500" h="85725">
                <a:moveTo>
                  <a:pt x="0" y="28573"/>
                </a:moveTo>
                <a:lnTo>
                  <a:pt x="0" y="57148"/>
                </a:lnTo>
                <a:lnTo>
                  <a:pt x="231675" y="57149"/>
                </a:lnTo>
                <a:lnTo>
                  <a:pt x="231675" y="28574"/>
                </a:lnTo>
                <a:lnTo>
                  <a:pt x="0" y="28573"/>
                </a:lnTo>
                <a:close/>
              </a:path>
            </a:pathLst>
          </a:custGeom>
          <a:solidFill>
            <a:srgbClr val="595959"/>
          </a:solidFill>
        </p:spPr>
        <p:txBody>
          <a:bodyPr wrap="square" lIns="0" tIns="0" rIns="0" bIns="0" rtlCol="0"/>
          <a:lstStyle/>
          <a:p>
            <a:endParaRPr>
              <a:latin typeface="TheSans UHH" panose="020B0604020202020204" charset="0"/>
            </a:endParaRPr>
          </a:p>
        </p:txBody>
      </p:sp>
      <p:sp>
        <p:nvSpPr>
          <p:cNvPr id="21" name="object 17">
            <a:extLst>
              <a:ext uri="{FF2B5EF4-FFF2-40B4-BE49-F238E27FC236}">
                <a16:creationId xmlns:a16="http://schemas.microsoft.com/office/drawing/2014/main" id="{A4673BB4-3D3D-EDD3-606C-48CF303781E9}"/>
              </a:ext>
            </a:extLst>
          </p:cNvPr>
          <p:cNvSpPr/>
          <p:nvPr/>
        </p:nvSpPr>
        <p:spPr>
          <a:xfrm>
            <a:off x="7757081" y="2620374"/>
            <a:ext cx="288636" cy="64406"/>
          </a:xfrm>
          <a:custGeom>
            <a:avLst/>
            <a:gdLst/>
            <a:ahLst/>
            <a:cxnLst/>
            <a:rect l="l" t="t" r="r" b="b"/>
            <a:pathLst>
              <a:path w="317500" h="85725">
                <a:moveTo>
                  <a:pt x="231674" y="57149"/>
                </a:moveTo>
                <a:lnTo>
                  <a:pt x="231674" y="85725"/>
                </a:lnTo>
                <a:lnTo>
                  <a:pt x="288824" y="57150"/>
                </a:lnTo>
                <a:lnTo>
                  <a:pt x="231674" y="57149"/>
                </a:lnTo>
                <a:close/>
              </a:path>
              <a:path w="317500" h="85725">
                <a:moveTo>
                  <a:pt x="231674" y="28574"/>
                </a:moveTo>
                <a:lnTo>
                  <a:pt x="231674" y="57149"/>
                </a:lnTo>
                <a:lnTo>
                  <a:pt x="245962" y="57150"/>
                </a:lnTo>
                <a:lnTo>
                  <a:pt x="245962" y="28575"/>
                </a:lnTo>
                <a:lnTo>
                  <a:pt x="231674" y="28574"/>
                </a:lnTo>
                <a:close/>
              </a:path>
              <a:path w="317500" h="85725">
                <a:moveTo>
                  <a:pt x="231674" y="0"/>
                </a:moveTo>
                <a:lnTo>
                  <a:pt x="231674" y="28574"/>
                </a:lnTo>
                <a:lnTo>
                  <a:pt x="245962" y="28575"/>
                </a:lnTo>
                <a:lnTo>
                  <a:pt x="245962" y="57150"/>
                </a:lnTo>
                <a:lnTo>
                  <a:pt x="288827" y="57148"/>
                </a:lnTo>
                <a:lnTo>
                  <a:pt x="317399" y="42862"/>
                </a:lnTo>
                <a:lnTo>
                  <a:pt x="231674" y="0"/>
                </a:lnTo>
                <a:close/>
              </a:path>
              <a:path w="317500" h="85725">
                <a:moveTo>
                  <a:pt x="0" y="28573"/>
                </a:moveTo>
                <a:lnTo>
                  <a:pt x="0" y="57148"/>
                </a:lnTo>
                <a:lnTo>
                  <a:pt x="231674" y="57149"/>
                </a:lnTo>
                <a:lnTo>
                  <a:pt x="231674" y="28574"/>
                </a:lnTo>
                <a:lnTo>
                  <a:pt x="0" y="28573"/>
                </a:lnTo>
                <a:close/>
              </a:path>
            </a:pathLst>
          </a:custGeom>
          <a:solidFill>
            <a:srgbClr val="595959"/>
          </a:solidFill>
        </p:spPr>
        <p:txBody>
          <a:bodyPr wrap="square" lIns="0" tIns="0" rIns="0" bIns="0" rtlCol="0"/>
          <a:lstStyle/>
          <a:p>
            <a:endParaRPr>
              <a:latin typeface="TheSans UHH" panose="020B0604020202020204" charset="0"/>
            </a:endParaRPr>
          </a:p>
        </p:txBody>
      </p:sp>
      <p:sp>
        <p:nvSpPr>
          <p:cNvPr id="22" name="object 18">
            <a:extLst>
              <a:ext uri="{FF2B5EF4-FFF2-40B4-BE49-F238E27FC236}">
                <a16:creationId xmlns:a16="http://schemas.microsoft.com/office/drawing/2014/main" id="{24BEC4B7-1B76-4D0D-5640-F3E765F2647B}"/>
              </a:ext>
            </a:extLst>
          </p:cNvPr>
          <p:cNvSpPr txBox="1"/>
          <p:nvPr/>
        </p:nvSpPr>
        <p:spPr>
          <a:xfrm>
            <a:off x="8104384" y="1627908"/>
            <a:ext cx="871682" cy="518283"/>
          </a:xfrm>
          <a:prstGeom prst="rect">
            <a:avLst/>
          </a:prstGeom>
        </p:spPr>
        <p:txBody>
          <a:bodyPr vert="horz" wrap="square" lIns="0" tIns="12700" rIns="0" bIns="0" rtlCol="0">
            <a:spAutoFit/>
          </a:bodyPr>
          <a:lstStyle/>
          <a:p>
            <a:pPr marL="12700" marR="5080">
              <a:lnSpc>
                <a:spcPct val="120000"/>
              </a:lnSpc>
              <a:spcBef>
                <a:spcPts val="100"/>
              </a:spcBef>
            </a:pPr>
            <a:r>
              <a:rPr sz="1400" b="1" spc="-10" dirty="0">
                <a:latin typeface="TheSans UHH" panose="020B0604020202020204" charset="0"/>
                <a:cs typeface="Arial"/>
              </a:rPr>
              <a:t>Label </a:t>
            </a:r>
            <a:r>
              <a:rPr sz="1400" b="1" dirty="0">
                <a:latin typeface="TheSans UHH" panose="020B0604020202020204" charset="0"/>
                <a:cs typeface="Arial"/>
              </a:rPr>
              <a:t>+  </a:t>
            </a:r>
            <a:r>
              <a:rPr sz="1400" b="1" spc="-5" dirty="0">
                <a:latin typeface="TheSans UHH" panose="020B0604020202020204" charset="0"/>
                <a:cs typeface="Arial"/>
              </a:rPr>
              <a:t>c</a:t>
            </a:r>
            <a:r>
              <a:rPr sz="1400" b="1" spc="-10" dirty="0">
                <a:latin typeface="TheSans UHH" panose="020B0604020202020204" charset="0"/>
                <a:cs typeface="Arial"/>
              </a:rPr>
              <a:t>on</a:t>
            </a:r>
            <a:r>
              <a:rPr sz="1400" b="1" spc="-5" dirty="0">
                <a:latin typeface="TheSans UHH" panose="020B0604020202020204" charset="0"/>
                <a:cs typeface="Arial"/>
              </a:rPr>
              <a:t>fi</a:t>
            </a:r>
            <a:r>
              <a:rPr sz="1400" b="1" spc="-10" dirty="0">
                <a:latin typeface="TheSans UHH" panose="020B0604020202020204" charset="0"/>
                <a:cs typeface="Arial"/>
              </a:rPr>
              <a:t>d</a:t>
            </a:r>
            <a:r>
              <a:rPr sz="1400" b="1" spc="-5" dirty="0">
                <a:latin typeface="TheSans UHH" panose="020B0604020202020204" charset="0"/>
                <a:cs typeface="Arial"/>
              </a:rPr>
              <a:t>e</a:t>
            </a:r>
            <a:r>
              <a:rPr sz="1400" b="1" spc="-10" dirty="0">
                <a:latin typeface="TheSans UHH" panose="020B0604020202020204" charset="0"/>
                <a:cs typeface="Arial"/>
              </a:rPr>
              <a:t>n</a:t>
            </a:r>
            <a:r>
              <a:rPr sz="1400" b="1" spc="-5" dirty="0">
                <a:latin typeface="TheSans UHH" panose="020B0604020202020204" charset="0"/>
                <a:cs typeface="Arial"/>
              </a:rPr>
              <a:t>ce</a:t>
            </a:r>
            <a:endParaRPr sz="1400" dirty="0">
              <a:latin typeface="TheSans UHH" panose="020B0604020202020204" charset="0"/>
              <a:cs typeface="Arial"/>
            </a:endParaRPr>
          </a:p>
        </p:txBody>
      </p:sp>
      <p:sp>
        <p:nvSpPr>
          <p:cNvPr id="23" name="object 23">
            <a:extLst>
              <a:ext uri="{FF2B5EF4-FFF2-40B4-BE49-F238E27FC236}">
                <a16:creationId xmlns:a16="http://schemas.microsoft.com/office/drawing/2014/main" id="{69002F08-EAB4-CA70-9D72-7AA4087B63B1}"/>
              </a:ext>
            </a:extLst>
          </p:cNvPr>
          <p:cNvSpPr txBox="1">
            <a:spLocks/>
          </p:cNvSpPr>
          <p:nvPr/>
        </p:nvSpPr>
        <p:spPr>
          <a:xfrm>
            <a:off x="8883921" y="4619690"/>
            <a:ext cx="197427"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87</a:t>
            </a:fld>
            <a:endParaRPr lang="en-DE" dirty="0">
              <a:latin typeface="TheSans UHH" panose="020B0604020202020204" charset="0"/>
            </a:endParaRPr>
          </a:p>
        </p:txBody>
      </p:sp>
      <p:sp>
        <p:nvSpPr>
          <p:cNvPr id="24" name="object 19">
            <a:extLst>
              <a:ext uri="{FF2B5EF4-FFF2-40B4-BE49-F238E27FC236}">
                <a16:creationId xmlns:a16="http://schemas.microsoft.com/office/drawing/2014/main" id="{C77FD0D2-403A-4946-AD2A-1440AD5669D2}"/>
              </a:ext>
            </a:extLst>
          </p:cNvPr>
          <p:cNvSpPr txBox="1"/>
          <p:nvPr/>
        </p:nvSpPr>
        <p:spPr>
          <a:xfrm>
            <a:off x="8074829" y="2232102"/>
            <a:ext cx="979100" cy="763028"/>
          </a:xfrm>
          <a:prstGeom prst="rect">
            <a:avLst/>
          </a:prstGeom>
        </p:spPr>
        <p:txBody>
          <a:bodyPr vert="horz" wrap="square" lIns="0" tIns="52069" rIns="0" bIns="0" rtlCol="0">
            <a:spAutoFit/>
          </a:bodyPr>
          <a:lstStyle/>
          <a:p>
            <a:pPr marL="12700">
              <a:spcBef>
                <a:spcPts val="409"/>
              </a:spcBef>
            </a:pPr>
            <a:r>
              <a:rPr sz="1400" spc="-5" dirty="0">
                <a:latin typeface="TheSans UHH" panose="020B0604020202020204" charset="0"/>
                <a:cs typeface="Arial"/>
              </a:rPr>
              <a:t>hat </a:t>
            </a:r>
            <a:r>
              <a:rPr sz="1400" dirty="0">
                <a:latin typeface="TheSans UHH" panose="020B0604020202020204" charset="0"/>
                <a:cs typeface="Arial"/>
              </a:rPr>
              <a:t>-</a:t>
            </a:r>
            <a:r>
              <a:rPr sz="1400" spc="-50" dirty="0">
                <a:latin typeface="TheSans UHH" panose="020B0604020202020204" charset="0"/>
                <a:cs typeface="Arial"/>
              </a:rPr>
              <a:t> </a:t>
            </a:r>
            <a:r>
              <a:rPr sz="1400" spc="-5" dirty="0">
                <a:latin typeface="TheSans UHH" panose="020B0604020202020204" charset="0"/>
                <a:cs typeface="Arial"/>
              </a:rPr>
              <a:t>0.92</a:t>
            </a:r>
            <a:endParaRPr sz="1400" dirty="0">
              <a:latin typeface="TheSans UHH" panose="020B0604020202020204" charset="0"/>
              <a:cs typeface="Arial"/>
            </a:endParaRPr>
          </a:p>
          <a:p>
            <a:pPr marL="12700">
              <a:spcBef>
                <a:spcPts val="310"/>
              </a:spcBef>
            </a:pPr>
            <a:r>
              <a:rPr sz="1400" spc="-5" dirty="0">
                <a:latin typeface="TheSans UHH" panose="020B0604020202020204" charset="0"/>
                <a:cs typeface="Arial"/>
              </a:rPr>
              <a:t>racket </a:t>
            </a:r>
            <a:r>
              <a:rPr sz="1400" dirty="0">
                <a:latin typeface="TheSans UHH" panose="020B0604020202020204" charset="0"/>
                <a:cs typeface="Arial"/>
              </a:rPr>
              <a:t>-</a:t>
            </a:r>
            <a:r>
              <a:rPr sz="1400" spc="-80" dirty="0">
                <a:latin typeface="TheSans UHH" panose="020B0604020202020204" charset="0"/>
                <a:cs typeface="Arial"/>
              </a:rPr>
              <a:t> </a:t>
            </a:r>
            <a:r>
              <a:rPr sz="1400" spc="-5" dirty="0">
                <a:latin typeface="TheSans UHH" panose="020B0604020202020204" charset="0"/>
                <a:cs typeface="Arial"/>
              </a:rPr>
              <a:t>0.2</a:t>
            </a:r>
            <a:endParaRPr sz="1400" dirty="0">
              <a:latin typeface="TheSans UHH" panose="020B0604020202020204" charset="0"/>
              <a:cs typeface="Arial"/>
            </a:endParaRPr>
          </a:p>
          <a:p>
            <a:pPr marL="12700">
              <a:spcBef>
                <a:spcPts val="220"/>
              </a:spcBef>
            </a:pPr>
            <a:r>
              <a:rPr sz="1400" spc="-5" dirty="0">
                <a:latin typeface="TheSans UHH" panose="020B0604020202020204" charset="0"/>
                <a:cs typeface="Arial"/>
              </a:rPr>
              <a:t>ball </a:t>
            </a:r>
            <a:r>
              <a:rPr sz="1400" dirty="0">
                <a:latin typeface="TheSans UHH" panose="020B0604020202020204" charset="0"/>
                <a:cs typeface="Arial"/>
              </a:rPr>
              <a:t>-</a:t>
            </a:r>
            <a:r>
              <a:rPr sz="1400" spc="-50" dirty="0">
                <a:latin typeface="TheSans UHH" panose="020B0604020202020204" charset="0"/>
                <a:cs typeface="Arial"/>
              </a:rPr>
              <a:t> </a:t>
            </a:r>
            <a:r>
              <a:rPr sz="1400" spc="-5" dirty="0">
                <a:latin typeface="TheSans UHH" panose="020B0604020202020204" charset="0"/>
                <a:cs typeface="Arial"/>
              </a:rPr>
              <a:t>0.23</a:t>
            </a:r>
            <a:endParaRPr sz="1400" dirty="0">
              <a:latin typeface="TheSans UHH" panose="020B0604020202020204" charset="0"/>
              <a:cs typeface="Arial"/>
            </a:endParaRPr>
          </a:p>
        </p:txBody>
      </p:sp>
      <p:sp>
        <p:nvSpPr>
          <p:cNvPr id="25" name="object 20">
            <a:extLst>
              <a:ext uri="{FF2B5EF4-FFF2-40B4-BE49-F238E27FC236}">
                <a16:creationId xmlns:a16="http://schemas.microsoft.com/office/drawing/2014/main" id="{E0E7AFB6-6C01-F4FF-3827-1CD1725186C2}"/>
              </a:ext>
            </a:extLst>
          </p:cNvPr>
          <p:cNvSpPr txBox="1"/>
          <p:nvPr/>
        </p:nvSpPr>
        <p:spPr>
          <a:xfrm>
            <a:off x="5297578" y="3480272"/>
            <a:ext cx="3592439" cy="518283"/>
          </a:xfrm>
          <a:prstGeom prst="rect">
            <a:avLst/>
          </a:prstGeom>
        </p:spPr>
        <p:txBody>
          <a:bodyPr vert="horz" wrap="square" lIns="0" tIns="12700" rIns="0" bIns="0" rtlCol="0">
            <a:spAutoFit/>
          </a:bodyPr>
          <a:lstStyle/>
          <a:p>
            <a:pPr marL="12700" marR="5080">
              <a:lnSpc>
                <a:spcPct val="120000"/>
              </a:lnSpc>
              <a:spcBef>
                <a:spcPts val="100"/>
              </a:spcBef>
            </a:pPr>
            <a:r>
              <a:rPr sz="1400" b="1" spc="-5" dirty="0">
                <a:latin typeface="TheSans UHH" panose="020B0604020202020204" charset="0"/>
                <a:cs typeface="Arial"/>
              </a:rPr>
              <a:t>Step 2: </a:t>
            </a:r>
            <a:r>
              <a:rPr sz="1400" spc="-5" dirty="0">
                <a:latin typeface="TheSans UHH" panose="020B0604020202020204" charset="0"/>
                <a:cs typeface="Arial"/>
              </a:rPr>
              <a:t>Run the bounding box through</a:t>
            </a:r>
            <a:r>
              <a:rPr sz="1400" spc="-60" dirty="0">
                <a:latin typeface="TheSans UHH" panose="020B0604020202020204" charset="0"/>
                <a:cs typeface="Arial"/>
              </a:rPr>
              <a:t> </a:t>
            </a:r>
            <a:r>
              <a:rPr sz="1400" dirty="0">
                <a:latin typeface="TheSans UHH" panose="020B0604020202020204" charset="0"/>
                <a:cs typeface="Arial"/>
              </a:rPr>
              <a:t>a  </a:t>
            </a:r>
            <a:r>
              <a:rPr sz="1400" spc="-5" dirty="0">
                <a:latin typeface="TheSans UHH" panose="020B0604020202020204" charset="0"/>
                <a:cs typeface="Arial"/>
              </a:rPr>
              <a:t>classifier</a:t>
            </a:r>
            <a:endParaRPr sz="1400" dirty="0">
              <a:latin typeface="TheSans UHH" panose="020B0604020202020204" charset="0"/>
              <a:cs typeface="Arial"/>
            </a:endParaRPr>
          </a:p>
        </p:txBody>
      </p:sp>
      <p:sp>
        <p:nvSpPr>
          <p:cNvPr id="26" name="object 21">
            <a:extLst>
              <a:ext uri="{FF2B5EF4-FFF2-40B4-BE49-F238E27FC236}">
                <a16:creationId xmlns:a16="http://schemas.microsoft.com/office/drawing/2014/main" id="{F66C0D41-DC6D-4804-84F5-163EBA0557EA}"/>
              </a:ext>
            </a:extLst>
          </p:cNvPr>
          <p:cNvSpPr txBox="1"/>
          <p:nvPr/>
        </p:nvSpPr>
        <p:spPr>
          <a:xfrm>
            <a:off x="3185022" y="3954149"/>
            <a:ext cx="3720541" cy="518283"/>
          </a:xfrm>
          <a:prstGeom prst="rect">
            <a:avLst/>
          </a:prstGeom>
        </p:spPr>
        <p:txBody>
          <a:bodyPr vert="horz" wrap="square" lIns="0" tIns="12700" rIns="0" bIns="0" rtlCol="0">
            <a:spAutoFit/>
          </a:bodyPr>
          <a:lstStyle/>
          <a:p>
            <a:pPr marR="5080">
              <a:lnSpc>
                <a:spcPct val="120000"/>
              </a:lnSpc>
              <a:spcBef>
                <a:spcPts val="100"/>
              </a:spcBef>
            </a:pPr>
            <a:r>
              <a:rPr sz="1400" b="1" spc="-5" dirty="0">
                <a:latin typeface="TheSans UHH" panose="020B0604020202020204" charset="0"/>
                <a:cs typeface="Arial"/>
              </a:rPr>
              <a:t>Step 3: </a:t>
            </a:r>
            <a:r>
              <a:rPr sz="1400" spc="-5" dirty="0">
                <a:latin typeface="TheSans UHH" panose="020B0604020202020204" charset="0"/>
                <a:cs typeface="Arial"/>
              </a:rPr>
              <a:t>Conduct post-processing (filtering out  redundant bounding</a:t>
            </a:r>
            <a:r>
              <a:rPr sz="1400" spc="-10" dirty="0">
                <a:latin typeface="TheSans UHH" panose="020B0604020202020204" charset="0"/>
                <a:cs typeface="Arial"/>
              </a:rPr>
              <a:t> </a:t>
            </a:r>
            <a:r>
              <a:rPr sz="1400" spc="-5" dirty="0">
                <a:latin typeface="TheSans UHH" panose="020B0604020202020204" charset="0"/>
                <a:cs typeface="Arial"/>
              </a:rPr>
              <a:t>boxes)</a:t>
            </a:r>
            <a:endParaRPr sz="1400" dirty="0">
              <a:latin typeface="TheSans UHH" panose="020B0604020202020204" charset="0"/>
              <a:cs typeface="Arial"/>
            </a:endParaRPr>
          </a:p>
        </p:txBody>
      </p:sp>
      <p:sp>
        <p:nvSpPr>
          <p:cNvPr id="28" name="Rechteck 27">
            <a:extLst>
              <a:ext uri="{FF2B5EF4-FFF2-40B4-BE49-F238E27FC236}">
                <a16:creationId xmlns:a16="http://schemas.microsoft.com/office/drawing/2014/main" id="{67BF7DF4-88B8-4C2F-BBF0-10B82D41DCD9}"/>
              </a:ext>
            </a:extLst>
          </p:cNvPr>
          <p:cNvSpPr/>
          <p:nvPr/>
        </p:nvSpPr>
        <p:spPr>
          <a:xfrm>
            <a:off x="3246476" y="4568546"/>
            <a:ext cx="2651047" cy="276999"/>
          </a:xfrm>
          <a:prstGeom prst="rect">
            <a:avLst/>
          </a:prstGeom>
        </p:spPr>
        <p:txBody>
          <a:bodyPr wrap="none">
            <a:spAutoFit/>
          </a:bodyPr>
          <a:lstStyle/>
          <a:p>
            <a:pPr marL="12700">
              <a:spcBef>
                <a:spcPts val="10"/>
              </a:spcBef>
            </a:pPr>
            <a:r>
              <a:rPr lang="en-US" sz="1200" dirty="0">
                <a:latin typeface="TheSans UHH" panose="020B0604020202020204" charset="0"/>
                <a:cs typeface="Arial"/>
              </a:rPr>
              <a:t>Diagram developed by</a:t>
            </a:r>
            <a:r>
              <a:rPr lang="en-US" sz="1200" spc="-30" dirty="0">
                <a:latin typeface="TheSans UHH" panose="020B0604020202020204" charset="0"/>
                <a:cs typeface="Arial"/>
              </a:rPr>
              <a:t> </a:t>
            </a:r>
            <a:r>
              <a:rPr lang="en-US" sz="1200" dirty="0" err="1">
                <a:solidFill>
                  <a:srgbClr val="595959"/>
                </a:solidFill>
                <a:latin typeface="TheSans UHH" panose="020B0604020202020204" charset="0"/>
                <a:cs typeface="Arial"/>
              </a:rPr>
              <a:t>Shivang</a:t>
            </a:r>
            <a:r>
              <a:rPr lang="en-US" sz="1200" spc="-75" dirty="0">
                <a:solidFill>
                  <a:srgbClr val="595959"/>
                </a:solidFill>
                <a:latin typeface="TheSans UHH" panose="020B0604020202020204" charset="0"/>
                <a:cs typeface="Arial"/>
              </a:rPr>
              <a:t> </a:t>
            </a:r>
            <a:r>
              <a:rPr lang="en-US" sz="1200" dirty="0">
                <a:solidFill>
                  <a:srgbClr val="595959"/>
                </a:solidFill>
                <a:latin typeface="TheSans UHH" panose="020B0604020202020204" charset="0"/>
                <a:cs typeface="Arial"/>
              </a:rPr>
              <a:t>Singh</a:t>
            </a:r>
            <a:endParaRPr lang="en-US" sz="1200" dirty="0">
              <a:latin typeface="TheSans UHH" panose="020B0604020202020204" charset="0"/>
              <a:cs typeface="Arial"/>
            </a:endParaRPr>
          </a:p>
        </p:txBody>
      </p:sp>
    </p:spTree>
    <p:extLst>
      <p:ext uri="{BB962C8B-B14F-4D97-AF65-F5344CB8AC3E}">
        <p14:creationId xmlns:p14="http://schemas.microsoft.com/office/powerpoint/2010/main" val="40281940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73410-833C-7188-38C0-F3BD527153BB}"/>
              </a:ext>
            </a:extLst>
          </p:cNvPr>
          <p:cNvSpPr>
            <a:spLocks noGrp="1"/>
          </p:cNvSpPr>
          <p:nvPr>
            <p:ph type="title"/>
          </p:nvPr>
        </p:nvSpPr>
        <p:spPr/>
        <p:txBody>
          <a:bodyPr/>
          <a:lstStyle/>
          <a:p>
            <a:r>
              <a:rPr lang="en-IN" sz="2400" dirty="0">
                <a:latin typeface="TheSans UHH" panose="020B0604020202020204" charset="0"/>
              </a:rPr>
              <a:t>Key</a:t>
            </a:r>
            <a:r>
              <a:rPr lang="en-IN" sz="2400" spc="-90" dirty="0">
                <a:latin typeface="TheSans UHH" panose="020B0604020202020204" charset="0"/>
              </a:rPr>
              <a:t> </a:t>
            </a:r>
            <a:r>
              <a:rPr lang="en-IN" sz="2400" dirty="0">
                <a:latin typeface="TheSans UHH" panose="020B0604020202020204" charset="0"/>
              </a:rPr>
              <a:t>Insights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551EB1F6-9A61-4A47-BB45-55BD2421DE42}"/>
              </a:ext>
            </a:extLst>
          </p:cNvPr>
          <p:cNvSpPr>
            <a:spLocks noGrp="1"/>
          </p:cNvSpPr>
          <p:nvPr>
            <p:ph type="body" sz="quarter" idx="16"/>
          </p:nvPr>
        </p:nvSpPr>
        <p:spPr/>
        <p:txBody>
          <a:bodyPr/>
          <a:lstStyle/>
          <a:p>
            <a:pPr marL="0" indent="0">
              <a:spcBef>
                <a:spcPts val="600"/>
              </a:spcBef>
              <a:buNone/>
            </a:pPr>
            <a:r>
              <a:rPr lang="en-US" sz="1800" dirty="0"/>
              <a:t>Previous Approaches</a:t>
            </a:r>
          </a:p>
          <a:p>
            <a:pPr>
              <a:spcBef>
                <a:spcPts val="600"/>
              </a:spcBef>
            </a:pPr>
            <a:r>
              <a:rPr lang="en-US" sz="1800" dirty="0"/>
              <a:t>A separate model for generating  bounding boxes and for classification  (more complicated model pipeline)</a:t>
            </a:r>
          </a:p>
          <a:p>
            <a:pPr>
              <a:spcBef>
                <a:spcPts val="600"/>
              </a:spcBef>
            </a:pPr>
            <a:r>
              <a:rPr lang="en-US" sz="1800" dirty="0"/>
              <a:t>Need to run classification many  times (expensive computation)</a:t>
            </a:r>
          </a:p>
          <a:p>
            <a:pPr>
              <a:spcBef>
                <a:spcPts val="600"/>
              </a:spcBef>
            </a:pPr>
            <a:r>
              <a:rPr lang="en-US" sz="1800" dirty="0"/>
              <a:t>Looks at limited part of the image  (lacks contextual information for detection)</a:t>
            </a:r>
          </a:p>
          <a:p>
            <a:pPr>
              <a:spcBef>
                <a:spcPts val="600"/>
              </a:spcBef>
            </a:pPr>
            <a:endParaRPr lang="en-US" sz="1800" dirty="0"/>
          </a:p>
        </p:txBody>
      </p:sp>
      <p:sp>
        <p:nvSpPr>
          <p:cNvPr id="10" name="Textplatzhalter 9">
            <a:extLst>
              <a:ext uri="{FF2B5EF4-FFF2-40B4-BE49-F238E27FC236}">
                <a16:creationId xmlns:a16="http://schemas.microsoft.com/office/drawing/2014/main" id="{5C25F9FD-E1FE-4CD8-99A2-81D5714250BC}"/>
              </a:ext>
            </a:extLst>
          </p:cNvPr>
          <p:cNvSpPr>
            <a:spLocks noGrp="1"/>
          </p:cNvSpPr>
          <p:nvPr>
            <p:ph type="body" sz="quarter" idx="17"/>
          </p:nvPr>
        </p:nvSpPr>
        <p:spPr>
          <a:xfrm>
            <a:off x="4576063" y="1779662"/>
            <a:ext cx="4172400" cy="2879651"/>
          </a:xfrm>
        </p:spPr>
        <p:txBody>
          <a:bodyPr/>
          <a:lstStyle/>
          <a:p>
            <a:pPr marL="0" indent="0">
              <a:spcBef>
                <a:spcPts val="600"/>
              </a:spcBef>
              <a:buNone/>
            </a:pPr>
            <a:r>
              <a:rPr lang="en-US" sz="1800" spc="-5" dirty="0">
                <a:latin typeface="TheSans UHH" panose="020B0604020202020204" charset="0"/>
              </a:rPr>
              <a:t>YOLO</a:t>
            </a:r>
            <a:r>
              <a:rPr lang="en-US" sz="1800" spc="5" dirty="0">
                <a:latin typeface="TheSans UHH" panose="020B0604020202020204" charset="0"/>
              </a:rPr>
              <a:t> </a:t>
            </a:r>
            <a:r>
              <a:rPr lang="en-US" sz="1800" spc="-5" dirty="0">
                <a:latin typeface="TheSans UHH" panose="020B0604020202020204" charset="0"/>
              </a:rPr>
              <a:t>algorithm</a:t>
            </a:r>
          </a:p>
          <a:p>
            <a:pPr>
              <a:spcBef>
                <a:spcPts val="600"/>
              </a:spcBef>
              <a:buFont typeface="Wingdings" panose="05000000000000000000" pitchFamily="2" charset="2"/>
              <a:buChar char="§"/>
            </a:pPr>
            <a:r>
              <a:rPr lang="en-US" sz="1800" dirty="0">
                <a:latin typeface="TheSans UHH" panose="020B0604020202020204" charset="0"/>
                <a:cs typeface="Arial"/>
              </a:rPr>
              <a:t>A </a:t>
            </a:r>
            <a:r>
              <a:rPr lang="en-US" sz="1800" spc="-5" dirty="0">
                <a:latin typeface="TheSans UHH" panose="020B0604020202020204" charset="0"/>
              </a:rPr>
              <a:t>single embedding approach </a:t>
            </a:r>
            <a:r>
              <a:rPr lang="en-US" sz="1800" dirty="0">
                <a:latin typeface="TheSans UHH" panose="020B0604020202020204" charset="0"/>
                <a:cs typeface="Arial"/>
              </a:rPr>
              <a:t>for  </a:t>
            </a:r>
            <a:r>
              <a:rPr lang="en-US" sz="1800" spc="-5" dirty="0">
                <a:latin typeface="TheSans UHH" panose="020B0604020202020204" charset="0"/>
              </a:rPr>
              <a:t>localization and </a:t>
            </a:r>
            <a:r>
              <a:rPr lang="en-US" sz="1800" dirty="0">
                <a:latin typeface="TheSans UHH" panose="020B0604020202020204" charset="0"/>
                <a:cs typeface="Arial"/>
              </a:rPr>
              <a:t>for </a:t>
            </a:r>
            <a:r>
              <a:rPr lang="en-US" sz="1800" spc="-5" dirty="0">
                <a:latin typeface="TheSans UHH" panose="020B0604020202020204" charset="0"/>
              </a:rPr>
              <a:t>classification  (less complicated</a:t>
            </a:r>
            <a:r>
              <a:rPr lang="en-US" sz="1800" dirty="0">
                <a:latin typeface="TheSans UHH" panose="020B0604020202020204" charset="0"/>
                <a:cs typeface="Arial"/>
              </a:rPr>
              <a:t> </a:t>
            </a:r>
            <a:r>
              <a:rPr lang="en-US" sz="1800" spc="-10" dirty="0">
                <a:latin typeface="TheSans UHH" panose="020B0604020202020204" charset="0"/>
              </a:rPr>
              <a:t>pipeline)</a:t>
            </a:r>
          </a:p>
          <a:p>
            <a:pPr>
              <a:spcBef>
                <a:spcPts val="600"/>
              </a:spcBef>
              <a:buFont typeface="Wingdings" panose="05000000000000000000" pitchFamily="2" charset="2"/>
              <a:buChar char="§"/>
            </a:pPr>
            <a:r>
              <a:rPr lang="en-US" sz="1800" spc="-5" dirty="0">
                <a:latin typeface="TheSans UHH" panose="020B0604020202020204" charset="0"/>
              </a:rPr>
              <a:t>Need </a:t>
            </a:r>
            <a:r>
              <a:rPr lang="en-US" sz="1800" dirty="0">
                <a:latin typeface="TheSans UHH" panose="020B0604020202020204" charset="0"/>
                <a:cs typeface="Arial"/>
              </a:rPr>
              <a:t>to </a:t>
            </a:r>
            <a:r>
              <a:rPr lang="en-US" sz="1800" spc="-5" dirty="0">
                <a:latin typeface="TheSans UHH" panose="020B0604020202020204" charset="0"/>
              </a:rPr>
              <a:t>inference only once  (efficient</a:t>
            </a:r>
            <a:r>
              <a:rPr lang="en-US" sz="1800" spc="5" dirty="0">
                <a:latin typeface="TheSans UHH" panose="020B0604020202020204" charset="0"/>
              </a:rPr>
              <a:t> </a:t>
            </a:r>
            <a:r>
              <a:rPr lang="en-US" sz="1800" spc="-5" dirty="0">
                <a:latin typeface="TheSans UHH" panose="020B0604020202020204" charset="0"/>
              </a:rPr>
              <a:t>computation)</a:t>
            </a:r>
          </a:p>
          <a:p>
            <a:pPr>
              <a:spcBef>
                <a:spcPts val="600"/>
              </a:spcBef>
              <a:buFont typeface="Wingdings" panose="05000000000000000000" pitchFamily="2" charset="2"/>
              <a:buChar char="§"/>
            </a:pPr>
            <a:r>
              <a:rPr lang="en-US" sz="1800" spc="-5" dirty="0">
                <a:latin typeface="TheSans UHH" panose="020B0604020202020204" charset="0"/>
              </a:rPr>
              <a:t>Looks at </a:t>
            </a:r>
            <a:r>
              <a:rPr lang="en-US" sz="1800" dirty="0">
                <a:latin typeface="TheSans UHH" panose="020B0604020202020204" charset="0"/>
                <a:cs typeface="Arial"/>
              </a:rPr>
              <a:t>the </a:t>
            </a:r>
            <a:r>
              <a:rPr lang="en-US" sz="1800" spc="-5" dirty="0">
                <a:latin typeface="TheSans UHH" panose="020B0604020202020204" charset="0"/>
              </a:rPr>
              <a:t>entire image each time  </a:t>
            </a:r>
            <a:r>
              <a:rPr lang="en-US" sz="1800" spc="-10" dirty="0">
                <a:latin typeface="TheSans UHH" panose="020B0604020202020204" charset="0"/>
              </a:rPr>
              <a:t>leading </a:t>
            </a:r>
            <a:r>
              <a:rPr lang="en-US" sz="1800" dirty="0">
                <a:latin typeface="TheSans UHH" panose="020B0604020202020204" charset="0"/>
                <a:cs typeface="Arial"/>
              </a:rPr>
              <a:t>to </a:t>
            </a:r>
            <a:r>
              <a:rPr lang="en-US" sz="1800" spc="-5" dirty="0">
                <a:latin typeface="TheSans UHH" panose="020B0604020202020204" charset="0"/>
              </a:rPr>
              <a:t>less false positives (has  contextual information </a:t>
            </a:r>
            <a:r>
              <a:rPr lang="en-US" sz="1800" dirty="0">
                <a:latin typeface="TheSans UHH" panose="020B0604020202020204" charset="0"/>
                <a:cs typeface="Arial"/>
              </a:rPr>
              <a:t>for</a:t>
            </a:r>
            <a:r>
              <a:rPr lang="en-US" sz="1800" spc="5" dirty="0">
                <a:latin typeface="TheSans UHH" panose="020B0604020202020204" charset="0"/>
              </a:rPr>
              <a:t> </a:t>
            </a:r>
            <a:r>
              <a:rPr lang="en-US" sz="1800" spc="-5" dirty="0">
                <a:latin typeface="TheSans UHH" panose="020B0604020202020204" charset="0"/>
              </a:rPr>
              <a:t>detection)</a:t>
            </a:r>
          </a:p>
          <a:p>
            <a:pPr>
              <a:spcBef>
                <a:spcPts val="600"/>
              </a:spcBef>
              <a:buFont typeface="Wingdings" panose="05000000000000000000" pitchFamily="2" charset="2"/>
              <a:buChar char="§"/>
            </a:pPr>
            <a:endParaRPr lang="en-US" sz="1800" dirty="0"/>
          </a:p>
        </p:txBody>
      </p:sp>
      <p:sp>
        <p:nvSpPr>
          <p:cNvPr id="4" name="Date Placeholder 3">
            <a:extLst>
              <a:ext uri="{FF2B5EF4-FFF2-40B4-BE49-F238E27FC236}">
                <a16:creationId xmlns:a16="http://schemas.microsoft.com/office/drawing/2014/main" id="{F0F0F933-D091-224D-566C-D34003D07652}"/>
              </a:ext>
            </a:extLst>
          </p:cNvPr>
          <p:cNvSpPr>
            <a:spLocks noGrp="1"/>
          </p:cNvSpPr>
          <p:nvPr>
            <p:ph type="dt" sz="half" idx="18"/>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D01831AC-47D3-F39F-5F81-EFC1B39016E2}"/>
              </a:ext>
            </a:extLst>
          </p:cNvPr>
          <p:cNvSpPr>
            <a:spLocks noGrp="1"/>
          </p:cNvSpPr>
          <p:nvPr>
            <p:ph type="ftr" sz="quarter" idx="19"/>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3B19491E-C520-7204-AAAD-8179F935826C}"/>
              </a:ext>
            </a:extLst>
          </p:cNvPr>
          <p:cNvSpPr>
            <a:spLocks noGrp="1"/>
          </p:cNvSpPr>
          <p:nvPr>
            <p:ph type="sldNum" sz="quarter" idx="20"/>
          </p:nvPr>
        </p:nvSpPr>
        <p:spPr/>
        <p:txBody>
          <a:bodyPr/>
          <a:lstStyle/>
          <a:p>
            <a:fld id="{3E01A2B2-10AD-754B-9B4C-E5B6FED423D0}" type="slidenum">
              <a:rPr lang="de-DE" smtClean="0">
                <a:latin typeface="TheSans UHH" panose="020B0604020202020204" charset="0"/>
              </a:rPr>
              <a:pPr/>
              <a:t>88</a:t>
            </a:fld>
            <a:endParaRPr lang="de-DE" dirty="0">
              <a:latin typeface="TheSans UHH" panose="020B0604020202020204" charset="0"/>
            </a:endParaRPr>
          </a:p>
        </p:txBody>
      </p:sp>
      <p:sp>
        <p:nvSpPr>
          <p:cNvPr id="11" name="TextBox 8">
            <a:extLst>
              <a:ext uri="{FF2B5EF4-FFF2-40B4-BE49-F238E27FC236}">
                <a16:creationId xmlns:a16="http://schemas.microsoft.com/office/drawing/2014/main" id="{AEF73AAC-60C7-463B-84BF-8893FBBA4015}"/>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37157425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55F53-5929-BB30-3D2B-C682490A4769}"/>
              </a:ext>
            </a:extLst>
          </p:cNvPr>
          <p:cNvSpPr>
            <a:spLocks noGrp="1"/>
          </p:cNvSpPr>
          <p:nvPr>
            <p:ph type="title"/>
          </p:nvPr>
        </p:nvSpPr>
        <p:spPr/>
        <p:txBody>
          <a:bodyPr/>
          <a:lstStyle/>
          <a:p>
            <a:r>
              <a:rPr lang="en-IN" sz="2400" dirty="0">
                <a:latin typeface="TheSans UHH" panose="020B0604020202020204" charset="0"/>
              </a:rPr>
              <a:t>Formal </a:t>
            </a:r>
            <a:r>
              <a:rPr lang="en-IN" sz="2400" spc="-5" dirty="0">
                <a:latin typeface="TheSans UHH" panose="020B0604020202020204" charset="0"/>
              </a:rPr>
              <a:t>Problem</a:t>
            </a:r>
            <a:r>
              <a:rPr lang="en-IN" sz="2400" spc="-50" dirty="0">
                <a:latin typeface="TheSans UHH" panose="020B0604020202020204" charset="0"/>
              </a:rPr>
              <a:t> </a:t>
            </a:r>
            <a:r>
              <a:rPr lang="en-IN" sz="2400" spc="-5" dirty="0">
                <a:latin typeface="TheSans UHH" panose="020B0604020202020204" charset="0"/>
              </a:rPr>
              <a:t>Setting</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99512628-73BB-4D67-8D9E-2348A7415A1D}"/>
              </a:ext>
            </a:extLst>
          </p:cNvPr>
          <p:cNvSpPr>
            <a:spLocks noGrp="1"/>
          </p:cNvSpPr>
          <p:nvPr>
            <p:ph type="body" sz="quarter" idx="16"/>
          </p:nvPr>
        </p:nvSpPr>
        <p:spPr/>
        <p:txBody>
          <a:bodyPr/>
          <a:lstStyle/>
          <a:p>
            <a:pPr>
              <a:spcBef>
                <a:spcPts val="0"/>
              </a:spcBef>
            </a:pPr>
            <a:r>
              <a:rPr lang="en-US" dirty="0"/>
              <a:t>Given an image generate bounding boxes, one for  each detectable object an image</a:t>
            </a:r>
          </a:p>
          <a:p>
            <a:pPr>
              <a:spcBef>
                <a:spcPts val="0"/>
              </a:spcBef>
            </a:pPr>
            <a:r>
              <a:rPr lang="en-US" dirty="0"/>
              <a:t>For each bounding box, output 5 predictions: x, y, w, h, confidence. Also output class, where</a:t>
            </a:r>
          </a:p>
          <a:p>
            <a:pPr lvl="1">
              <a:spcBef>
                <a:spcPts val="0"/>
              </a:spcBef>
            </a:pPr>
            <a:r>
              <a:rPr lang="en-US" dirty="0"/>
              <a:t>x, y (coordinates for center of bounding box)</a:t>
            </a:r>
          </a:p>
          <a:p>
            <a:pPr lvl="1">
              <a:spcBef>
                <a:spcPts val="0"/>
              </a:spcBef>
            </a:pPr>
            <a:r>
              <a:rPr lang="en-US" dirty="0" err="1"/>
              <a:t>w,h</a:t>
            </a:r>
            <a:r>
              <a:rPr lang="en-US" dirty="0"/>
              <a:t> (width and height)</a:t>
            </a:r>
          </a:p>
          <a:p>
            <a:pPr>
              <a:spcBef>
                <a:spcPts val="0"/>
              </a:spcBef>
            </a:pPr>
            <a:r>
              <a:rPr lang="en-US" dirty="0"/>
              <a:t>confidence (probability bounding box has object)</a:t>
            </a:r>
          </a:p>
          <a:p>
            <a:pPr>
              <a:spcBef>
                <a:spcPts val="0"/>
              </a:spcBef>
            </a:pPr>
            <a:r>
              <a:rPr lang="en-US" dirty="0"/>
              <a:t>class (classification of object in bounding box)</a:t>
            </a:r>
          </a:p>
          <a:p>
            <a:pPr marL="0" indent="0">
              <a:spcBef>
                <a:spcPts val="0"/>
              </a:spcBef>
              <a:buNone/>
            </a:pPr>
            <a:endParaRPr lang="en-US" dirty="0"/>
          </a:p>
          <a:p>
            <a:pPr>
              <a:spcBef>
                <a:spcPts val="0"/>
              </a:spcBef>
            </a:pPr>
            <a:endParaRPr lang="en-US" dirty="0"/>
          </a:p>
        </p:txBody>
      </p:sp>
      <p:sp>
        <p:nvSpPr>
          <p:cNvPr id="4" name="Date Placeholder 3">
            <a:extLst>
              <a:ext uri="{FF2B5EF4-FFF2-40B4-BE49-F238E27FC236}">
                <a16:creationId xmlns:a16="http://schemas.microsoft.com/office/drawing/2014/main" id="{6FC00105-A79B-351D-258A-D5A5FD9261EE}"/>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4CB175E8-FEC7-6424-6E71-22F1C2ED932E}"/>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C2EA707C-7B27-251B-06ED-F5DA54E85765}"/>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89</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6099DED0-270A-7D54-C25E-5F0D9EBF96AF}"/>
              </a:ext>
            </a:extLst>
          </p:cNvPr>
          <p:cNvSpPr/>
          <p:nvPr/>
        </p:nvSpPr>
        <p:spPr>
          <a:xfrm>
            <a:off x="5868143" y="2859781"/>
            <a:ext cx="3141413" cy="1664375"/>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TextBox 8">
            <a:extLst>
              <a:ext uri="{FF2B5EF4-FFF2-40B4-BE49-F238E27FC236}">
                <a16:creationId xmlns:a16="http://schemas.microsoft.com/office/drawing/2014/main" id="{57DA431E-8389-8054-D94C-671EFDE16EE1}"/>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3646173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493939-486D-41C6-9C29-42B90ECD8AEE}"/>
              </a:ext>
            </a:extLst>
          </p:cNvPr>
          <p:cNvSpPr>
            <a:spLocks noGrp="1"/>
          </p:cNvSpPr>
          <p:nvPr>
            <p:ph type="title"/>
          </p:nvPr>
        </p:nvSpPr>
        <p:spPr/>
        <p:txBody>
          <a:bodyPr/>
          <a:lstStyle/>
          <a:p>
            <a:r>
              <a:rPr lang="en-US" dirty="0"/>
              <a:t>AlphaGo</a:t>
            </a:r>
          </a:p>
        </p:txBody>
      </p:sp>
      <p:sp>
        <p:nvSpPr>
          <p:cNvPr id="4" name="Datumsplatzhalter 3">
            <a:extLst>
              <a:ext uri="{FF2B5EF4-FFF2-40B4-BE49-F238E27FC236}">
                <a16:creationId xmlns:a16="http://schemas.microsoft.com/office/drawing/2014/main" id="{A08C1271-9BDF-4A9D-B76B-C7049C5097F7}"/>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12D93839-D846-42CE-9D93-4B1193840811}"/>
              </a:ext>
            </a:extLst>
          </p:cNvPr>
          <p:cNvSpPr>
            <a:spLocks noGrp="1"/>
          </p:cNvSpPr>
          <p:nvPr>
            <p:ph type="ftr" sz="quarter" idx="18"/>
          </p:nvPr>
        </p:nvSpPr>
        <p:spPr/>
        <p:txBody>
          <a:bodyPr/>
          <a:lstStyle/>
          <a:p>
            <a:r>
              <a:rPr lang="de-DE"/>
              <a:t>GenAI | Ralf Möller, Sylvia Melzer</a:t>
            </a:r>
          </a:p>
        </p:txBody>
      </p:sp>
      <p:sp>
        <p:nvSpPr>
          <p:cNvPr id="6" name="Foliennummernplatzhalter 5">
            <a:extLst>
              <a:ext uri="{FF2B5EF4-FFF2-40B4-BE49-F238E27FC236}">
                <a16:creationId xmlns:a16="http://schemas.microsoft.com/office/drawing/2014/main" id="{F47D9E1D-CAC0-4800-8C1C-BD30297BAFF2}"/>
              </a:ext>
            </a:extLst>
          </p:cNvPr>
          <p:cNvSpPr>
            <a:spLocks noGrp="1"/>
          </p:cNvSpPr>
          <p:nvPr>
            <p:ph type="sldNum" sz="quarter" idx="19"/>
          </p:nvPr>
        </p:nvSpPr>
        <p:spPr/>
        <p:txBody>
          <a:bodyPr/>
          <a:lstStyle/>
          <a:p>
            <a:fld id="{3E01A2B2-10AD-754B-9B4C-E5B6FED423D0}" type="slidenum">
              <a:rPr lang="de-DE" smtClean="0"/>
              <a:pPr/>
              <a:t>9</a:t>
            </a:fld>
            <a:endParaRPr lang="de-DE"/>
          </a:p>
        </p:txBody>
      </p:sp>
      <p:pic>
        <p:nvPicPr>
          <p:cNvPr id="7" name="Grafik 6">
            <a:extLst>
              <a:ext uri="{FF2B5EF4-FFF2-40B4-BE49-F238E27FC236}">
                <a16:creationId xmlns:a16="http://schemas.microsoft.com/office/drawing/2014/main" id="{8D30F483-CFF3-410D-AD1A-07368EC9FD54}"/>
              </a:ext>
            </a:extLst>
          </p:cNvPr>
          <p:cNvPicPr>
            <a:picLocks noChangeAspect="1"/>
          </p:cNvPicPr>
          <p:nvPr/>
        </p:nvPicPr>
        <p:blipFill rotWithShape="1">
          <a:blip r:embed="rId2"/>
          <a:srcRect l="1176" t="24800" r="1176" b="7315"/>
          <a:stretch/>
        </p:blipFill>
        <p:spPr>
          <a:xfrm>
            <a:off x="611560" y="1706176"/>
            <a:ext cx="7579674" cy="2964010"/>
          </a:xfrm>
          <a:prstGeom prst="rect">
            <a:avLst/>
          </a:prstGeom>
          <a:ln>
            <a:noFill/>
          </a:ln>
          <a:effectLst>
            <a:outerShdw blurRad="292100" dist="139700" dir="2700000" algn="tl" rotWithShape="0">
              <a:srgbClr val="333333">
                <a:alpha val="65000"/>
              </a:srgbClr>
            </a:outerShdw>
          </a:effectLst>
        </p:spPr>
      </p:pic>
      <p:sp>
        <p:nvSpPr>
          <p:cNvPr id="8" name="Rechteck 7">
            <a:extLst>
              <a:ext uri="{FF2B5EF4-FFF2-40B4-BE49-F238E27FC236}">
                <a16:creationId xmlns:a16="http://schemas.microsoft.com/office/drawing/2014/main" id="{D361AB8C-0DE7-4BCE-BA00-134E4D8ADDC8}"/>
              </a:ext>
            </a:extLst>
          </p:cNvPr>
          <p:cNvSpPr/>
          <p:nvPr/>
        </p:nvSpPr>
        <p:spPr>
          <a:xfrm>
            <a:off x="6012160" y="4743023"/>
            <a:ext cx="2300630" cy="276999"/>
          </a:xfrm>
          <a:prstGeom prst="rect">
            <a:avLst/>
          </a:prstGeom>
        </p:spPr>
        <p:txBody>
          <a:bodyPr wrap="none">
            <a:spAutoFit/>
          </a:bodyPr>
          <a:lstStyle/>
          <a:p>
            <a:pPr algn="r"/>
            <a:r>
              <a:rPr lang="en-US" sz="1200" dirty="0">
                <a:latin typeface="TheSans UHH" panose="020B0502050302020203" pitchFamily="34" charset="0"/>
                <a:hlinkClick r:id="rId3"/>
              </a:rPr>
              <a:t>https://youtu.be/lVMgxtm5L-U</a:t>
            </a:r>
            <a:endParaRPr lang="en-US" sz="1200" dirty="0">
              <a:latin typeface="TheSans UHH" panose="020B0502050302020203" pitchFamily="34" charset="0"/>
            </a:endParaRPr>
          </a:p>
        </p:txBody>
      </p:sp>
    </p:spTree>
    <p:extLst>
      <p:ext uri="{BB962C8B-B14F-4D97-AF65-F5344CB8AC3E}">
        <p14:creationId xmlns:p14="http://schemas.microsoft.com/office/powerpoint/2010/main" val="11987197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EE93-B653-F244-4FA3-EEC1E96938AF}"/>
              </a:ext>
            </a:extLst>
          </p:cNvPr>
          <p:cNvSpPr>
            <a:spLocks noGrp="1"/>
          </p:cNvSpPr>
          <p:nvPr>
            <p:ph type="title"/>
          </p:nvPr>
        </p:nvSpPr>
        <p:spPr/>
        <p:txBody>
          <a:bodyPr/>
          <a:lstStyle/>
          <a:p>
            <a:r>
              <a:rPr lang="en-IN" sz="2400" spc="-5" dirty="0">
                <a:latin typeface="TheSans UHH" panose="020B0604020202020204" charset="0"/>
              </a:rPr>
              <a:t>YOLO</a:t>
            </a:r>
            <a:r>
              <a:rPr lang="en-IN" sz="2400" spc="-70" dirty="0">
                <a:latin typeface="TheSans UHH" panose="020B0604020202020204" charset="0"/>
              </a:rPr>
              <a:t> </a:t>
            </a:r>
            <a:r>
              <a:rPr lang="en-IN" sz="2400" dirty="0">
                <a:latin typeface="TheSans UHH" panose="020B0604020202020204" charset="0"/>
              </a:rPr>
              <a:t>overview</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7CA981C9-CD00-4967-8F5F-C352CF9269F5}"/>
              </a:ext>
            </a:extLst>
          </p:cNvPr>
          <p:cNvSpPr>
            <a:spLocks noGrp="1"/>
          </p:cNvSpPr>
          <p:nvPr>
            <p:ph type="body" sz="quarter" idx="16"/>
          </p:nvPr>
        </p:nvSpPr>
        <p:spPr>
          <a:xfrm>
            <a:off x="214311" y="1779662"/>
            <a:ext cx="5725841" cy="2879651"/>
          </a:xfrm>
        </p:spPr>
        <p:txBody>
          <a:bodyPr/>
          <a:lstStyle/>
          <a:p>
            <a:r>
              <a:rPr lang="en-US" dirty="0"/>
              <a:t>First, image is split into a </a:t>
            </a:r>
            <a:r>
              <a:rPr lang="en-US" dirty="0" err="1"/>
              <a:t>SxS</a:t>
            </a:r>
            <a:r>
              <a:rPr lang="en-US" dirty="0"/>
              <a:t> grid</a:t>
            </a:r>
          </a:p>
          <a:p>
            <a:r>
              <a:rPr lang="en-US" dirty="0"/>
              <a:t>For each grid square, generate B bounding boxes</a:t>
            </a:r>
          </a:p>
          <a:p>
            <a:r>
              <a:rPr lang="en-US" dirty="0"/>
              <a:t>For each bounding box, there are 5 predictions: x, y, w, h,  confidence</a:t>
            </a:r>
          </a:p>
          <a:p>
            <a:endParaRPr lang="en-US" dirty="0"/>
          </a:p>
        </p:txBody>
      </p:sp>
      <p:sp>
        <p:nvSpPr>
          <p:cNvPr id="4" name="Date Placeholder 3">
            <a:extLst>
              <a:ext uri="{FF2B5EF4-FFF2-40B4-BE49-F238E27FC236}">
                <a16:creationId xmlns:a16="http://schemas.microsoft.com/office/drawing/2014/main" id="{30BB24FA-F7B6-169A-51E5-BEC5DC105631}"/>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E643F8BF-5E68-889E-0C4A-57FDF6EAC752}"/>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2D902093-E30B-3885-53CE-D108047617D9}"/>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90</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F2B7D65B-2981-9F71-C973-149CC8F1B5EA}"/>
              </a:ext>
            </a:extLst>
          </p:cNvPr>
          <p:cNvSpPr/>
          <p:nvPr/>
        </p:nvSpPr>
        <p:spPr>
          <a:xfrm>
            <a:off x="6255084" y="1275606"/>
            <a:ext cx="2462783" cy="2307336"/>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806C83BF-D113-BD93-70C0-6CAC672D3A69}"/>
              </a:ext>
            </a:extLst>
          </p:cNvPr>
          <p:cNvSpPr txBox="1"/>
          <p:nvPr/>
        </p:nvSpPr>
        <p:spPr>
          <a:xfrm>
            <a:off x="7065724" y="3705735"/>
            <a:ext cx="962660" cy="228268"/>
          </a:xfrm>
          <a:prstGeom prst="rect">
            <a:avLst/>
          </a:prstGeom>
        </p:spPr>
        <p:txBody>
          <a:bodyPr vert="horz" wrap="square" lIns="0" tIns="12700" rIns="0" bIns="0" rtlCol="0">
            <a:spAutoFit/>
          </a:bodyPr>
          <a:lstStyle/>
          <a:p>
            <a:pPr marL="12700">
              <a:spcBef>
                <a:spcPts val="100"/>
              </a:spcBef>
            </a:pPr>
            <a:r>
              <a:rPr sz="1400" dirty="0">
                <a:solidFill>
                  <a:srgbClr val="595959"/>
                </a:solidFill>
                <a:latin typeface="TheSans UHH" panose="020B0604020202020204" charset="0"/>
                <a:cs typeface="Arial"/>
              </a:rPr>
              <a:t>S = </a:t>
            </a:r>
            <a:r>
              <a:rPr sz="1400" spc="-5" dirty="0">
                <a:solidFill>
                  <a:srgbClr val="595959"/>
                </a:solidFill>
                <a:latin typeface="TheSans UHH" panose="020B0604020202020204" charset="0"/>
                <a:cs typeface="Arial"/>
              </a:rPr>
              <a:t>3, </a:t>
            </a:r>
            <a:r>
              <a:rPr sz="1400" dirty="0">
                <a:solidFill>
                  <a:srgbClr val="595959"/>
                </a:solidFill>
                <a:latin typeface="TheSans UHH" panose="020B0604020202020204" charset="0"/>
                <a:cs typeface="Arial"/>
              </a:rPr>
              <a:t>B =</a:t>
            </a:r>
            <a:r>
              <a:rPr sz="1400" spc="-110" dirty="0">
                <a:solidFill>
                  <a:srgbClr val="595959"/>
                </a:solidFill>
                <a:latin typeface="TheSans UHH" panose="020B0604020202020204" charset="0"/>
                <a:cs typeface="Arial"/>
              </a:rPr>
              <a:t> </a:t>
            </a:r>
            <a:r>
              <a:rPr sz="1400" dirty="0">
                <a:solidFill>
                  <a:srgbClr val="595959"/>
                </a:solidFill>
                <a:latin typeface="TheSans UHH" panose="020B0604020202020204" charset="0"/>
                <a:cs typeface="Arial"/>
              </a:rPr>
              <a:t>2</a:t>
            </a:r>
            <a:endParaRPr sz="1400" dirty="0">
              <a:latin typeface="TheSans UHH" panose="020B0604020202020204" charset="0"/>
              <a:cs typeface="Arial"/>
            </a:endParaRPr>
          </a:p>
        </p:txBody>
      </p:sp>
      <p:sp>
        <p:nvSpPr>
          <p:cNvPr id="10" name="object 6">
            <a:extLst>
              <a:ext uri="{FF2B5EF4-FFF2-40B4-BE49-F238E27FC236}">
                <a16:creationId xmlns:a16="http://schemas.microsoft.com/office/drawing/2014/main" id="{5BC270E8-0DDF-92B7-3A3F-466D8AA604F8}"/>
              </a:ext>
            </a:extLst>
          </p:cNvPr>
          <p:cNvSpPr txBox="1">
            <a:spLocks/>
          </p:cNvSpPr>
          <p:nvPr/>
        </p:nvSpPr>
        <p:spPr>
          <a:xfrm>
            <a:off x="-36512" y="4529790"/>
            <a:ext cx="2053589" cy="153888"/>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Helvetica Neue"/>
                <a:ea typeface="+mn-ea"/>
                <a:cs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50"/>
              </a:spcBef>
            </a:pPr>
            <a:r>
              <a:rPr lang="en-US" spc="-5">
                <a:latin typeface="TheSans UHH" panose="020B0604020202020204" charset="0"/>
              </a:rPr>
              <a:t>CS391R: Robot Learning </a:t>
            </a:r>
            <a:r>
              <a:rPr lang="en-US">
                <a:latin typeface="TheSans UHH" panose="020B0604020202020204" charset="0"/>
              </a:rPr>
              <a:t>(Fall</a:t>
            </a:r>
            <a:r>
              <a:rPr lang="en-US" spc="-60">
                <a:latin typeface="TheSans UHH" panose="020B0604020202020204" charset="0"/>
              </a:rPr>
              <a:t> </a:t>
            </a:r>
            <a:r>
              <a:rPr lang="en-US" spc="-10">
                <a:latin typeface="TheSans UHH" panose="020B0604020202020204" charset="0"/>
              </a:rPr>
              <a:t>2021)</a:t>
            </a:r>
            <a:endParaRPr lang="en-US" spc="-10" dirty="0">
              <a:latin typeface="TheSans UHH" panose="020B0604020202020204" charset="0"/>
            </a:endParaRPr>
          </a:p>
        </p:txBody>
      </p:sp>
      <p:sp>
        <p:nvSpPr>
          <p:cNvPr id="11" name="object 7">
            <a:extLst>
              <a:ext uri="{FF2B5EF4-FFF2-40B4-BE49-F238E27FC236}">
                <a16:creationId xmlns:a16="http://schemas.microsoft.com/office/drawing/2014/main" id="{6D152D3F-92EE-0A10-E10A-DBF8F2193C99}"/>
              </a:ext>
            </a:extLst>
          </p:cNvPr>
          <p:cNvSpPr txBox="1">
            <a:spLocks/>
          </p:cNvSpPr>
          <p:nvPr/>
        </p:nvSpPr>
        <p:spPr>
          <a:xfrm>
            <a:off x="8758812" y="3570335"/>
            <a:ext cx="217170"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90</a:t>
            </a:fld>
            <a:endParaRPr lang="en-DE" dirty="0">
              <a:latin typeface="TheSans UHH" panose="020B0604020202020204" charset="0"/>
            </a:endParaRPr>
          </a:p>
        </p:txBody>
      </p:sp>
      <p:sp>
        <p:nvSpPr>
          <p:cNvPr id="13" name="TextBox 8">
            <a:extLst>
              <a:ext uri="{FF2B5EF4-FFF2-40B4-BE49-F238E27FC236}">
                <a16:creationId xmlns:a16="http://schemas.microsoft.com/office/drawing/2014/main" id="{E5CBF5A3-2B43-491D-A550-6B18EE5B1E3F}"/>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355117555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61A5A-ED2A-A826-FBF0-0F9572D84E6D}"/>
              </a:ext>
            </a:extLst>
          </p:cNvPr>
          <p:cNvSpPr>
            <a:spLocks noGrp="1"/>
          </p:cNvSpPr>
          <p:nvPr>
            <p:ph type="title"/>
          </p:nvPr>
        </p:nvSpPr>
        <p:spPr/>
        <p:txBody>
          <a:bodyPr/>
          <a:lstStyle/>
          <a:p>
            <a:r>
              <a:rPr lang="en-GB" sz="2800" spc="-5" dirty="0">
                <a:latin typeface="TheSans UHH" panose="020B0604020202020204" charset="0"/>
                <a:cs typeface="Arial"/>
              </a:rPr>
              <a:t>YOLO</a:t>
            </a:r>
            <a:r>
              <a:rPr lang="en-GB" sz="2800" spc="-10" dirty="0">
                <a:latin typeface="TheSans UHH" panose="020B0604020202020204" charset="0"/>
                <a:cs typeface="Arial"/>
              </a:rPr>
              <a:t> </a:t>
            </a:r>
            <a:r>
              <a:rPr lang="en-GB" sz="2800" dirty="0">
                <a:latin typeface="TheSans UHH" panose="020B0604020202020204" charset="0"/>
                <a:cs typeface="Arial"/>
              </a:rPr>
              <a:t>Training</a:t>
            </a:r>
            <a:br>
              <a:rPr lang="en-GB" sz="2800" dirty="0">
                <a:latin typeface="TheSans UHH" panose="020B0604020202020204" charset="0"/>
                <a:cs typeface="Arial"/>
              </a:rPr>
            </a:b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FD138122-999C-46C7-9325-14098FFE46EB}"/>
              </a:ext>
            </a:extLst>
          </p:cNvPr>
          <p:cNvSpPr>
            <a:spLocks noGrp="1"/>
          </p:cNvSpPr>
          <p:nvPr>
            <p:ph type="body" sz="quarter" idx="16"/>
          </p:nvPr>
        </p:nvSpPr>
        <p:spPr>
          <a:xfrm>
            <a:off x="214311" y="1779662"/>
            <a:ext cx="4445183" cy="2879651"/>
          </a:xfrm>
        </p:spPr>
        <p:txBody>
          <a:bodyPr/>
          <a:lstStyle/>
          <a:p>
            <a:pPr marL="434975" marR="5080" indent="-342900">
              <a:spcBef>
                <a:spcPts val="600"/>
              </a:spcBef>
              <a:buSzPct val="128571"/>
              <a:buFont typeface="Wingdings" panose="05000000000000000000" pitchFamily="2" charset="2"/>
              <a:buChar char="§"/>
              <a:tabLst>
                <a:tab pos="378460" algn="l"/>
              </a:tabLst>
            </a:pPr>
            <a:r>
              <a:rPr lang="en-US" sz="1800" spc="-5" dirty="0">
                <a:solidFill>
                  <a:srgbClr val="595959"/>
                </a:solidFill>
                <a:latin typeface="TheSans UHH" panose="020B0604020202020204" charset="0"/>
                <a:cs typeface="Arial"/>
              </a:rPr>
              <a:t>YOLO </a:t>
            </a:r>
            <a:r>
              <a:rPr lang="en-US" sz="1800" dirty="0">
                <a:solidFill>
                  <a:srgbClr val="595959"/>
                </a:solidFill>
                <a:latin typeface="TheSans UHH" panose="020B0604020202020204" charset="0"/>
                <a:cs typeface="Arial"/>
              </a:rPr>
              <a:t>is a </a:t>
            </a:r>
            <a:r>
              <a:rPr lang="en-US" sz="1800" spc="-5" dirty="0">
                <a:solidFill>
                  <a:srgbClr val="595959"/>
                </a:solidFill>
                <a:latin typeface="TheSans UHH" panose="020B0604020202020204" charset="0"/>
                <a:cs typeface="Arial"/>
              </a:rPr>
              <a:t>regression algorithm. What </a:t>
            </a:r>
            <a:r>
              <a:rPr lang="en-US" sz="1800" dirty="0">
                <a:solidFill>
                  <a:srgbClr val="595959"/>
                </a:solidFill>
                <a:latin typeface="TheSans UHH" panose="020B0604020202020204" charset="0"/>
                <a:cs typeface="Arial"/>
              </a:rPr>
              <a:t>is  X? </a:t>
            </a:r>
            <a:r>
              <a:rPr lang="en-US" sz="1800" spc="-5" dirty="0">
                <a:solidFill>
                  <a:srgbClr val="595959"/>
                </a:solidFill>
                <a:latin typeface="TheSans UHH" panose="020B0604020202020204" charset="0"/>
                <a:cs typeface="Arial"/>
              </a:rPr>
              <a:t>What </a:t>
            </a:r>
            <a:r>
              <a:rPr lang="en-US" sz="1800" dirty="0">
                <a:solidFill>
                  <a:srgbClr val="595959"/>
                </a:solidFill>
                <a:latin typeface="TheSans UHH" panose="020B0604020202020204" charset="0"/>
                <a:cs typeface="Arial"/>
              </a:rPr>
              <a:t>is</a:t>
            </a:r>
            <a:r>
              <a:rPr lang="en-US" sz="1800" spc="-20" dirty="0">
                <a:solidFill>
                  <a:srgbClr val="595959"/>
                </a:solidFill>
                <a:latin typeface="TheSans UHH" panose="020B0604020202020204" charset="0"/>
                <a:cs typeface="Arial"/>
              </a:rPr>
              <a:t> </a:t>
            </a:r>
            <a:r>
              <a:rPr lang="en-US" sz="1800" dirty="0">
                <a:solidFill>
                  <a:srgbClr val="595959"/>
                </a:solidFill>
                <a:latin typeface="TheSans UHH" panose="020B0604020202020204" charset="0"/>
                <a:cs typeface="Arial"/>
              </a:rPr>
              <a:t>Y?</a:t>
            </a:r>
            <a:endParaRPr lang="en-US" sz="1800" dirty="0">
              <a:latin typeface="TheSans UHH" panose="020B0604020202020204" charset="0"/>
              <a:cs typeface="Arial"/>
            </a:endParaRPr>
          </a:p>
          <a:p>
            <a:pPr marL="434975" marR="80645" indent="-342900">
              <a:spcBef>
                <a:spcPts val="600"/>
              </a:spcBef>
              <a:buSzPct val="128571"/>
              <a:buFont typeface="Wingdings" panose="05000000000000000000" pitchFamily="2" charset="2"/>
              <a:buChar char="§"/>
              <a:tabLst>
                <a:tab pos="378460" algn="l"/>
              </a:tabLst>
            </a:pPr>
            <a:r>
              <a:rPr lang="en-US" sz="1800" dirty="0">
                <a:solidFill>
                  <a:srgbClr val="595959"/>
                </a:solidFill>
                <a:latin typeface="TheSans UHH" panose="020B0604020202020204" charset="0"/>
                <a:cs typeface="Arial"/>
              </a:rPr>
              <a:t>X is </a:t>
            </a:r>
            <a:r>
              <a:rPr lang="en-US" sz="1800" spc="-5" dirty="0">
                <a:solidFill>
                  <a:srgbClr val="595959"/>
                </a:solidFill>
                <a:latin typeface="TheSans UHH" panose="020B0604020202020204" charset="0"/>
                <a:cs typeface="Arial"/>
              </a:rPr>
              <a:t>simple, just an image width (in  pixels) </a:t>
            </a:r>
            <a:r>
              <a:rPr lang="en-US" sz="180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height (in pixels) </a:t>
            </a:r>
            <a:r>
              <a:rPr lang="en-US" sz="180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RGB</a:t>
            </a:r>
            <a:r>
              <a:rPr lang="en-US" sz="1800" spc="-15"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values</a:t>
            </a:r>
            <a:endParaRPr lang="en-US" sz="1800" dirty="0">
              <a:latin typeface="TheSans UHH" panose="020B0604020202020204" charset="0"/>
              <a:cs typeface="Arial"/>
            </a:endParaRPr>
          </a:p>
          <a:p>
            <a:pPr marL="434340" indent="-342900">
              <a:spcBef>
                <a:spcPts val="600"/>
              </a:spcBef>
              <a:buSzPct val="128571"/>
              <a:buFont typeface="Wingdings" panose="05000000000000000000" pitchFamily="2" charset="2"/>
              <a:buChar char="§"/>
              <a:tabLst>
                <a:tab pos="378460" algn="l"/>
              </a:tabLst>
            </a:pPr>
            <a:r>
              <a:rPr lang="en-US" sz="1800" dirty="0">
                <a:solidFill>
                  <a:srgbClr val="595959"/>
                </a:solidFill>
                <a:latin typeface="TheSans UHH" panose="020B0604020202020204" charset="0"/>
                <a:cs typeface="Arial"/>
              </a:rPr>
              <a:t>Y is a </a:t>
            </a:r>
            <a:r>
              <a:rPr lang="en-US" sz="1800" spc="-5" dirty="0">
                <a:solidFill>
                  <a:srgbClr val="595959"/>
                </a:solidFill>
                <a:latin typeface="TheSans UHH" panose="020B0604020202020204" charset="0"/>
                <a:cs typeface="Arial"/>
              </a:rPr>
              <a:t>tensor of </a:t>
            </a:r>
            <a:r>
              <a:rPr lang="en-US" sz="1800" dirty="0">
                <a:solidFill>
                  <a:srgbClr val="595959"/>
                </a:solidFill>
                <a:latin typeface="TheSans UHH" panose="020B0604020202020204" charset="0"/>
                <a:cs typeface="Arial"/>
              </a:rPr>
              <a:t>size S * S * </a:t>
            </a:r>
            <a:r>
              <a:rPr lang="en-US" sz="1800" spc="-5" dirty="0">
                <a:solidFill>
                  <a:srgbClr val="595959"/>
                </a:solidFill>
                <a:latin typeface="TheSans UHH" panose="020B0604020202020204" charset="0"/>
                <a:cs typeface="Arial"/>
              </a:rPr>
              <a:t>(B </a:t>
            </a:r>
            <a:r>
              <a:rPr lang="en-US" sz="1800" dirty="0">
                <a:solidFill>
                  <a:srgbClr val="595959"/>
                </a:solidFill>
                <a:latin typeface="TheSans UHH" panose="020B0604020202020204" charset="0"/>
                <a:cs typeface="Arial"/>
              </a:rPr>
              <a:t>* 5 +</a:t>
            </a:r>
            <a:r>
              <a:rPr lang="en-US" sz="1800" spc="-95" dirty="0">
                <a:solidFill>
                  <a:srgbClr val="595959"/>
                </a:solidFill>
                <a:latin typeface="TheSans UHH" panose="020B0604020202020204" charset="0"/>
                <a:cs typeface="Arial"/>
              </a:rPr>
              <a:t> </a:t>
            </a:r>
            <a:r>
              <a:rPr lang="en-US" sz="1800" dirty="0">
                <a:solidFill>
                  <a:srgbClr val="595959"/>
                </a:solidFill>
                <a:latin typeface="TheSans UHH" panose="020B0604020202020204" charset="0"/>
                <a:cs typeface="Arial"/>
              </a:rPr>
              <a:t>C)</a:t>
            </a:r>
            <a:endParaRPr lang="en-US" sz="1800" dirty="0">
              <a:latin typeface="TheSans UHH" panose="020B0604020202020204" charset="0"/>
              <a:cs typeface="Arial"/>
            </a:endParaRPr>
          </a:p>
          <a:p>
            <a:pPr marL="434340" indent="-342900">
              <a:spcBef>
                <a:spcPts val="600"/>
              </a:spcBef>
              <a:buSzPct val="128571"/>
              <a:buFont typeface="Wingdings" panose="05000000000000000000" pitchFamily="2" charset="2"/>
              <a:buChar char="§"/>
              <a:tabLst>
                <a:tab pos="378460" algn="l"/>
              </a:tabLst>
            </a:pPr>
            <a:r>
              <a:rPr lang="en-US" sz="1800" dirty="0">
                <a:solidFill>
                  <a:srgbClr val="595959"/>
                </a:solidFill>
                <a:latin typeface="TheSans UHH" panose="020B0604020202020204" charset="0"/>
                <a:cs typeface="Arial"/>
              </a:rPr>
              <a:t>B*5 + C </a:t>
            </a:r>
            <a:r>
              <a:rPr lang="en-US" sz="1800" spc="-5" dirty="0">
                <a:solidFill>
                  <a:srgbClr val="595959"/>
                </a:solidFill>
                <a:latin typeface="TheSans UHH" panose="020B0604020202020204" charset="0"/>
                <a:cs typeface="Arial"/>
              </a:rPr>
              <a:t>term represents the</a:t>
            </a:r>
            <a:r>
              <a:rPr lang="en-US" sz="1800" spc="-7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predictions</a:t>
            </a:r>
            <a:endParaRPr lang="en-US" sz="1800" dirty="0">
              <a:latin typeface="TheSans UHH" panose="020B0604020202020204" charset="0"/>
              <a:cs typeface="Arial"/>
            </a:endParaRPr>
          </a:p>
          <a:p>
            <a:pPr marL="197825" marR="179070" indent="0">
              <a:spcBef>
                <a:spcPts val="600"/>
              </a:spcBef>
              <a:buNone/>
            </a:pPr>
            <a:r>
              <a:rPr lang="en-US" sz="1800" dirty="0">
                <a:solidFill>
                  <a:srgbClr val="595959"/>
                </a:solidFill>
                <a:latin typeface="TheSans UHH" panose="020B0604020202020204" charset="0"/>
                <a:cs typeface="Arial"/>
              </a:rPr>
              <a:t>	+ </a:t>
            </a:r>
            <a:r>
              <a:rPr lang="en-US" sz="1800" spc="-5" dirty="0">
                <a:solidFill>
                  <a:srgbClr val="595959"/>
                </a:solidFill>
                <a:latin typeface="TheSans UHH" panose="020B0604020202020204" charset="0"/>
                <a:cs typeface="Arial"/>
              </a:rPr>
              <a:t>class predicted distribution for </a:t>
            </a:r>
            <a:r>
              <a:rPr lang="en-US" sz="1800" dirty="0">
                <a:solidFill>
                  <a:srgbClr val="595959"/>
                </a:solidFill>
                <a:latin typeface="TheSans UHH" panose="020B0604020202020204" charset="0"/>
                <a:cs typeface="Arial"/>
              </a:rPr>
              <a:t>a 	</a:t>
            </a:r>
            <a:r>
              <a:rPr lang="en-US" sz="1800" spc="-5" dirty="0">
                <a:solidFill>
                  <a:srgbClr val="595959"/>
                </a:solidFill>
                <a:latin typeface="TheSans UHH" panose="020B0604020202020204" charset="0"/>
                <a:cs typeface="Arial"/>
              </a:rPr>
              <a:t>grid  block</a:t>
            </a:r>
            <a:endParaRPr lang="en-US" sz="1800" dirty="0">
              <a:latin typeface="TheSans UHH" panose="020B0604020202020204" charset="0"/>
              <a:cs typeface="Arial"/>
            </a:endParaRPr>
          </a:p>
          <a:p>
            <a:pPr>
              <a:spcBef>
                <a:spcPts val="600"/>
              </a:spcBef>
              <a:buFont typeface="Wingdings" panose="05000000000000000000" pitchFamily="2" charset="2"/>
              <a:buChar char="§"/>
            </a:pPr>
            <a:endParaRPr lang="en-US" sz="1800" dirty="0"/>
          </a:p>
        </p:txBody>
      </p:sp>
      <p:sp>
        <p:nvSpPr>
          <p:cNvPr id="4" name="Date Placeholder 3">
            <a:extLst>
              <a:ext uri="{FF2B5EF4-FFF2-40B4-BE49-F238E27FC236}">
                <a16:creationId xmlns:a16="http://schemas.microsoft.com/office/drawing/2014/main" id="{60C2187E-98FC-1E33-CF92-CA879ECDD1F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B7D02C3-97A5-73FE-E7FC-89F49610EB8E}"/>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F5BE9CD1-94E7-AAF9-7DFE-24C56C3CF8C6}"/>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91</a:t>
            </a:fld>
            <a:endParaRPr lang="de-DE" dirty="0">
              <a:latin typeface="TheSans UHH" panose="020B0604020202020204" charset="0"/>
            </a:endParaRPr>
          </a:p>
        </p:txBody>
      </p:sp>
      <p:sp>
        <p:nvSpPr>
          <p:cNvPr id="7" name="object 2">
            <a:extLst>
              <a:ext uri="{FF2B5EF4-FFF2-40B4-BE49-F238E27FC236}">
                <a16:creationId xmlns:a16="http://schemas.microsoft.com/office/drawing/2014/main" id="{00F5464B-3E28-3312-000F-B5E8746A3AF5}"/>
              </a:ext>
            </a:extLst>
          </p:cNvPr>
          <p:cNvSpPr/>
          <p:nvPr/>
        </p:nvSpPr>
        <p:spPr>
          <a:xfrm>
            <a:off x="4779704" y="1884330"/>
            <a:ext cx="2288770" cy="2089265"/>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4">
            <a:extLst>
              <a:ext uri="{FF2B5EF4-FFF2-40B4-BE49-F238E27FC236}">
                <a16:creationId xmlns:a16="http://schemas.microsoft.com/office/drawing/2014/main" id="{7B70138A-1BB8-1A6E-27F2-256BCB04A7F5}"/>
              </a:ext>
            </a:extLst>
          </p:cNvPr>
          <p:cNvSpPr txBox="1">
            <a:spLocks/>
          </p:cNvSpPr>
          <p:nvPr/>
        </p:nvSpPr>
        <p:spPr>
          <a:xfrm>
            <a:off x="4779704" y="1069901"/>
            <a:ext cx="3248680" cy="627608"/>
          </a:xfrm>
          <a:prstGeom prst="rect">
            <a:avLst/>
          </a:prstGeom>
        </p:spPr>
        <p:txBody>
          <a:bodyPr vert="horz" wrap="square" lIns="0" tIns="12700" rIns="0" bIns="0" numCol="1" rtlCol="0" anchor="t" anchorCtr="0" compatLnSpc="1">
            <a:prstTxWarp prst="textNoShape">
              <a:avLst/>
            </a:prstTxWarp>
            <a:spAutoFit/>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TheSans UHH" panose="020B0502050302020203" pitchFamily="34" charset="0"/>
                <a:ea typeface="+mj-ea"/>
                <a:cs typeface="TheSans UHH" panose="020B0502050302020203" pitchFamily="34" charset="0"/>
              </a:defRPr>
            </a:lvl1pPr>
          </a:lstStyle>
          <a:p>
            <a:pPr marL="12700" marR="5080">
              <a:lnSpc>
                <a:spcPct val="148600"/>
              </a:lnSpc>
              <a:spcBef>
                <a:spcPts val="100"/>
              </a:spcBef>
            </a:pPr>
            <a:r>
              <a:rPr lang="en-US" sz="1400" b="0" spc="-5" dirty="0">
                <a:latin typeface="TheSans UHH" panose="020B0604020202020204" charset="0"/>
              </a:rPr>
              <a:t>For each grid block, </a:t>
            </a:r>
            <a:r>
              <a:rPr lang="en-US" sz="1400" b="0" dirty="0">
                <a:latin typeface="TheSans UHH" panose="020B0604020202020204" charset="0"/>
              </a:rPr>
              <a:t>we </a:t>
            </a:r>
            <a:r>
              <a:rPr lang="en-US" sz="1400" b="0" spc="-5" dirty="0">
                <a:latin typeface="TheSans UHH" panose="020B0604020202020204" charset="0"/>
              </a:rPr>
              <a:t>have </a:t>
            </a:r>
            <a:r>
              <a:rPr lang="en-US" sz="1400" b="0" dirty="0">
                <a:latin typeface="TheSans UHH" panose="020B0604020202020204" charset="0"/>
              </a:rPr>
              <a:t>a  </a:t>
            </a:r>
            <a:r>
              <a:rPr lang="en-US" sz="1400" b="0" spc="-5" dirty="0">
                <a:latin typeface="TheSans UHH" panose="020B0604020202020204" charset="0"/>
              </a:rPr>
              <a:t>vector </a:t>
            </a:r>
            <a:r>
              <a:rPr lang="en-US" sz="1400" b="0" dirty="0">
                <a:latin typeface="TheSans UHH" panose="020B0604020202020204" charset="0"/>
              </a:rPr>
              <a:t>like </a:t>
            </a:r>
            <a:r>
              <a:rPr lang="en-US" sz="1400" b="0" spc="-5" dirty="0">
                <a:latin typeface="TheSans UHH" panose="020B0604020202020204" charset="0"/>
              </a:rPr>
              <a:t>this. For this</a:t>
            </a:r>
            <a:r>
              <a:rPr lang="en-US" sz="1400" b="0" spc="-65" dirty="0">
                <a:latin typeface="TheSans UHH" panose="020B0604020202020204" charset="0"/>
              </a:rPr>
              <a:t> </a:t>
            </a:r>
            <a:r>
              <a:rPr lang="en-US" sz="1400" b="0" spc="-5" dirty="0">
                <a:latin typeface="TheSans UHH" panose="020B0604020202020204" charset="0"/>
              </a:rPr>
              <a:t>example  </a:t>
            </a:r>
            <a:r>
              <a:rPr lang="en-US" sz="1400" b="0" dirty="0">
                <a:latin typeface="TheSans UHH" panose="020B0604020202020204" charset="0"/>
              </a:rPr>
              <a:t>B is 2 </a:t>
            </a:r>
            <a:r>
              <a:rPr lang="en-US" sz="1400" b="0" spc="-5" dirty="0">
                <a:latin typeface="TheSans UHH" panose="020B0604020202020204" charset="0"/>
              </a:rPr>
              <a:t>and </a:t>
            </a:r>
            <a:r>
              <a:rPr lang="en-US" sz="1400" b="0" dirty="0">
                <a:latin typeface="TheSans UHH" panose="020B0604020202020204" charset="0"/>
              </a:rPr>
              <a:t>C is</a:t>
            </a:r>
            <a:r>
              <a:rPr lang="en-US" sz="1400" b="0" spc="-35" dirty="0">
                <a:latin typeface="TheSans UHH" panose="020B0604020202020204" charset="0"/>
              </a:rPr>
              <a:t> </a:t>
            </a:r>
            <a:r>
              <a:rPr lang="en-US" sz="1400" b="0" dirty="0">
                <a:latin typeface="TheSans UHH" panose="020B0604020202020204" charset="0"/>
              </a:rPr>
              <a:t>2</a:t>
            </a:r>
          </a:p>
        </p:txBody>
      </p:sp>
      <p:sp>
        <p:nvSpPr>
          <p:cNvPr id="10" name="object 5">
            <a:extLst>
              <a:ext uri="{FF2B5EF4-FFF2-40B4-BE49-F238E27FC236}">
                <a16:creationId xmlns:a16="http://schemas.microsoft.com/office/drawing/2014/main" id="{80635592-B813-59BF-A879-C244567AE7DB}"/>
              </a:ext>
            </a:extLst>
          </p:cNvPr>
          <p:cNvSpPr/>
          <p:nvPr/>
        </p:nvSpPr>
        <p:spPr>
          <a:xfrm>
            <a:off x="8156663" y="1044837"/>
            <a:ext cx="631767" cy="1814945"/>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1" name="object 6">
            <a:extLst>
              <a:ext uri="{FF2B5EF4-FFF2-40B4-BE49-F238E27FC236}">
                <a16:creationId xmlns:a16="http://schemas.microsoft.com/office/drawing/2014/main" id="{5EF99E8E-5086-3EA5-BF73-13A799C13E8E}"/>
              </a:ext>
            </a:extLst>
          </p:cNvPr>
          <p:cNvSpPr/>
          <p:nvPr/>
        </p:nvSpPr>
        <p:spPr>
          <a:xfrm>
            <a:off x="5547278" y="3219822"/>
            <a:ext cx="754495" cy="633425"/>
          </a:xfrm>
          <a:custGeom>
            <a:avLst/>
            <a:gdLst/>
            <a:ahLst/>
            <a:cxnLst/>
            <a:rect l="l" t="t" r="r" b="b"/>
            <a:pathLst>
              <a:path w="829945" h="766445">
                <a:moveTo>
                  <a:pt x="0" y="0"/>
                </a:moveTo>
                <a:lnTo>
                  <a:pt x="829500" y="0"/>
                </a:lnTo>
                <a:lnTo>
                  <a:pt x="829500" y="765900"/>
                </a:lnTo>
                <a:lnTo>
                  <a:pt x="0" y="765900"/>
                </a:lnTo>
                <a:lnTo>
                  <a:pt x="0" y="0"/>
                </a:lnTo>
                <a:close/>
              </a:path>
            </a:pathLst>
          </a:custGeom>
          <a:ln w="76200">
            <a:solidFill>
              <a:srgbClr val="BF5700"/>
            </a:solidFill>
          </a:ln>
        </p:spPr>
        <p:txBody>
          <a:bodyPr wrap="square" lIns="0" tIns="0" rIns="0" bIns="0" rtlCol="0"/>
          <a:lstStyle/>
          <a:p>
            <a:endParaRPr>
              <a:latin typeface="TheSans UHH" panose="020B0604020202020204" charset="0"/>
            </a:endParaRPr>
          </a:p>
        </p:txBody>
      </p:sp>
      <p:sp>
        <p:nvSpPr>
          <p:cNvPr id="12" name="object 7">
            <a:extLst>
              <a:ext uri="{FF2B5EF4-FFF2-40B4-BE49-F238E27FC236}">
                <a16:creationId xmlns:a16="http://schemas.microsoft.com/office/drawing/2014/main" id="{3124120C-4207-0388-4EDA-B8954FE7AAAE}"/>
              </a:ext>
            </a:extLst>
          </p:cNvPr>
          <p:cNvSpPr txBox="1"/>
          <p:nvPr/>
        </p:nvSpPr>
        <p:spPr>
          <a:xfrm>
            <a:off x="7112924" y="2774296"/>
            <a:ext cx="915460" cy="627608"/>
          </a:xfrm>
          <a:prstGeom prst="rect">
            <a:avLst/>
          </a:prstGeom>
        </p:spPr>
        <p:txBody>
          <a:bodyPr vert="horz" wrap="square" lIns="0" tIns="12700" rIns="0" bIns="0" rtlCol="0">
            <a:spAutoFit/>
          </a:bodyPr>
          <a:lstStyle/>
          <a:p>
            <a:pPr marL="12700" marR="5080">
              <a:lnSpc>
                <a:spcPct val="148600"/>
              </a:lnSpc>
              <a:spcBef>
                <a:spcPts val="100"/>
              </a:spcBef>
            </a:pPr>
            <a:r>
              <a:rPr sz="1400" spc="-5" dirty="0">
                <a:latin typeface="TheSans UHH" panose="020B0604020202020204" charset="0"/>
                <a:cs typeface="Arial"/>
              </a:rPr>
              <a:t>GT label  e</a:t>
            </a:r>
            <a:r>
              <a:rPr sz="1400" dirty="0">
                <a:latin typeface="TheSans UHH" panose="020B0604020202020204" charset="0"/>
                <a:cs typeface="Arial"/>
              </a:rPr>
              <a:t>x</a:t>
            </a:r>
            <a:r>
              <a:rPr sz="1400" spc="-5" dirty="0">
                <a:latin typeface="TheSans UHH" panose="020B0604020202020204" charset="0"/>
                <a:cs typeface="Arial"/>
              </a:rPr>
              <a:t>amp</a:t>
            </a:r>
            <a:r>
              <a:rPr sz="1400" dirty="0">
                <a:latin typeface="TheSans UHH" panose="020B0604020202020204" charset="0"/>
                <a:cs typeface="Arial"/>
              </a:rPr>
              <a:t>l</a:t>
            </a:r>
            <a:r>
              <a:rPr sz="1400" spc="-5" dirty="0">
                <a:latin typeface="TheSans UHH" panose="020B0604020202020204" charset="0"/>
                <a:cs typeface="Arial"/>
              </a:rPr>
              <a:t>e</a:t>
            </a:r>
            <a:r>
              <a:rPr sz="1400" dirty="0">
                <a:latin typeface="TheSans UHH" panose="020B0604020202020204" charset="0"/>
                <a:cs typeface="Arial"/>
              </a:rPr>
              <a:t>:</a:t>
            </a:r>
          </a:p>
        </p:txBody>
      </p:sp>
      <p:sp>
        <p:nvSpPr>
          <p:cNvPr id="13" name="object 8">
            <a:extLst>
              <a:ext uri="{FF2B5EF4-FFF2-40B4-BE49-F238E27FC236}">
                <a16:creationId xmlns:a16="http://schemas.microsoft.com/office/drawing/2014/main" id="{C0056F93-E1C8-15C5-F3DD-D8C600494A50}"/>
              </a:ext>
            </a:extLst>
          </p:cNvPr>
          <p:cNvSpPr/>
          <p:nvPr/>
        </p:nvSpPr>
        <p:spPr>
          <a:xfrm>
            <a:off x="8150063" y="2894292"/>
            <a:ext cx="642850" cy="1685215"/>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4" name="object 9">
            <a:extLst>
              <a:ext uri="{FF2B5EF4-FFF2-40B4-BE49-F238E27FC236}">
                <a16:creationId xmlns:a16="http://schemas.microsoft.com/office/drawing/2014/main" id="{B75C2783-B179-7EB2-EC89-AB88D2293F56}"/>
              </a:ext>
            </a:extLst>
          </p:cNvPr>
          <p:cNvSpPr txBox="1">
            <a:spLocks/>
          </p:cNvSpPr>
          <p:nvPr/>
        </p:nvSpPr>
        <p:spPr>
          <a:xfrm>
            <a:off x="172070" y="4918715"/>
            <a:ext cx="1866899" cy="157595"/>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Helvetica Neue"/>
                <a:ea typeface="+mn-ea"/>
                <a:cs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50"/>
              </a:spcBef>
            </a:pPr>
            <a:r>
              <a:rPr lang="en-US" spc="-5">
                <a:latin typeface="TheSans UHH" panose="020B0604020202020204" charset="0"/>
              </a:rPr>
              <a:t>CS391R: Robot Learning </a:t>
            </a:r>
            <a:r>
              <a:rPr lang="en-US">
                <a:latin typeface="TheSans UHH" panose="020B0604020202020204" charset="0"/>
              </a:rPr>
              <a:t>(Fall</a:t>
            </a:r>
            <a:r>
              <a:rPr lang="en-US" spc="-60">
                <a:latin typeface="TheSans UHH" panose="020B0604020202020204" charset="0"/>
              </a:rPr>
              <a:t> </a:t>
            </a:r>
            <a:r>
              <a:rPr lang="en-US" spc="-10">
                <a:latin typeface="TheSans UHH" panose="020B0604020202020204" charset="0"/>
              </a:rPr>
              <a:t>2021)</a:t>
            </a:r>
            <a:endParaRPr lang="en-US" spc="-10" dirty="0">
              <a:latin typeface="TheSans UHH" panose="020B0604020202020204" charset="0"/>
            </a:endParaRPr>
          </a:p>
        </p:txBody>
      </p:sp>
      <p:sp>
        <p:nvSpPr>
          <p:cNvPr id="15" name="object 10">
            <a:extLst>
              <a:ext uri="{FF2B5EF4-FFF2-40B4-BE49-F238E27FC236}">
                <a16:creationId xmlns:a16="http://schemas.microsoft.com/office/drawing/2014/main" id="{EE36C463-901F-32C7-6598-43B12EDCCFF2}"/>
              </a:ext>
            </a:extLst>
          </p:cNvPr>
          <p:cNvSpPr txBox="1">
            <a:spLocks/>
          </p:cNvSpPr>
          <p:nvPr/>
        </p:nvSpPr>
        <p:spPr>
          <a:xfrm>
            <a:off x="8883921" y="4924390"/>
            <a:ext cx="197427"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91</a:t>
            </a:fld>
            <a:endParaRPr lang="en-DE" dirty="0">
              <a:latin typeface="TheSans UHH" panose="020B0604020202020204" charset="0"/>
            </a:endParaRPr>
          </a:p>
        </p:txBody>
      </p:sp>
      <p:sp>
        <p:nvSpPr>
          <p:cNvPr id="18" name="TextBox 8">
            <a:extLst>
              <a:ext uri="{FF2B5EF4-FFF2-40B4-BE49-F238E27FC236}">
                <a16:creationId xmlns:a16="http://schemas.microsoft.com/office/drawing/2014/main" id="{4BF3D241-72CC-4C42-B95A-B4C5995229FF}"/>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339049524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559E-9C41-629E-B076-D6D9C5211FDA}"/>
              </a:ext>
            </a:extLst>
          </p:cNvPr>
          <p:cNvSpPr>
            <a:spLocks noGrp="1"/>
          </p:cNvSpPr>
          <p:nvPr>
            <p:ph type="title"/>
          </p:nvPr>
        </p:nvSpPr>
        <p:spPr/>
        <p:txBody>
          <a:bodyPr/>
          <a:lstStyle/>
          <a:p>
            <a:r>
              <a:rPr lang="en-IN" sz="2400" spc="-5" dirty="0">
                <a:latin typeface="TheSans UHH" panose="020B0604020202020204" charset="0"/>
              </a:rPr>
              <a:t>YOLO</a:t>
            </a:r>
            <a:r>
              <a:rPr lang="en-IN" sz="2400" spc="-80" dirty="0">
                <a:latin typeface="TheSans UHH" panose="020B0604020202020204" charset="0"/>
              </a:rPr>
              <a:t> </a:t>
            </a:r>
            <a:r>
              <a:rPr lang="en-IN" sz="2400" dirty="0">
                <a:latin typeface="TheSans UHH" panose="020B0604020202020204" charset="0"/>
              </a:rPr>
              <a:t>Architecture</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59FD7482-1979-4FBA-913B-E0D3CBC93A12}"/>
              </a:ext>
            </a:extLst>
          </p:cNvPr>
          <p:cNvSpPr>
            <a:spLocks noGrp="1"/>
          </p:cNvSpPr>
          <p:nvPr>
            <p:ph type="body" sz="quarter" idx="16"/>
          </p:nvPr>
        </p:nvSpPr>
        <p:spPr>
          <a:xfrm>
            <a:off x="214311" y="1779662"/>
            <a:ext cx="4548889" cy="2879651"/>
          </a:xfrm>
        </p:spPr>
        <p:txBody>
          <a:bodyPr/>
          <a:lstStyle/>
          <a:p>
            <a:pPr marL="355600" marR="106045" indent="-342900">
              <a:spcBef>
                <a:spcPts val="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Now that </a:t>
            </a:r>
            <a:r>
              <a:rPr lang="en-US" sz="1800" dirty="0">
                <a:solidFill>
                  <a:srgbClr val="595959"/>
                </a:solidFill>
                <a:latin typeface="TheSans UHH" panose="020B0604020202020204" charset="0"/>
                <a:cs typeface="Arial"/>
              </a:rPr>
              <a:t>we </a:t>
            </a:r>
            <a:r>
              <a:rPr lang="en-US" sz="1800" spc="-5" dirty="0">
                <a:solidFill>
                  <a:srgbClr val="595959"/>
                </a:solidFill>
                <a:latin typeface="TheSans UHH" panose="020B0604020202020204" charset="0"/>
                <a:cs typeface="Arial"/>
              </a:rPr>
              <a:t>know the input and  output, </a:t>
            </a:r>
            <a:r>
              <a:rPr lang="en-US" sz="1800" dirty="0">
                <a:solidFill>
                  <a:srgbClr val="595959"/>
                </a:solidFill>
                <a:latin typeface="TheSans UHH" panose="020B0604020202020204" charset="0"/>
                <a:cs typeface="Arial"/>
              </a:rPr>
              <a:t>we </a:t>
            </a:r>
            <a:r>
              <a:rPr lang="en-US" sz="1800" spc="-5" dirty="0">
                <a:solidFill>
                  <a:srgbClr val="595959"/>
                </a:solidFill>
                <a:latin typeface="TheSans UHH" panose="020B0604020202020204" charset="0"/>
                <a:cs typeface="Arial"/>
              </a:rPr>
              <a:t>can discuss the  model</a:t>
            </a:r>
            <a:endParaRPr lang="en-US" sz="1800" dirty="0">
              <a:latin typeface="TheSans UHH" panose="020B0604020202020204" charset="0"/>
              <a:cs typeface="Arial"/>
            </a:endParaRPr>
          </a:p>
          <a:p>
            <a:pPr marL="355600" marR="5080" indent="-342900">
              <a:spcBef>
                <a:spcPts val="0"/>
              </a:spcBef>
              <a:buFont typeface="Wingdings" panose="05000000000000000000" pitchFamily="2" charset="2"/>
              <a:buChar char="§"/>
              <a:tabLst>
                <a:tab pos="354965" algn="l"/>
                <a:tab pos="355600" algn="l"/>
              </a:tabLst>
            </a:pPr>
            <a:r>
              <a:rPr lang="en-US" sz="1800" dirty="0">
                <a:solidFill>
                  <a:srgbClr val="595959"/>
                </a:solidFill>
                <a:latin typeface="TheSans UHH" panose="020B0604020202020204" charset="0"/>
                <a:cs typeface="Arial"/>
              </a:rPr>
              <a:t>We </a:t>
            </a:r>
            <a:r>
              <a:rPr lang="en-US" sz="1800" spc="-5" dirty="0">
                <a:solidFill>
                  <a:srgbClr val="595959"/>
                </a:solidFill>
                <a:latin typeface="TheSans UHH" panose="020B0604020202020204" charset="0"/>
                <a:cs typeface="Arial"/>
              </a:rPr>
              <a:t>are given 448 by 448 by </a:t>
            </a:r>
            <a:r>
              <a:rPr lang="en-US" sz="1800" dirty="0">
                <a:solidFill>
                  <a:srgbClr val="595959"/>
                </a:solidFill>
                <a:latin typeface="TheSans UHH" panose="020B0604020202020204" charset="0"/>
                <a:cs typeface="Arial"/>
              </a:rPr>
              <a:t>3 </a:t>
            </a:r>
            <a:r>
              <a:rPr lang="en-US" sz="1800" spc="-5" dirty="0">
                <a:solidFill>
                  <a:srgbClr val="595959"/>
                </a:solidFill>
                <a:latin typeface="TheSans UHH" panose="020B0604020202020204" charset="0"/>
                <a:cs typeface="Arial"/>
              </a:rPr>
              <a:t>as  our input.</a:t>
            </a:r>
            <a:endParaRPr lang="en-US" sz="1800" dirty="0">
              <a:latin typeface="TheSans UHH" panose="020B0604020202020204" charset="0"/>
              <a:cs typeface="Arial"/>
            </a:endParaRPr>
          </a:p>
          <a:p>
            <a:pPr marL="355600" marR="1045844" indent="-342900">
              <a:spcBef>
                <a:spcPts val="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Implementation uses </a:t>
            </a:r>
            <a:r>
              <a:rPr lang="en-US" sz="1800" dirty="0">
                <a:solidFill>
                  <a:srgbClr val="595959"/>
                </a:solidFill>
                <a:latin typeface="TheSans UHH" panose="020B0604020202020204" charset="0"/>
                <a:cs typeface="Arial"/>
              </a:rPr>
              <a:t>7 </a:t>
            </a:r>
            <a:r>
              <a:rPr lang="en-US" sz="1800" spc="-5" dirty="0">
                <a:solidFill>
                  <a:srgbClr val="595959"/>
                </a:solidFill>
                <a:latin typeface="TheSans UHH" panose="020B0604020202020204" charset="0"/>
                <a:cs typeface="Arial"/>
              </a:rPr>
              <a:t>convolution</a:t>
            </a:r>
            <a:r>
              <a:rPr lang="en-US" sz="1800" spc="-15"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layers</a:t>
            </a:r>
            <a:endParaRPr lang="en-US" sz="1800" dirty="0">
              <a:latin typeface="TheSans UHH" panose="020B0604020202020204" charset="0"/>
              <a:cs typeface="Arial"/>
            </a:endParaRPr>
          </a:p>
          <a:p>
            <a:pPr marL="355600" marR="119380" indent="-342900">
              <a:spcBef>
                <a:spcPts val="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Paper parameters: </a:t>
            </a:r>
            <a:r>
              <a:rPr lang="en-US" sz="1800" dirty="0">
                <a:solidFill>
                  <a:srgbClr val="595959"/>
                </a:solidFill>
                <a:latin typeface="TheSans UHH" panose="020B0604020202020204" charset="0"/>
                <a:cs typeface="Arial"/>
              </a:rPr>
              <a:t>S = </a:t>
            </a:r>
            <a:r>
              <a:rPr lang="en-US" sz="1800" spc="-5" dirty="0">
                <a:solidFill>
                  <a:srgbClr val="595959"/>
                </a:solidFill>
                <a:latin typeface="TheSans UHH" panose="020B0604020202020204" charset="0"/>
                <a:cs typeface="Arial"/>
              </a:rPr>
              <a:t>7, </a:t>
            </a:r>
            <a:r>
              <a:rPr lang="en-US" sz="1800" dirty="0">
                <a:solidFill>
                  <a:srgbClr val="595959"/>
                </a:solidFill>
                <a:latin typeface="TheSans UHH" panose="020B0604020202020204" charset="0"/>
                <a:cs typeface="Arial"/>
              </a:rPr>
              <a:t>B = </a:t>
            </a:r>
            <a:r>
              <a:rPr lang="en-US" sz="1800" spc="-5" dirty="0">
                <a:solidFill>
                  <a:srgbClr val="595959"/>
                </a:solidFill>
                <a:latin typeface="TheSans UHH" panose="020B0604020202020204" charset="0"/>
                <a:cs typeface="Arial"/>
              </a:rPr>
              <a:t>2,  </a:t>
            </a:r>
            <a:r>
              <a:rPr lang="en-US" sz="1800" dirty="0">
                <a:solidFill>
                  <a:srgbClr val="595959"/>
                </a:solidFill>
                <a:latin typeface="TheSans UHH" panose="020B0604020202020204" charset="0"/>
                <a:cs typeface="Arial"/>
              </a:rPr>
              <a:t>C =</a:t>
            </a:r>
            <a:r>
              <a:rPr lang="en-US" sz="1800" spc="-1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20</a:t>
            </a:r>
            <a:endParaRPr lang="en-US" sz="1800" dirty="0">
              <a:latin typeface="TheSans UHH" panose="020B0604020202020204" charset="0"/>
              <a:cs typeface="Arial"/>
            </a:endParaRPr>
          </a:p>
          <a:p>
            <a:pPr marL="355600" marR="957580" indent="-342900">
              <a:spcBef>
                <a:spcPts val="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Output </a:t>
            </a:r>
            <a:r>
              <a:rPr lang="en-US" sz="1800" dirty="0">
                <a:solidFill>
                  <a:srgbClr val="595959"/>
                </a:solidFill>
                <a:latin typeface="TheSans UHH" panose="020B0604020202020204" charset="0"/>
                <a:cs typeface="Arial"/>
              </a:rPr>
              <a:t>is </a:t>
            </a:r>
            <a:r>
              <a:rPr lang="en-US" sz="1800" spc="-5" dirty="0">
                <a:solidFill>
                  <a:srgbClr val="595959"/>
                </a:solidFill>
                <a:latin typeface="TheSans UHH" panose="020B0604020202020204" charset="0"/>
                <a:cs typeface="Arial"/>
              </a:rPr>
              <a:t>S*S*(5B+C)</a:t>
            </a:r>
            <a:r>
              <a:rPr lang="en-US" sz="1800" spc="-85" dirty="0">
                <a:solidFill>
                  <a:srgbClr val="595959"/>
                </a:solidFill>
                <a:latin typeface="TheSans UHH" panose="020B0604020202020204" charset="0"/>
                <a:cs typeface="Arial"/>
              </a:rPr>
              <a:t> </a:t>
            </a:r>
            <a:r>
              <a:rPr lang="en-US" sz="180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7*7*(5*2+20) </a:t>
            </a:r>
            <a:r>
              <a:rPr lang="en-US" sz="1800" dirty="0">
                <a:solidFill>
                  <a:srgbClr val="595959"/>
                </a:solidFill>
                <a:latin typeface="TheSans UHH" panose="020B0604020202020204" charset="0"/>
                <a:cs typeface="Arial"/>
              </a:rPr>
              <a:t>=</a:t>
            </a:r>
            <a:r>
              <a:rPr lang="en-US" sz="1800" spc="-45"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7*7*30</a:t>
            </a:r>
            <a:endParaRPr lang="en-US" sz="1800" dirty="0">
              <a:latin typeface="TheSans UHH" panose="020B0604020202020204" charset="0"/>
              <a:cs typeface="Arial"/>
            </a:endParaRPr>
          </a:p>
          <a:p>
            <a:pPr>
              <a:spcBef>
                <a:spcPts val="0"/>
              </a:spcBef>
              <a:buFont typeface="Wingdings" panose="05000000000000000000" pitchFamily="2" charset="2"/>
              <a:buChar char="§"/>
            </a:pPr>
            <a:endParaRPr lang="en-US" sz="1800" dirty="0"/>
          </a:p>
        </p:txBody>
      </p:sp>
      <p:sp>
        <p:nvSpPr>
          <p:cNvPr id="4" name="Date Placeholder 3">
            <a:extLst>
              <a:ext uri="{FF2B5EF4-FFF2-40B4-BE49-F238E27FC236}">
                <a16:creationId xmlns:a16="http://schemas.microsoft.com/office/drawing/2014/main" id="{AB4E85B1-4CBF-0A6A-F6B2-400101ABA3B5}"/>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39DFD28-BF03-7842-DF05-AD8BA94BE93F}"/>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0EB87965-0AC7-85B6-1762-7EBFA34E873C}"/>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92</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F3323322-C364-0FD4-911A-530E24D7CA17}"/>
              </a:ext>
            </a:extLst>
          </p:cNvPr>
          <p:cNvSpPr/>
          <p:nvPr/>
        </p:nvSpPr>
        <p:spPr>
          <a:xfrm>
            <a:off x="4763200" y="2022426"/>
            <a:ext cx="4273296" cy="1740408"/>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6">
            <a:extLst>
              <a:ext uri="{FF2B5EF4-FFF2-40B4-BE49-F238E27FC236}">
                <a16:creationId xmlns:a16="http://schemas.microsoft.com/office/drawing/2014/main" id="{2C44C1A5-37CA-ADFA-5D94-D43F8A89F48C}"/>
              </a:ext>
            </a:extLst>
          </p:cNvPr>
          <p:cNvSpPr txBox="1">
            <a:spLocks/>
          </p:cNvSpPr>
          <p:nvPr/>
        </p:nvSpPr>
        <p:spPr>
          <a:xfrm>
            <a:off x="8874049" y="4916770"/>
            <a:ext cx="217170"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92</a:t>
            </a:fld>
            <a:endParaRPr lang="en-DE" dirty="0">
              <a:latin typeface="TheSans UHH" panose="020B0604020202020204" charset="0"/>
            </a:endParaRPr>
          </a:p>
        </p:txBody>
      </p:sp>
      <p:sp>
        <p:nvSpPr>
          <p:cNvPr id="10" name="TextBox 9">
            <a:extLst>
              <a:ext uri="{FF2B5EF4-FFF2-40B4-BE49-F238E27FC236}">
                <a16:creationId xmlns:a16="http://schemas.microsoft.com/office/drawing/2014/main" id="{55604072-9545-21B4-8D83-396D94B25D4F}"/>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6425920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9BEC8-8589-6F98-968B-7F57049B00B2}"/>
              </a:ext>
            </a:extLst>
          </p:cNvPr>
          <p:cNvSpPr>
            <a:spLocks noGrp="1"/>
          </p:cNvSpPr>
          <p:nvPr>
            <p:ph type="title"/>
          </p:nvPr>
        </p:nvSpPr>
        <p:spPr/>
        <p:txBody>
          <a:bodyPr/>
          <a:lstStyle/>
          <a:p>
            <a:r>
              <a:rPr lang="en-IN" sz="2400" spc="-5" dirty="0">
                <a:latin typeface="TheSans UHH" panose="020B0604020202020204" charset="0"/>
              </a:rPr>
              <a:t>YOLO</a:t>
            </a:r>
            <a:r>
              <a:rPr lang="en-IN" sz="2400" spc="-80" dirty="0">
                <a:latin typeface="TheSans UHH" panose="020B0604020202020204" charset="0"/>
              </a:rPr>
              <a:t> </a:t>
            </a:r>
            <a:r>
              <a:rPr lang="en-IN" sz="2400" dirty="0">
                <a:latin typeface="TheSans UHH" panose="020B0604020202020204" charset="0"/>
              </a:rPr>
              <a:t>Prediction</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902E8CCC-20C8-47F7-8CD1-EAE948CB92B8}"/>
              </a:ext>
            </a:extLst>
          </p:cNvPr>
          <p:cNvSpPr>
            <a:spLocks noGrp="1"/>
          </p:cNvSpPr>
          <p:nvPr>
            <p:ph type="body" sz="quarter" idx="16"/>
          </p:nvPr>
        </p:nvSpPr>
        <p:spPr>
          <a:xfrm>
            <a:off x="214311" y="1779662"/>
            <a:ext cx="4861745" cy="2879651"/>
          </a:xfrm>
        </p:spPr>
        <p:txBody>
          <a:bodyPr/>
          <a:lstStyle/>
          <a:p>
            <a:pPr>
              <a:spcBef>
                <a:spcPts val="600"/>
              </a:spcBef>
            </a:pPr>
            <a:r>
              <a:rPr lang="en-US" sz="1800" dirty="0"/>
              <a:t>We then use the output to make final detections</a:t>
            </a:r>
          </a:p>
          <a:p>
            <a:pPr>
              <a:spcBef>
                <a:spcPts val="600"/>
              </a:spcBef>
            </a:pPr>
            <a:r>
              <a:rPr lang="en-US" sz="1800" dirty="0"/>
              <a:t>Use a threshold to filter out bounding boxes with low P(Object)</a:t>
            </a:r>
          </a:p>
          <a:p>
            <a:pPr>
              <a:spcBef>
                <a:spcPts val="600"/>
              </a:spcBef>
            </a:pPr>
            <a:r>
              <a:rPr lang="en-US" sz="1800" dirty="0"/>
              <a:t>In order to know the class for the bounding box compute score take argmax over the distribution  </a:t>
            </a:r>
            <a:r>
              <a:rPr lang="en-US" sz="1800" dirty="0" err="1"/>
              <a:t>Pr</a:t>
            </a:r>
            <a:r>
              <a:rPr lang="en-US" sz="1800" dirty="0"/>
              <a:t>(</a:t>
            </a:r>
            <a:r>
              <a:rPr lang="en-US" sz="1800" dirty="0" err="1"/>
              <a:t>Class|Object</a:t>
            </a:r>
            <a:r>
              <a:rPr lang="en-US" sz="1800" dirty="0"/>
              <a:t>) for the grid the bounding box’s  center is in</a:t>
            </a:r>
          </a:p>
          <a:p>
            <a:pPr>
              <a:spcBef>
                <a:spcPts val="600"/>
              </a:spcBef>
            </a:pPr>
            <a:endParaRPr lang="en-US" sz="1800" dirty="0"/>
          </a:p>
        </p:txBody>
      </p:sp>
      <p:sp>
        <p:nvSpPr>
          <p:cNvPr id="4" name="Date Placeholder 3">
            <a:extLst>
              <a:ext uri="{FF2B5EF4-FFF2-40B4-BE49-F238E27FC236}">
                <a16:creationId xmlns:a16="http://schemas.microsoft.com/office/drawing/2014/main" id="{5DA83769-AD6F-9851-E616-7BC00C700D47}"/>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ABFF9CC2-C464-B116-AB9C-44BF9C8AE005}"/>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B23E506A-6D63-E595-93F1-50D6B6E41FF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93</a:t>
            </a:fld>
            <a:endParaRPr lang="de-DE" dirty="0">
              <a:latin typeface="TheSans UHH" panose="020B0604020202020204" charset="0"/>
            </a:endParaRPr>
          </a:p>
        </p:txBody>
      </p:sp>
      <p:sp>
        <p:nvSpPr>
          <p:cNvPr id="7" name="object 3">
            <a:extLst>
              <a:ext uri="{FF2B5EF4-FFF2-40B4-BE49-F238E27FC236}">
                <a16:creationId xmlns:a16="http://schemas.microsoft.com/office/drawing/2014/main" id="{D98EB45A-70C6-D48E-940F-DA297AE20381}"/>
              </a:ext>
            </a:extLst>
          </p:cNvPr>
          <p:cNvSpPr/>
          <p:nvPr/>
        </p:nvSpPr>
        <p:spPr>
          <a:xfrm>
            <a:off x="5317561" y="1813182"/>
            <a:ext cx="3358895" cy="2106167"/>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8" name="object 4">
            <a:extLst>
              <a:ext uri="{FF2B5EF4-FFF2-40B4-BE49-F238E27FC236}">
                <a16:creationId xmlns:a16="http://schemas.microsoft.com/office/drawing/2014/main" id="{1BB9A3B3-114A-ECF7-EE79-EAEF2EC2F368}"/>
              </a:ext>
            </a:extLst>
          </p:cNvPr>
          <p:cNvSpPr/>
          <p:nvPr/>
        </p:nvSpPr>
        <p:spPr>
          <a:xfrm>
            <a:off x="3779912" y="4072875"/>
            <a:ext cx="5233415" cy="338328"/>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sp>
        <p:nvSpPr>
          <p:cNvPr id="10" name="object 7">
            <a:extLst>
              <a:ext uri="{FF2B5EF4-FFF2-40B4-BE49-F238E27FC236}">
                <a16:creationId xmlns:a16="http://schemas.microsoft.com/office/drawing/2014/main" id="{4FBAB970-3142-61C0-6723-819ECD3AC4A4}"/>
              </a:ext>
            </a:extLst>
          </p:cNvPr>
          <p:cNvSpPr txBox="1">
            <a:spLocks/>
          </p:cNvSpPr>
          <p:nvPr/>
        </p:nvSpPr>
        <p:spPr>
          <a:xfrm>
            <a:off x="8874049" y="4916770"/>
            <a:ext cx="217170"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93</a:t>
            </a:fld>
            <a:endParaRPr lang="en-DE" dirty="0">
              <a:latin typeface="TheSans UHH" panose="020B0604020202020204" charset="0"/>
            </a:endParaRPr>
          </a:p>
        </p:txBody>
      </p:sp>
      <p:sp>
        <p:nvSpPr>
          <p:cNvPr id="11" name="TextBox 10">
            <a:extLst>
              <a:ext uri="{FF2B5EF4-FFF2-40B4-BE49-F238E27FC236}">
                <a16:creationId xmlns:a16="http://schemas.microsoft.com/office/drawing/2014/main" id="{1E3AE9C7-4C4D-5348-84CA-D1DDBC77DFF0}"/>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29042147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7387C-2FE9-58A4-1A9A-07614C206F5D}"/>
              </a:ext>
            </a:extLst>
          </p:cNvPr>
          <p:cNvSpPr>
            <a:spLocks noGrp="1"/>
          </p:cNvSpPr>
          <p:nvPr>
            <p:ph type="title"/>
          </p:nvPr>
        </p:nvSpPr>
        <p:spPr/>
        <p:txBody>
          <a:bodyPr/>
          <a:lstStyle/>
          <a:p>
            <a:r>
              <a:rPr lang="en-IN" sz="2400" dirty="0">
                <a:latin typeface="TheSans UHH" panose="020B0604020202020204" charset="0"/>
              </a:rPr>
              <a:t>Non-maximal</a:t>
            </a:r>
            <a:r>
              <a:rPr lang="en-IN" sz="2400" spc="-35" dirty="0">
                <a:latin typeface="TheSans UHH" panose="020B0604020202020204" charset="0"/>
              </a:rPr>
              <a:t> </a:t>
            </a:r>
            <a:r>
              <a:rPr lang="en-IN" sz="2400" dirty="0">
                <a:latin typeface="TheSans UHH" panose="020B0604020202020204" charset="0"/>
              </a:rPr>
              <a:t>suppression</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4006CF70-1533-4828-AF09-EF152B125143}"/>
              </a:ext>
            </a:extLst>
          </p:cNvPr>
          <p:cNvSpPr>
            <a:spLocks noGrp="1"/>
          </p:cNvSpPr>
          <p:nvPr>
            <p:ph type="body" sz="quarter" idx="16"/>
          </p:nvPr>
        </p:nvSpPr>
        <p:spPr>
          <a:xfrm>
            <a:off x="214312" y="1779662"/>
            <a:ext cx="5678112" cy="2879651"/>
          </a:xfrm>
        </p:spPr>
        <p:txBody>
          <a:bodyPr/>
          <a:lstStyle/>
          <a:p>
            <a:pPr marL="355600" marR="5080" indent="-342900">
              <a:lnSpc>
                <a:spcPct val="114100"/>
              </a:lnSpc>
              <a:spcBef>
                <a:spcPts val="35"/>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Most of the time objects fall </a:t>
            </a:r>
            <a:r>
              <a:rPr lang="en-US" sz="1800" dirty="0">
                <a:solidFill>
                  <a:srgbClr val="595959"/>
                </a:solidFill>
                <a:latin typeface="TheSans UHH" panose="020B0604020202020204" charset="0"/>
                <a:cs typeface="Arial"/>
              </a:rPr>
              <a:t>in </a:t>
            </a:r>
            <a:r>
              <a:rPr lang="en-US" sz="1800" spc="-5" dirty="0">
                <a:solidFill>
                  <a:srgbClr val="595959"/>
                </a:solidFill>
                <a:latin typeface="TheSans UHH" panose="020B0604020202020204" charset="0"/>
                <a:cs typeface="Arial"/>
              </a:rPr>
              <a:t>one grid,  however </a:t>
            </a:r>
            <a:r>
              <a:rPr lang="en-US" sz="1800" dirty="0">
                <a:solidFill>
                  <a:srgbClr val="595959"/>
                </a:solidFill>
                <a:latin typeface="TheSans UHH" panose="020B0604020202020204" charset="0"/>
                <a:cs typeface="Arial"/>
              </a:rPr>
              <a:t>it is </a:t>
            </a:r>
            <a:r>
              <a:rPr lang="en-US" sz="1800" spc="-5" dirty="0">
                <a:solidFill>
                  <a:srgbClr val="595959"/>
                </a:solidFill>
                <a:latin typeface="TheSans UHH" panose="020B0604020202020204" charset="0"/>
                <a:cs typeface="Arial"/>
              </a:rPr>
              <a:t>still possible to get redundant  boxes (rare case as object must be close to  multiple grid cells for this to happen)</a:t>
            </a:r>
            <a:endParaRPr lang="en-US" sz="1800" dirty="0">
              <a:latin typeface="TheSans UHH" panose="020B0604020202020204" charset="0"/>
              <a:cs typeface="Arial"/>
            </a:endParaRPr>
          </a:p>
          <a:p>
            <a:pPr marL="355600" marR="424180" indent="-342900" algn="just">
              <a:lnSpc>
                <a:spcPct val="115599"/>
              </a:lnSpc>
              <a:spcBef>
                <a:spcPts val="20"/>
              </a:spcBef>
              <a:buFont typeface="Wingdings" panose="05000000000000000000" pitchFamily="2" charset="2"/>
              <a:buChar char="§"/>
              <a:tabLst>
                <a:tab pos="355600" algn="l"/>
              </a:tabLst>
            </a:pPr>
            <a:r>
              <a:rPr lang="en-US" sz="1800" spc="-5" dirty="0">
                <a:solidFill>
                  <a:srgbClr val="595959"/>
                </a:solidFill>
                <a:latin typeface="TheSans UHH" panose="020B0604020202020204" charset="0"/>
                <a:cs typeface="Arial"/>
              </a:rPr>
              <a:t>Discard bounding box with high overlap  (keeping the bounding box with highest  confidence)</a:t>
            </a:r>
            <a:endParaRPr lang="en-US" sz="1800" dirty="0">
              <a:latin typeface="TheSans UHH" panose="020B0604020202020204" charset="0"/>
              <a:cs typeface="Arial"/>
            </a:endParaRPr>
          </a:p>
          <a:p>
            <a:pPr marL="355600" indent="-342900" algn="just">
              <a:spcBef>
                <a:spcPts val="340"/>
              </a:spcBef>
              <a:buFont typeface="Wingdings" panose="05000000000000000000" pitchFamily="2" charset="2"/>
              <a:buChar char="§"/>
              <a:tabLst>
                <a:tab pos="355600" algn="l"/>
              </a:tabLst>
            </a:pPr>
            <a:r>
              <a:rPr lang="en-US" sz="1800" spc="-5" dirty="0">
                <a:solidFill>
                  <a:srgbClr val="595959"/>
                </a:solidFill>
                <a:latin typeface="TheSans UHH" panose="020B0604020202020204" charset="0"/>
                <a:cs typeface="Arial"/>
              </a:rPr>
              <a:t>Adds 2-3% on final </a:t>
            </a:r>
            <a:r>
              <a:rPr lang="en-US" sz="1800" spc="-5" dirty="0" err="1">
                <a:solidFill>
                  <a:srgbClr val="595959"/>
                </a:solidFill>
                <a:latin typeface="TheSans UHH" panose="020B0604020202020204" charset="0"/>
                <a:cs typeface="Arial"/>
              </a:rPr>
              <a:t>mAP</a:t>
            </a:r>
            <a:r>
              <a:rPr lang="en-US" sz="1800" spc="-10" dirty="0">
                <a:solidFill>
                  <a:srgbClr val="595959"/>
                </a:solidFill>
                <a:latin typeface="TheSans UHH" panose="020B0604020202020204" charset="0"/>
                <a:cs typeface="Arial"/>
              </a:rPr>
              <a:t> </a:t>
            </a:r>
            <a:r>
              <a:rPr lang="en-US" sz="1800" spc="-5" dirty="0">
                <a:solidFill>
                  <a:srgbClr val="595959"/>
                </a:solidFill>
                <a:latin typeface="TheSans UHH" panose="020B0604020202020204" charset="0"/>
                <a:cs typeface="Arial"/>
              </a:rPr>
              <a:t>score</a:t>
            </a:r>
            <a:endParaRPr lang="en-US" sz="1800" dirty="0">
              <a:latin typeface="TheSans UHH" panose="020B0604020202020204" charset="0"/>
              <a:cs typeface="Arial"/>
            </a:endParaRPr>
          </a:p>
          <a:p>
            <a:pPr>
              <a:buFont typeface="Wingdings" panose="05000000000000000000" pitchFamily="2" charset="2"/>
              <a:buChar char="§"/>
            </a:pPr>
            <a:endParaRPr lang="en-US" sz="1800" dirty="0"/>
          </a:p>
        </p:txBody>
      </p:sp>
      <p:sp>
        <p:nvSpPr>
          <p:cNvPr id="4" name="Date Placeholder 3">
            <a:extLst>
              <a:ext uri="{FF2B5EF4-FFF2-40B4-BE49-F238E27FC236}">
                <a16:creationId xmlns:a16="http://schemas.microsoft.com/office/drawing/2014/main" id="{535B8B95-D9F2-4F51-C495-37F3A422733A}"/>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C8B9C8C8-B25B-AFFF-E2B8-8EFF5CF2A4D7}"/>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E04A09F2-CB53-05BE-7C67-67E5308C8928}"/>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94</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DCE0D588-B5F6-9833-02A0-7A25ABBEDE95}"/>
              </a:ext>
            </a:extLst>
          </p:cNvPr>
          <p:cNvSpPr/>
          <p:nvPr/>
        </p:nvSpPr>
        <p:spPr>
          <a:xfrm>
            <a:off x="5892423" y="1411748"/>
            <a:ext cx="2142744" cy="2773680"/>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BB948DA2-AEE5-8C31-271B-8AAFAEF0DADF}"/>
              </a:ext>
            </a:extLst>
          </p:cNvPr>
          <p:cNvSpPr txBox="1">
            <a:spLocks/>
          </p:cNvSpPr>
          <p:nvPr/>
        </p:nvSpPr>
        <p:spPr>
          <a:xfrm>
            <a:off x="82038" y="4503626"/>
            <a:ext cx="2053589" cy="153888"/>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Helvetica Neue"/>
                <a:ea typeface="+mn-ea"/>
                <a:cs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50"/>
              </a:spcBef>
            </a:pPr>
            <a:r>
              <a:rPr lang="en-US" spc="-5" dirty="0">
                <a:latin typeface="TheSans UHH" panose="020B0604020202020204" charset="0"/>
              </a:rPr>
              <a:t>CS391R: Robot Learning </a:t>
            </a:r>
            <a:r>
              <a:rPr lang="en-US" dirty="0">
                <a:latin typeface="TheSans UHH" panose="020B0604020202020204" charset="0"/>
              </a:rPr>
              <a:t>(Fall</a:t>
            </a:r>
            <a:r>
              <a:rPr lang="en-US" spc="-60" dirty="0">
                <a:latin typeface="TheSans UHH" panose="020B0604020202020204" charset="0"/>
              </a:rPr>
              <a:t> </a:t>
            </a:r>
            <a:r>
              <a:rPr lang="en-US" spc="-10" dirty="0">
                <a:latin typeface="TheSans UHH" panose="020B0604020202020204" charset="0"/>
              </a:rPr>
              <a:t>2021)</a:t>
            </a:r>
          </a:p>
        </p:txBody>
      </p:sp>
      <p:sp>
        <p:nvSpPr>
          <p:cNvPr id="10" name="TextBox 9">
            <a:extLst>
              <a:ext uri="{FF2B5EF4-FFF2-40B4-BE49-F238E27FC236}">
                <a16:creationId xmlns:a16="http://schemas.microsoft.com/office/drawing/2014/main" id="{4AE6FEDC-8729-01DE-E231-017952BEB802}"/>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14091819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52050-A0FE-E865-183D-D0D187D67BE5}"/>
              </a:ext>
            </a:extLst>
          </p:cNvPr>
          <p:cNvSpPr>
            <a:spLocks noGrp="1"/>
          </p:cNvSpPr>
          <p:nvPr>
            <p:ph type="title"/>
          </p:nvPr>
        </p:nvSpPr>
        <p:spPr/>
        <p:txBody>
          <a:bodyPr/>
          <a:lstStyle/>
          <a:p>
            <a:r>
              <a:rPr lang="en-IN" sz="2400" dirty="0">
                <a:latin typeface="TheSans UHH" panose="020B0604020202020204" charset="0"/>
              </a:rPr>
              <a:t>Experimental Results - Error</a:t>
            </a:r>
            <a:r>
              <a:rPr lang="en-IN" sz="2400" spc="-60" dirty="0">
                <a:latin typeface="TheSans UHH" panose="020B0604020202020204" charset="0"/>
              </a:rPr>
              <a:t> </a:t>
            </a:r>
            <a:r>
              <a:rPr lang="en-IN" sz="2400" dirty="0">
                <a:latin typeface="TheSans UHH" panose="020B0604020202020204" charset="0"/>
              </a:rPr>
              <a:t>Analysis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A904D1EC-3D63-4A15-B5CC-E6602C13553B}"/>
              </a:ext>
            </a:extLst>
          </p:cNvPr>
          <p:cNvSpPr>
            <a:spLocks noGrp="1"/>
          </p:cNvSpPr>
          <p:nvPr>
            <p:ph type="body" sz="quarter" idx="16"/>
          </p:nvPr>
        </p:nvSpPr>
        <p:spPr>
          <a:xfrm>
            <a:off x="214311" y="1779662"/>
            <a:ext cx="4251419" cy="2879651"/>
          </a:xfrm>
        </p:spPr>
        <p:txBody>
          <a:bodyPr/>
          <a:lstStyle/>
          <a:p>
            <a:pPr marL="355600" marR="29845" indent="-342900">
              <a:lnSpc>
                <a:spcPct val="113300"/>
              </a:lnSpc>
              <a:spcBef>
                <a:spcPts val="5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Makes far less background  errors (less likely to predict  false positives on background)</a:t>
            </a:r>
          </a:p>
          <a:p>
            <a:pPr marL="535600" marR="29845" lvl="1" indent="-342900">
              <a:lnSpc>
                <a:spcPct val="113300"/>
              </a:lnSpc>
              <a:spcBef>
                <a:spcPts val="50"/>
              </a:spcBef>
              <a:buFont typeface="Wingdings" panose="05000000000000000000" pitchFamily="2" charset="2"/>
              <a:buChar char="§"/>
              <a:tabLst>
                <a:tab pos="354965" algn="l"/>
                <a:tab pos="355600" algn="l"/>
              </a:tabLst>
            </a:pPr>
            <a:r>
              <a:rPr lang="en-US" sz="1800" spc="-5" dirty="0" err="1">
                <a:solidFill>
                  <a:srgbClr val="595959"/>
                </a:solidFill>
                <a:latin typeface="TheSans UHH" panose="020B0604020202020204" charset="0"/>
                <a:cs typeface="Arial"/>
              </a:rPr>
              <a:t>IoU</a:t>
            </a:r>
            <a:r>
              <a:rPr lang="en-US" sz="1800" spc="-5" dirty="0">
                <a:solidFill>
                  <a:srgbClr val="595959"/>
                </a:solidFill>
                <a:latin typeface="TheSans UHH" panose="020B0604020202020204" charset="0"/>
                <a:cs typeface="Arial"/>
              </a:rPr>
              <a:t> is VERY small with any  ground truth label</a:t>
            </a:r>
          </a:p>
          <a:p>
            <a:pPr marL="355600" marR="29845" indent="-342900">
              <a:lnSpc>
                <a:spcPct val="113300"/>
              </a:lnSpc>
              <a:spcBef>
                <a:spcPts val="5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But far more localization errors</a:t>
            </a:r>
          </a:p>
          <a:p>
            <a:pPr marL="535600" lvl="1" indent="-342900">
              <a:spcBef>
                <a:spcPts val="320"/>
              </a:spcBef>
              <a:buFont typeface="Wingdings" panose="05000000000000000000" pitchFamily="2" charset="2"/>
              <a:buChar char="§"/>
              <a:tabLst>
                <a:tab pos="354965" algn="l"/>
                <a:tab pos="355600" algn="l"/>
              </a:tabLst>
            </a:pPr>
            <a:r>
              <a:rPr lang="en-US" sz="1800" spc="-5" dirty="0">
                <a:solidFill>
                  <a:srgbClr val="595959"/>
                </a:solidFill>
                <a:latin typeface="TheSans UHH" panose="020B0604020202020204" charset="0"/>
                <a:cs typeface="Arial"/>
              </a:rPr>
              <a:t>Correct class, </a:t>
            </a:r>
            <a:r>
              <a:rPr lang="en-US" sz="1800" spc="-5" dirty="0" err="1">
                <a:solidFill>
                  <a:srgbClr val="595959"/>
                </a:solidFill>
                <a:latin typeface="TheSans UHH" panose="020B0604020202020204" charset="0"/>
                <a:cs typeface="Arial"/>
              </a:rPr>
              <a:t>IoU</a:t>
            </a:r>
            <a:r>
              <a:rPr lang="en-US" sz="1800" spc="-5" dirty="0">
                <a:solidFill>
                  <a:srgbClr val="595959"/>
                </a:solidFill>
                <a:latin typeface="TheSans UHH" panose="020B0604020202020204" charset="0"/>
                <a:cs typeface="Arial"/>
              </a:rPr>
              <a:t> </a:t>
            </a:r>
            <a:r>
              <a:rPr lang="en-US" sz="1800" dirty="0">
                <a:solidFill>
                  <a:srgbClr val="595959"/>
                </a:solidFill>
                <a:latin typeface="TheSans UHH" panose="020B0604020202020204" charset="0"/>
                <a:cs typeface="Arial"/>
              </a:rPr>
              <a:t>is </a:t>
            </a:r>
            <a:r>
              <a:rPr lang="en-US" sz="1800" spc="-5" dirty="0">
                <a:solidFill>
                  <a:srgbClr val="595959"/>
                </a:solidFill>
                <a:latin typeface="TheSans UHH" panose="020B0604020202020204" charset="0"/>
                <a:cs typeface="Arial"/>
              </a:rPr>
              <a:t>somewhat  small</a:t>
            </a:r>
            <a:endParaRPr lang="en-US" sz="1800" dirty="0">
              <a:latin typeface="TheSans UHH" panose="020B0604020202020204" charset="0"/>
              <a:cs typeface="Arial"/>
            </a:endParaRPr>
          </a:p>
          <a:p>
            <a:endParaRPr lang="en-US" sz="1800" dirty="0"/>
          </a:p>
        </p:txBody>
      </p:sp>
      <p:sp>
        <p:nvSpPr>
          <p:cNvPr id="4" name="Date Placeholder 3">
            <a:extLst>
              <a:ext uri="{FF2B5EF4-FFF2-40B4-BE49-F238E27FC236}">
                <a16:creationId xmlns:a16="http://schemas.microsoft.com/office/drawing/2014/main" id="{EBDD44D7-A7AD-7E93-E431-4CE844109EF3}"/>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66E12D29-5239-D9E7-D6AC-DFDA9DC860B5}"/>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3DFEDF20-B9E8-A1CE-B955-319F8E360305}"/>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95</a:t>
            </a:fld>
            <a:endParaRPr lang="de-DE" dirty="0">
              <a:latin typeface="TheSans UHH" panose="020B0604020202020204" charset="0"/>
            </a:endParaRPr>
          </a:p>
        </p:txBody>
      </p:sp>
      <p:sp>
        <p:nvSpPr>
          <p:cNvPr id="9" name="object 4">
            <a:extLst>
              <a:ext uri="{FF2B5EF4-FFF2-40B4-BE49-F238E27FC236}">
                <a16:creationId xmlns:a16="http://schemas.microsoft.com/office/drawing/2014/main" id="{B5121B50-8CFA-A55D-7B18-C80D2661A729}"/>
              </a:ext>
            </a:extLst>
          </p:cNvPr>
          <p:cNvSpPr/>
          <p:nvPr/>
        </p:nvSpPr>
        <p:spPr>
          <a:xfrm>
            <a:off x="5453216" y="1254115"/>
            <a:ext cx="3056312" cy="1596043"/>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0" name="object 6">
            <a:extLst>
              <a:ext uri="{FF2B5EF4-FFF2-40B4-BE49-F238E27FC236}">
                <a16:creationId xmlns:a16="http://schemas.microsoft.com/office/drawing/2014/main" id="{7AA552B1-A048-6385-5EC1-DEE8AFA6D8AF}"/>
              </a:ext>
            </a:extLst>
          </p:cNvPr>
          <p:cNvSpPr/>
          <p:nvPr/>
        </p:nvSpPr>
        <p:spPr>
          <a:xfrm>
            <a:off x="4528078" y="3241207"/>
            <a:ext cx="1834342" cy="1208116"/>
          </a:xfrm>
          <a:prstGeom prst="rect">
            <a:avLst/>
          </a:prstGeom>
          <a:blipFill>
            <a:blip r:embed="rId4" cstate="print"/>
            <a:stretch>
              <a:fillRect/>
            </a:stretch>
          </a:blipFill>
        </p:spPr>
        <p:txBody>
          <a:bodyPr wrap="square" lIns="0" tIns="0" rIns="0" bIns="0" rtlCol="0"/>
          <a:lstStyle/>
          <a:p>
            <a:endParaRPr>
              <a:latin typeface="TheSans UHH" panose="020B0604020202020204" charset="0"/>
            </a:endParaRPr>
          </a:p>
        </p:txBody>
      </p:sp>
      <p:graphicFrame>
        <p:nvGraphicFramePr>
          <p:cNvPr id="11" name="object 7">
            <a:extLst>
              <a:ext uri="{FF2B5EF4-FFF2-40B4-BE49-F238E27FC236}">
                <a16:creationId xmlns:a16="http://schemas.microsoft.com/office/drawing/2014/main" id="{AB45C31B-46AE-825C-1AD7-5FE4CA534399}"/>
              </a:ext>
            </a:extLst>
          </p:cNvPr>
          <p:cNvGraphicFramePr>
            <a:graphicFrameLocks noGrp="1"/>
          </p:cNvGraphicFramePr>
          <p:nvPr>
            <p:extLst/>
          </p:nvPr>
        </p:nvGraphicFramePr>
        <p:xfrm>
          <a:off x="4559984" y="3238471"/>
          <a:ext cx="1508990" cy="1137000"/>
        </p:xfrm>
        <a:graphic>
          <a:graphicData uri="http://schemas.openxmlformats.org/drawingml/2006/table">
            <a:tbl>
              <a:tblPr firstRow="1" bandRow="1">
                <a:tableStyleId>{2D5ABB26-0587-4C30-8999-92F81FD0307C}</a:tableStyleId>
              </a:tblPr>
              <a:tblGrid>
                <a:gridCol w="313459">
                  <a:extLst>
                    <a:ext uri="{9D8B030D-6E8A-4147-A177-3AD203B41FA5}">
                      <a16:colId xmlns:a16="http://schemas.microsoft.com/office/drawing/2014/main" val="20000"/>
                    </a:ext>
                  </a:extLst>
                </a:gridCol>
                <a:gridCol w="660977">
                  <a:extLst>
                    <a:ext uri="{9D8B030D-6E8A-4147-A177-3AD203B41FA5}">
                      <a16:colId xmlns:a16="http://schemas.microsoft.com/office/drawing/2014/main" val="20001"/>
                    </a:ext>
                  </a:extLst>
                </a:gridCol>
                <a:gridCol w="534554">
                  <a:extLst>
                    <a:ext uri="{9D8B030D-6E8A-4147-A177-3AD203B41FA5}">
                      <a16:colId xmlns:a16="http://schemas.microsoft.com/office/drawing/2014/main" val="20002"/>
                    </a:ext>
                  </a:extLst>
                </a:gridCol>
              </a:tblGrid>
              <a:tr h="1137000">
                <a:tc>
                  <a:txBody>
                    <a:bodyPr/>
                    <a:lstStyle/>
                    <a:p>
                      <a:pPr>
                        <a:lnSpc>
                          <a:spcPct val="100000"/>
                        </a:lnSpc>
                      </a:pPr>
                      <a:endParaRPr sz="1500">
                        <a:latin typeface="Times New Roman"/>
                        <a:cs typeface="Times New Roman"/>
                      </a:endParaRPr>
                    </a:p>
                  </a:txBody>
                  <a:tcPr marL="0" marR="0" marT="0" marB="0">
                    <a:lnL w="76200">
                      <a:solidFill>
                        <a:srgbClr val="BF5700"/>
                      </a:solidFill>
                      <a:prstDash val="solid"/>
                    </a:lnL>
                    <a:lnR w="76200">
                      <a:solidFill>
                        <a:srgbClr val="595959"/>
                      </a:solidFill>
                      <a:prstDash val="solid"/>
                    </a:lnR>
                    <a:lnT w="76200">
                      <a:solidFill>
                        <a:srgbClr val="BF5700"/>
                      </a:solidFill>
                      <a:prstDash val="solid"/>
                    </a:lnT>
                    <a:lnB w="76200">
                      <a:solidFill>
                        <a:srgbClr val="BF5700"/>
                      </a:solidFill>
                      <a:prstDash val="solid"/>
                    </a:lnB>
                  </a:tcPr>
                </a:tc>
                <a:tc>
                  <a:txBody>
                    <a:bodyPr/>
                    <a:lstStyle/>
                    <a:p>
                      <a:pPr>
                        <a:lnSpc>
                          <a:spcPct val="100000"/>
                        </a:lnSpc>
                      </a:pPr>
                      <a:endParaRPr sz="1500">
                        <a:latin typeface="Times New Roman"/>
                        <a:cs typeface="Times New Roman"/>
                      </a:endParaRPr>
                    </a:p>
                  </a:txBody>
                  <a:tcPr marL="0" marR="0" marT="0" marB="0">
                    <a:lnL w="76200">
                      <a:solidFill>
                        <a:srgbClr val="595959"/>
                      </a:solidFill>
                      <a:prstDash val="solid"/>
                    </a:lnL>
                    <a:lnR w="76200">
                      <a:solidFill>
                        <a:srgbClr val="BF5700"/>
                      </a:solidFill>
                      <a:prstDash val="solid"/>
                    </a:lnR>
                    <a:lnT w="76200">
                      <a:solidFill>
                        <a:srgbClr val="BF5700"/>
                      </a:solidFill>
                      <a:prstDash val="solid"/>
                    </a:lnT>
                    <a:lnB w="76200">
                      <a:solidFill>
                        <a:srgbClr val="BF5700"/>
                      </a:solidFill>
                      <a:prstDash val="solid"/>
                    </a:lnB>
                  </a:tcPr>
                </a:tc>
                <a:tc>
                  <a:txBody>
                    <a:bodyPr/>
                    <a:lstStyle/>
                    <a:p>
                      <a:pPr>
                        <a:lnSpc>
                          <a:spcPct val="100000"/>
                        </a:lnSpc>
                      </a:pPr>
                      <a:endParaRPr sz="1500">
                        <a:latin typeface="Times New Roman"/>
                        <a:cs typeface="Times New Roman"/>
                      </a:endParaRPr>
                    </a:p>
                  </a:txBody>
                  <a:tcPr marL="0" marR="0" marT="0" marB="0">
                    <a:lnL w="76200">
                      <a:solidFill>
                        <a:srgbClr val="BF5700"/>
                      </a:solidFill>
                      <a:prstDash val="solid"/>
                    </a:lnL>
                    <a:lnR w="76200">
                      <a:solidFill>
                        <a:srgbClr val="595959"/>
                      </a:solidFill>
                      <a:prstDash val="solid"/>
                    </a:lnR>
                    <a:lnT w="76200">
                      <a:solidFill>
                        <a:srgbClr val="BF5700"/>
                      </a:solidFill>
                      <a:prstDash val="solid"/>
                    </a:lnT>
                    <a:lnB w="76200">
                      <a:solidFill>
                        <a:srgbClr val="BF5700"/>
                      </a:solidFill>
                      <a:prstDash val="solid"/>
                    </a:lnB>
                  </a:tcPr>
                </a:tc>
                <a:extLst>
                  <a:ext uri="{0D108BD9-81ED-4DB2-BD59-A6C34878D82A}">
                    <a16:rowId xmlns:a16="http://schemas.microsoft.com/office/drawing/2014/main" val="10000"/>
                  </a:ext>
                </a:extLst>
              </a:tr>
            </a:tbl>
          </a:graphicData>
        </a:graphic>
      </p:graphicFrame>
      <p:sp>
        <p:nvSpPr>
          <p:cNvPr id="12" name="object 8">
            <a:extLst>
              <a:ext uri="{FF2B5EF4-FFF2-40B4-BE49-F238E27FC236}">
                <a16:creationId xmlns:a16="http://schemas.microsoft.com/office/drawing/2014/main" id="{1895DF81-614B-E9AD-025E-2879B4BD0F00}"/>
              </a:ext>
            </a:extLst>
          </p:cNvPr>
          <p:cNvSpPr/>
          <p:nvPr/>
        </p:nvSpPr>
        <p:spPr>
          <a:xfrm>
            <a:off x="7195078" y="3241207"/>
            <a:ext cx="1834342" cy="1208116"/>
          </a:xfrm>
          <a:prstGeom prst="rect">
            <a:avLst/>
          </a:prstGeom>
          <a:blipFill>
            <a:blip r:embed="rId5" cstate="print"/>
            <a:stretch>
              <a:fillRect/>
            </a:stretch>
          </a:blipFill>
        </p:spPr>
        <p:txBody>
          <a:bodyPr wrap="square" lIns="0" tIns="0" rIns="0" bIns="0" rtlCol="0"/>
          <a:lstStyle/>
          <a:p>
            <a:endParaRPr>
              <a:latin typeface="TheSans UHH" panose="020B0604020202020204" charset="0"/>
            </a:endParaRPr>
          </a:p>
        </p:txBody>
      </p:sp>
      <p:sp>
        <p:nvSpPr>
          <p:cNvPr id="13" name="object 9">
            <a:extLst>
              <a:ext uri="{FF2B5EF4-FFF2-40B4-BE49-F238E27FC236}">
                <a16:creationId xmlns:a16="http://schemas.microsoft.com/office/drawing/2014/main" id="{4915E8B2-8BB7-1844-2869-E983A8325124}"/>
              </a:ext>
            </a:extLst>
          </p:cNvPr>
          <p:cNvSpPr/>
          <p:nvPr/>
        </p:nvSpPr>
        <p:spPr>
          <a:xfrm>
            <a:off x="7594135" y="3276583"/>
            <a:ext cx="1195532" cy="1137227"/>
          </a:xfrm>
          <a:custGeom>
            <a:avLst/>
            <a:gdLst/>
            <a:ahLst/>
            <a:cxnLst/>
            <a:rect l="l" t="t" r="r" b="b"/>
            <a:pathLst>
              <a:path w="1315084" h="1250950">
                <a:moveTo>
                  <a:pt x="0" y="0"/>
                </a:moveTo>
                <a:lnTo>
                  <a:pt x="1314600" y="0"/>
                </a:lnTo>
                <a:lnTo>
                  <a:pt x="1314600" y="1250700"/>
                </a:lnTo>
                <a:lnTo>
                  <a:pt x="0" y="1250700"/>
                </a:lnTo>
                <a:lnTo>
                  <a:pt x="0" y="0"/>
                </a:lnTo>
                <a:close/>
              </a:path>
            </a:pathLst>
          </a:custGeom>
          <a:ln w="76200">
            <a:solidFill>
              <a:srgbClr val="595959"/>
            </a:solidFill>
          </a:ln>
        </p:spPr>
        <p:txBody>
          <a:bodyPr wrap="square" lIns="0" tIns="0" rIns="0" bIns="0" rtlCol="0"/>
          <a:lstStyle/>
          <a:p>
            <a:endParaRPr>
              <a:latin typeface="TheSans UHH" panose="020B0604020202020204" charset="0"/>
            </a:endParaRPr>
          </a:p>
        </p:txBody>
      </p:sp>
      <p:sp>
        <p:nvSpPr>
          <p:cNvPr id="14" name="object 10">
            <a:extLst>
              <a:ext uri="{FF2B5EF4-FFF2-40B4-BE49-F238E27FC236}">
                <a16:creationId xmlns:a16="http://schemas.microsoft.com/office/drawing/2014/main" id="{43AC9F92-00D0-D75C-0B86-E9A9B0A4147E}"/>
              </a:ext>
            </a:extLst>
          </p:cNvPr>
          <p:cNvSpPr/>
          <p:nvPr/>
        </p:nvSpPr>
        <p:spPr>
          <a:xfrm>
            <a:off x="7214725" y="3228438"/>
            <a:ext cx="499341" cy="174336"/>
          </a:xfrm>
          <a:custGeom>
            <a:avLst/>
            <a:gdLst/>
            <a:ahLst/>
            <a:cxnLst/>
            <a:rect l="l" t="t" r="r" b="b"/>
            <a:pathLst>
              <a:path w="549275" h="191770">
                <a:moveTo>
                  <a:pt x="0" y="0"/>
                </a:moveTo>
                <a:lnTo>
                  <a:pt x="548700" y="0"/>
                </a:lnTo>
                <a:lnTo>
                  <a:pt x="548700" y="191400"/>
                </a:lnTo>
                <a:lnTo>
                  <a:pt x="0" y="191400"/>
                </a:lnTo>
                <a:lnTo>
                  <a:pt x="0" y="0"/>
                </a:lnTo>
                <a:close/>
              </a:path>
            </a:pathLst>
          </a:custGeom>
          <a:ln w="76200">
            <a:solidFill>
              <a:srgbClr val="BF5700"/>
            </a:solidFill>
          </a:ln>
        </p:spPr>
        <p:txBody>
          <a:bodyPr wrap="square" lIns="0" tIns="0" rIns="0" bIns="0" rtlCol="0"/>
          <a:lstStyle/>
          <a:p>
            <a:endParaRPr>
              <a:latin typeface="TheSans UHH" panose="020B0604020202020204" charset="0"/>
            </a:endParaRPr>
          </a:p>
        </p:txBody>
      </p:sp>
      <p:sp>
        <p:nvSpPr>
          <p:cNvPr id="15" name="object 11">
            <a:extLst>
              <a:ext uri="{FF2B5EF4-FFF2-40B4-BE49-F238E27FC236}">
                <a16:creationId xmlns:a16="http://schemas.microsoft.com/office/drawing/2014/main" id="{EC31EFAC-2265-CF90-8BE5-CC2059C7D435}"/>
              </a:ext>
            </a:extLst>
          </p:cNvPr>
          <p:cNvSpPr txBox="1"/>
          <p:nvPr/>
        </p:nvSpPr>
        <p:spPr>
          <a:xfrm>
            <a:off x="7263707" y="2931790"/>
            <a:ext cx="1785360" cy="289823"/>
          </a:xfrm>
          <a:prstGeom prst="rect">
            <a:avLst/>
          </a:prstGeom>
        </p:spPr>
        <p:txBody>
          <a:bodyPr vert="horz" wrap="square" lIns="0" tIns="12700" rIns="0" bIns="0" rtlCol="0">
            <a:spAutoFit/>
          </a:bodyPr>
          <a:lstStyle/>
          <a:p>
            <a:pPr marL="12700">
              <a:spcBef>
                <a:spcPts val="100"/>
              </a:spcBef>
            </a:pPr>
            <a:r>
              <a:rPr spc="-5" dirty="0">
                <a:solidFill>
                  <a:srgbClr val="595959"/>
                </a:solidFill>
                <a:latin typeface="TheSans UHH" panose="020B0604020202020204" charset="0"/>
                <a:cs typeface="Arial"/>
              </a:rPr>
              <a:t>Background</a:t>
            </a:r>
            <a:r>
              <a:rPr spc="-60" dirty="0">
                <a:solidFill>
                  <a:srgbClr val="595959"/>
                </a:solidFill>
                <a:latin typeface="TheSans UHH" panose="020B0604020202020204" charset="0"/>
                <a:cs typeface="Arial"/>
              </a:rPr>
              <a:t> </a:t>
            </a:r>
            <a:r>
              <a:rPr spc="-5" dirty="0">
                <a:solidFill>
                  <a:srgbClr val="595959"/>
                </a:solidFill>
                <a:latin typeface="TheSans UHH" panose="020B0604020202020204" charset="0"/>
                <a:cs typeface="Arial"/>
              </a:rPr>
              <a:t>error</a:t>
            </a:r>
            <a:endParaRPr>
              <a:latin typeface="TheSans UHH" panose="020B0604020202020204" charset="0"/>
              <a:cs typeface="Arial"/>
            </a:endParaRPr>
          </a:p>
        </p:txBody>
      </p:sp>
      <p:sp>
        <p:nvSpPr>
          <p:cNvPr id="16" name="object 13">
            <a:extLst>
              <a:ext uri="{FF2B5EF4-FFF2-40B4-BE49-F238E27FC236}">
                <a16:creationId xmlns:a16="http://schemas.microsoft.com/office/drawing/2014/main" id="{A5E2DCAA-4C80-8866-E0D1-55E31F220B7B}"/>
              </a:ext>
            </a:extLst>
          </p:cNvPr>
          <p:cNvSpPr txBox="1">
            <a:spLocks/>
          </p:cNvSpPr>
          <p:nvPr/>
        </p:nvSpPr>
        <p:spPr>
          <a:xfrm>
            <a:off x="172070" y="4353572"/>
            <a:ext cx="1866899" cy="157595"/>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Helvetica Neue"/>
                <a:ea typeface="+mn-ea"/>
                <a:cs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50"/>
              </a:spcBef>
            </a:pPr>
            <a:r>
              <a:rPr lang="en-US" spc="-5">
                <a:latin typeface="TheSans UHH" panose="020B0604020202020204" charset="0"/>
              </a:rPr>
              <a:t>CS391R: Robot Learning </a:t>
            </a:r>
            <a:r>
              <a:rPr lang="en-US">
                <a:latin typeface="TheSans UHH" panose="020B0604020202020204" charset="0"/>
              </a:rPr>
              <a:t>(Fall</a:t>
            </a:r>
            <a:r>
              <a:rPr lang="en-US" spc="-60">
                <a:latin typeface="TheSans UHH" panose="020B0604020202020204" charset="0"/>
              </a:rPr>
              <a:t> </a:t>
            </a:r>
            <a:r>
              <a:rPr lang="en-US" spc="-10">
                <a:latin typeface="TheSans UHH" panose="020B0604020202020204" charset="0"/>
              </a:rPr>
              <a:t>2021)</a:t>
            </a:r>
            <a:endParaRPr lang="en-US" spc="-10" dirty="0">
              <a:latin typeface="TheSans UHH" panose="020B0604020202020204" charset="0"/>
            </a:endParaRPr>
          </a:p>
        </p:txBody>
      </p:sp>
      <p:sp>
        <p:nvSpPr>
          <p:cNvPr id="17" name="object 14">
            <a:extLst>
              <a:ext uri="{FF2B5EF4-FFF2-40B4-BE49-F238E27FC236}">
                <a16:creationId xmlns:a16="http://schemas.microsoft.com/office/drawing/2014/main" id="{FD426D22-9610-088F-53D6-52D0855BADDB}"/>
              </a:ext>
            </a:extLst>
          </p:cNvPr>
          <p:cNvSpPr txBox="1">
            <a:spLocks/>
          </p:cNvSpPr>
          <p:nvPr/>
        </p:nvSpPr>
        <p:spPr>
          <a:xfrm>
            <a:off x="8883921" y="4359247"/>
            <a:ext cx="197427" cy="307777"/>
          </a:xfrm>
          <a:prstGeom prst="rect">
            <a:avLst/>
          </a:prstGeom>
        </p:spPr>
        <p:txBody>
          <a:bodyPr vert="horz" wrap="square" lIns="0" tIns="0" rIns="0" bIns="0" rtlCol="0">
            <a:spAutoFit/>
          </a:bodyPr>
          <a:lstStyle>
            <a:defPPr>
              <a:defRPr lang="en-DE"/>
            </a:defPPr>
            <a:lvl1pPr marL="0" algn="l" defTabSz="914400" rtl="0" eaLnBrk="1" latinLnBrk="0" hangingPunct="1">
              <a:defRPr sz="1000" b="0" i="0" kern="1200">
                <a:solidFill>
                  <a:schemeClr val="bg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07950">
              <a:spcBef>
                <a:spcPts val="5"/>
              </a:spcBef>
            </a:pPr>
            <a:fld id="{81D60167-4931-47E6-BA6A-407CBD079E47}" type="slidenum">
              <a:rPr lang="en-DE" smtClean="0">
                <a:latin typeface="TheSans UHH" panose="020B0604020202020204" charset="0"/>
              </a:rPr>
              <a:pPr marL="107950">
                <a:spcBef>
                  <a:spcPts val="5"/>
                </a:spcBef>
              </a:pPr>
              <a:t>95</a:t>
            </a:fld>
            <a:endParaRPr lang="en-DE" dirty="0">
              <a:latin typeface="TheSans UHH" panose="020B0604020202020204" charset="0"/>
            </a:endParaRPr>
          </a:p>
        </p:txBody>
      </p:sp>
      <p:sp>
        <p:nvSpPr>
          <p:cNvPr id="18" name="object 12">
            <a:extLst>
              <a:ext uri="{FF2B5EF4-FFF2-40B4-BE49-F238E27FC236}">
                <a16:creationId xmlns:a16="http://schemas.microsoft.com/office/drawing/2014/main" id="{1AB3DD98-6E76-0025-FF3E-8D037D6C8368}"/>
              </a:ext>
            </a:extLst>
          </p:cNvPr>
          <p:cNvSpPr txBox="1"/>
          <p:nvPr/>
        </p:nvSpPr>
        <p:spPr>
          <a:xfrm>
            <a:off x="4596006" y="2931790"/>
            <a:ext cx="2017194" cy="289823"/>
          </a:xfrm>
          <a:prstGeom prst="rect">
            <a:avLst/>
          </a:prstGeom>
        </p:spPr>
        <p:txBody>
          <a:bodyPr vert="horz" wrap="square" lIns="0" tIns="12700" rIns="0" bIns="0" rtlCol="0">
            <a:spAutoFit/>
          </a:bodyPr>
          <a:lstStyle/>
          <a:p>
            <a:pPr marL="12700">
              <a:spcBef>
                <a:spcPts val="100"/>
              </a:spcBef>
            </a:pPr>
            <a:r>
              <a:rPr spc="-5" dirty="0">
                <a:solidFill>
                  <a:srgbClr val="595959"/>
                </a:solidFill>
                <a:latin typeface="TheSans UHH" panose="020B0604020202020204" charset="0"/>
                <a:cs typeface="Arial"/>
              </a:rPr>
              <a:t>Localization</a:t>
            </a:r>
            <a:r>
              <a:rPr spc="-50" dirty="0">
                <a:solidFill>
                  <a:srgbClr val="595959"/>
                </a:solidFill>
                <a:latin typeface="TheSans UHH" panose="020B0604020202020204" charset="0"/>
                <a:cs typeface="Arial"/>
              </a:rPr>
              <a:t> </a:t>
            </a:r>
            <a:r>
              <a:rPr spc="-5" dirty="0">
                <a:solidFill>
                  <a:srgbClr val="595959"/>
                </a:solidFill>
                <a:latin typeface="TheSans UHH" panose="020B0604020202020204" charset="0"/>
                <a:cs typeface="Arial"/>
              </a:rPr>
              <a:t>error</a:t>
            </a:r>
            <a:endParaRPr dirty="0">
              <a:latin typeface="TheSans UHH" panose="020B0604020202020204" charset="0"/>
              <a:cs typeface="Arial"/>
            </a:endParaRPr>
          </a:p>
        </p:txBody>
      </p:sp>
      <p:sp>
        <p:nvSpPr>
          <p:cNvPr id="20" name="TextBox 19">
            <a:extLst>
              <a:ext uri="{FF2B5EF4-FFF2-40B4-BE49-F238E27FC236}">
                <a16:creationId xmlns:a16="http://schemas.microsoft.com/office/drawing/2014/main" id="{79543824-1781-17F2-C5E9-A150AD6D4D81}"/>
              </a:ext>
            </a:extLst>
          </p:cNvPr>
          <p:cNvSpPr txBox="1"/>
          <p:nvPr/>
        </p:nvSpPr>
        <p:spPr>
          <a:xfrm>
            <a:off x="506164"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
        <p:nvSpPr>
          <p:cNvPr id="21" name="Slide Number Placeholder 5">
            <a:extLst>
              <a:ext uri="{FF2B5EF4-FFF2-40B4-BE49-F238E27FC236}">
                <a16:creationId xmlns:a16="http://schemas.microsoft.com/office/drawing/2014/main" id="{776CEC11-AE38-5986-9DA0-448C2FBAC2EB}"/>
              </a:ext>
            </a:extLst>
          </p:cNvPr>
          <p:cNvSpPr txBox="1">
            <a:spLocks/>
          </p:cNvSpPr>
          <p:nvPr/>
        </p:nvSpPr>
        <p:spPr>
          <a:xfrm>
            <a:off x="6849034" y="4852717"/>
            <a:ext cx="2133600" cy="273844"/>
          </a:xfrm>
          <a:prstGeom prst="rect">
            <a:avLst/>
          </a:prstGeom>
        </p:spPr>
        <p:txBody>
          <a:bodyPr vert="horz" lIns="91440" tIns="46800" rIns="0" bIns="45720" rtlCol="0" anchor="ctr"/>
          <a:lstStyle>
            <a:defPPr>
              <a:defRPr lang="de-DE"/>
            </a:defPPr>
            <a:lvl1pPr marL="0" algn="r" defTabSz="457200" rtl="0" eaLnBrk="1" latinLnBrk="0" hangingPunct="1">
              <a:defRPr sz="1200" kern="1200">
                <a:solidFill>
                  <a:schemeClr val="tx1"/>
                </a:solidFill>
                <a:latin typeface="TheSans UHH" panose="020B0502050302020203"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E01A2B2-10AD-754B-9B4C-E5B6FED423D0}" type="slidenum">
              <a:rPr lang="de-DE" smtClean="0">
                <a:latin typeface="TheSans UHH" panose="020B0604020202020204" charset="0"/>
              </a:rPr>
              <a:pPr/>
              <a:t>95</a:t>
            </a:fld>
            <a:endParaRPr lang="de-DE" dirty="0">
              <a:latin typeface="TheSans UHH" panose="020B0604020202020204" charset="0"/>
            </a:endParaRPr>
          </a:p>
        </p:txBody>
      </p:sp>
    </p:spTree>
    <p:extLst>
      <p:ext uri="{BB962C8B-B14F-4D97-AF65-F5344CB8AC3E}">
        <p14:creationId xmlns:p14="http://schemas.microsoft.com/office/powerpoint/2010/main" val="9279537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E9362-6C52-79A3-0327-C0F11B47BA11}"/>
              </a:ext>
            </a:extLst>
          </p:cNvPr>
          <p:cNvSpPr>
            <a:spLocks noGrp="1"/>
          </p:cNvSpPr>
          <p:nvPr>
            <p:ph type="title"/>
          </p:nvPr>
        </p:nvSpPr>
        <p:spPr/>
        <p:txBody>
          <a:bodyPr/>
          <a:lstStyle/>
          <a:p>
            <a:r>
              <a:rPr lang="en-US" sz="2400" dirty="0">
                <a:latin typeface="TheSans UHH" panose="020B0604020202020204" charset="0"/>
              </a:rPr>
              <a:t>Experimental Results - Out of</a:t>
            </a:r>
            <a:r>
              <a:rPr lang="en-US" sz="2400" spc="-90" dirty="0">
                <a:latin typeface="TheSans UHH" panose="020B0604020202020204" charset="0"/>
              </a:rPr>
              <a:t> </a:t>
            </a:r>
            <a:r>
              <a:rPr lang="en-US" sz="2400" dirty="0">
                <a:latin typeface="TheSans UHH" panose="020B0604020202020204" charset="0"/>
              </a:rPr>
              <a:t>Domain</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C3795F7A-9638-49D8-A8DE-FED2B9A1E924}"/>
              </a:ext>
            </a:extLst>
          </p:cNvPr>
          <p:cNvSpPr>
            <a:spLocks noGrp="1"/>
          </p:cNvSpPr>
          <p:nvPr>
            <p:ph type="body" sz="quarter" idx="16"/>
          </p:nvPr>
        </p:nvSpPr>
        <p:spPr>
          <a:xfrm>
            <a:off x="214311" y="1779662"/>
            <a:ext cx="3997649" cy="2879651"/>
          </a:xfrm>
        </p:spPr>
        <p:txBody>
          <a:bodyPr/>
          <a:lstStyle/>
          <a:p>
            <a:pPr marL="355600" marR="5080" indent="-342900">
              <a:lnSpc>
                <a:spcPct val="113300"/>
              </a:lnSpc>
              <a:spcBef>
                <a:spcPts val="50"/>
              </a:spcBef>
              <a:buFont typeface="Wingdings" panose="05000000000000000000" pitchFamily="2" charset="2"/>
              <a:buChar char="§"/>
              <a:tabLst>
                <a:tab pos="354965" algn="l"/>
                <a:tab pos="355600" algn="l"/>
              </a:tabLst>
            </a:pPr>
            <a:r>
              <a:rPr lang="en-US" spc="-5" dirty="0">
                <a:solidFill>
                  <a:srgbClr val="595959"/>
                </a:solidFill>
                <a:latin typeface="TheSans UHH" panose="020B0604020202020204" charset="0"/>
                <a:cs typeface="Arial"/>
              </a:rPr>
              <a:t>Ran YOLO </a:t>
            </a:r>
            <a:r>
              <a:rPr lang="en-US" dirty="0">
                <a:solidFill>
                  <a:srgbClr val="595959"/>
                </a:solidFill>
                <a:latin typeface="TheSans UHH" panose="020B0604020202020204" charset="0"/>
                <a:cs typeface="Arial"/>
              </a:rPr>
              <a:t>+ </a:t>
            </a:r>
            <a:r>
              <a:rPr lang="en-US" spc="-5" dirty="0">
                <a:solidFill>
                  <a:srgbClr val="595959"/>
                </a:solidFill>
                <a:latin typeface="TheSans UHH" panose="020B0604020202020204" charset="0"/>
                <a:cs typeface="Arial"/>
              </a:rPr>
              <a:t>competitors  (trained on natural images)  on</a:t>
            </a:r>
            <a:r>
              <a:rPr lang="en-US" spc="-10" dirty="0">
                <a:solidFill>
                  <a:srgbClr val="595959"/>
                </a:solidFill>
                <a:latin typeface="TheSans UHH" panose="020B0604020202020204" charset="0"/>
                <a:cs typeface="Arial"/>
              </a:rPr>
              <a:t> </a:t>
            </a:r>
            <a:r>
              <a:rPr lang="en-US" spc="-5" dirty="0">
                <a:solidFill>
                  <a:srgbClr val="595959"/>
                </a:solidFill>
                <a:latin typeface="TheSans UHH" panose="020B0604020202020204" charset="0"/>
                <a:cs typeface="Arial"/>
              </a:rPr>
              <a:t>art</a:t>
            </a:r>
            <a:endParaRPr lang="en-US" dirty="0">
              <a:latin typeface="TheSans UHH" panose="020B0604020202020204" charset="0"/>
              <a:cs typeface="Arial"/>
            </a:endParaRPr>
          </a:p>
          <a:p>
            <a:pPr marL="355600" marR="588645" indent="-342900">
              <a:lnSpc>
                <a:spcPct val="115599"/>
              </a:lnSpc>
              <a:spcBef>
                <a:spcPts val="25"/>
              </a:spcBef>
              <a:buFont typeface="Wingdings" panose="05000000000000000000" pitchFamily="2" charset="2"/>
              <a:buChar char="§"/>
              <a:tabLst>
                <a:tab pos="354965" algn="l"/>
                <a:tab pos="355600" algn="l"/>
              </a:tabLst>
            </a:pPr>
            <a:r>
              <a:rPr lang="en-US" spc="-5" dirty="0">
                <a:solidFill>
                  <a:srgbClr val="595959"/>
                </a:solidFill>
                <a:latin typeface="TheSans UHH" panose="020B0604020202020204" charset="0"/>
                <a:cs typeface="Arial"/>
              </a:rPr>
              <a:t>Does well on artistic  datasets where more  having global context  greatly</a:t>
            </a:r>
            <a:r>
              <a:rPr lang="en-US" spc="-15" dirty="0">
                <a:solidFill>
                  <a:srgbClr val="595959"/>
                </a:solidFill>
                <a:latin typeface="TheSans UHH" panose="020B0604020202020204" charset="0"/>
                <a:cs typeface="Arial"/>
              </a:rPr>
              <a:t> </a:t>
            </a:r>
            <a:r>
              <a:rPr lang="en-US" spc="-5" dirty="0">
                <a:solidFill>
                  <a:srgbClr val="595959"/>
                </a:solidFill>
                <a:latin typeface="TheSans UHH" panose="020B0604020202020204" charset="0"/>
                <a:cs typeface="Arial"/>
              </a:rPr>
              <a:t>helps</a:t>
            </a:r>
            <a:endParaRPr lang="en-US" dirty="0">
              <a:latin typeface="TheSans UHH" panose="020B0604020202020204" charset="0"/>
              <a:cs typeface="Arial"/>
            </a:endParaRPr>
          </a:p>
          <a:p>
            <a:pPr>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D77A4AEA-9890-546B-F9D9-46C4CE975B20}"/>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12" name="Footer Placeholder 4">
            <a:extLst>
              <a:ext uri="{FF2B5EF4-FFF2-40B4-BE49-F238E27FC236}">
                <a16:creationId xmlns:a16="http://schemas.microsoft.com/office/drawing/2014/main" id="{1F127202-09DB-A78F-58FE-4B2B7037C475}"/>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2B639B75-66C0-9C9D-AD1A-9D5E6C0F704F}"/>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96</a:t>
            </a:fld>
            <a:endParaRPr lang="de-DE" dirty="0">
              <a:latin typeface="TheSans UHH" panose="020B0604020202020204" charset="0"/>
            </a:endParaRPr>
          </a:p>
        </p:txBody>
      </p:sp>
      <p:sp>
        <p:nvSpPr>
          <p:cNvPr id="8" name="object 4">
            <a:extLst>
              <a:ext uri="{FF2B5EF4-FFF2-40B4-BE49-F238E27FC236}">
                <a16:creationId xmlns:a16="http://schemas.microsoft.com/office/drawing/2014/main" id="{28530AFC-78C5-9088-F3EE-9F09B059F393}"/>
              </a:ext>
            </a:extLst>
          </p:cNvPr>
          <p:cNvSpPr/>
          <p:nvPr/>
        </p:nvSpPr>
        <p:spPr>
          <a:xfrm>
            <a:off x="4307793" y="2571750"/>
            <a:ext cx="4530436" cy="1856509"/>
          </a:xfrm>
          <a:prstGeom prst="rect">
            <a:avLst/>
          </a:prstGeom>
          <a:blipFill>
            <a:blip r:embed="rId2" cstate="print"/>
            <a:stretch>
              <a:fillRect/>
            </a:stretch>
          </a:blipFill>
        </p:spPr>
        <p:txBody>
          <a:bodyPr wrap="square" lIns="0" tIns="0" rIns="0" bIns="0" rtlCol="0"/>
          <a:lstStyle/>
          <a:p>
            <a:endParaRPr>
              <a:latin typeface="TheSans UHH" panose="020B0604020202020204" charset="0"/>
            </a:endParaRPr>
          </a:p>
        </p:txBody>
      </p:sp>
      <p:sp>
        <p:nvSpPr>
          <p:cNvPr id="9" name="object 5">
            <a:extLst>
              <a:ext uri="{FF2B5EF4-FFF2-40B4-BE49-F238E27FC236}">
                <a16:creationId xmlns:a16="http://schemas.microsoft.com/office/drawing/2014/main" id="{5E41E6A6-6649-5788-265B-BF762F433233}"/>
              </a:ext>
            </a:extLst>
          </p:cNvPr>
          <p:cNvSpPr/>
          <p:nvPr/>
        </p:nvSpPr>
        <p:spPr>
          <a:xfrm>
            <a:off x="5364088" y="1417670"/>
            <a:ext cx="3533890" cy="1063186"/>
          </a:xfrm>
          <a:prstGeom prst="rect">
            <a:avLst/>
          </a:prstGeom>
          <a:blipFill>
            <a:blip r:embed="rId3" cstate="print"/>
            <a:stretch>
              <a:fillRect/>
            </a:stretch>
          </a:blipFill>
        </p:spPr>
        <p:txBody>
          <a:bodyPr wrap="square" lIns="0" tIns="0" rIns="0" bIns="0" rtlCol="0"/>
          <a:lstStyle/>
          <a:p>
            <a:endParaRPr>
              <a:latin typeface="TheSans UHH" panose="020B0604020202020204" charset="0"/>
            </a:endParaRPr>
          </a:p>
        </p:txBody>
      </p:sp>
      <p:sp>
        <p:nvSpPr>
          <p:cNvPr id="13" name="TextBox 12">
            <a:extLst>
              <a:ext uri="{FF2B5EF4-FFF2-40B4-BE49-F238E27FC236}">
                <a16:creationId xmlns:a16="http://schemas.microsoft.com/office/drawing/2014/main" id="{C27C9AA9-2507-7C71-EC86-F692BCC2E8E4}"/>
              </a:ext>
            </a:extLst>
          </p:cNvPr>
          <p:cNvSpPr txBox="1"/>
          <p:nvPr/>
        </p:nvSpPr>
        <p:spPr>
          <a:xfrm>
            <a:off x="251520" y="4519153"/>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27675802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229E6-3DC1-A21C-D6C9-DA1A8EF1D9C0}"/>
              </a:ext>
            </a:extLst>
          </p:cNvPr>
          <p:cNvSpPr>
            <a:spLocks noGrp="1"/>
          </p:cNvSpPr>
          <p:nvPr>
            <p:ph type="title"/>
          </p:nvPr>
        </p:nvSpPr>
        <p:spPr/>
        <p:txBody>
          <a:bodyPr/>
          <a:lstStyle/>
          <a:p>
            <a:r>
              <a:rPr lang="en-IN" sz="2400" dirty="0">
                <a:latin typeface="TheSans UHH" panose="020B0604020202020204" charset="0"/>
              </a:rPr>
              <a:t>Discussion of</a:t>
            </a:r>
            <a:r>
              <a:rPr lang="en-IN" sz="2400" spc="-85" dirty="0">
                <a:latin typeface="TheSans UHH" panose="020B0604020202020204" charset="0"/>
              </a:rPr>
              <a:t> </a:t>
            </a:r>
            <a:r>
              <a:rPr lang="en-IN" sz="2400" dirty="0">
                <a:latin typeface="TheSans UHH" panose="020B0604020202020204" charset="0"/>
              </a:rPr>
              <a:t>Results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7B535EA4-BB24-4CCE-862F-F683186200C7}"/>
              </a:ext>
            </a:extLst>
          </p:cNvPr>
          <p:cNvSpPr>
            <a:spLocks noGrp="1"/>
          </p:cNvSpPr>
          <p:nvPr>
            <p:ph type="body" sz="quarter" idx="16"/>
          </p:nvPr>
        </p:nvSpPr>
        <p:spPr/>
        <p:txBody>
          <a:bodyPr/>
          <a:lstStyle/>
          <a:p>
            <a:pPr>
              <a:spcBef>
                <a:spcPts val="600"/>
              </a:spcBef>
              <a:buFont typeface="Wingdings" panose="05000000000000000000" pitchFamily="2" charset="2"/>
              <a:buChar char="§"/>
            </a:pPr>
            <a:r>
              <a:rPr lang="en-US" dirty="0"/>
              <a:t>Pro: YOLO is a lot faster than the other algorithms for image detection</a:t>
            </a:r>
          </a:p>
          <a:p>
            <a:pPr>
              <a:spcBef>
                <a:spcPts val="600"/>
              </a:spcBef>
              <a:buFont typeface="Wingdings" panose="05000000000000000000" pitchFamily="2" charset="2"/>
              <a:buChar char="§"/>
            </a:pPr>
            <a:r>
              <a:rPr lang="en-US" dirty="0"/>
              <a:t>Pro: YOLO’s use of global information rather than only local information allows it to understand  contextual information when doing object detection</a:t>
            </a:r>
          </a:p>
          <a:p>
            <a:pPr>
              <a:spcBef>
                <a:spcPts val="600"/>
              </a:spcBef>
              <a:buFont typeface="Wingdings" panose="05000000000000000000" pitchFamily="2" charset="2"/>
              <a:buChar char="§"/>
            </a:pPr>
            <a:r>
              <a:rPr lang="en-US" dirty="0"/>
              <a:t>Does better in domains such as artwork due to this</a:t>
            </a:r>
          </a:p>
          <a:p>
            <a:pPr>
              <a:spcBef>
                <a:spcPts val="600"/>
              </a:spcBef>
              <a:buFont typeface="Wingdings" panose="05000000000000000000" pitchFamily="2" charset="2"/>
              <a:buChar char="§"/>
            </a:pPr>
            <a:r>
              <a:rPr lang="en-US" dirty="0"/>
              <a:t>Con: YOLO lagged behind the SOTA models in object detection</a:t>
            </a:r>
          </a:p>
          <a:p>
            <a:pPr>
              <a:spcBef>
                <a:spcPts val="600"/>
              </a:spcBef>
              <a:buFont typeface="Wingdings" panose="05000000000000000000" pitchFamily="2" charset="2"/>
              <a:buChar char="§"/>
            </a:pPr>
            <a:r>
              <a:rPr lang="en-US" dirty="0"/>
              <a:t>This is attributed to making many localization errors and unable to detect small object</a:t>
            </a:r>
          </a:p>
          <a:p>
            <a:pPr>
              <a:spcBef>
                <a:spcPts val="600"/>
              </a:spcBef>
              <a:buFont typeface="Wingdings" panose="05000000000000000000" pitchFamily="2" charset="2"/>
              <a:buChar char="§"/>
            </a:pPr>
            <a:endParaRPr lang="en-US" dirty="0"/>
          </a:p>
          <a:p>
            <a:pPr>
              <a:spcBef>
                <a:spcPts val="600"/>
              </a:spcBef>
              <a:buFont typeface="Wingdings" panose="05000000000000000000" pitchFamily="2" charset="2"/>
              <a:buChar char="§"/>
            </a:pPr>
            <a:endParaRPr lang="en-US" dirty="0"/>
          </a:p>
        </p:txBody>
      </p:sp>
      <p:sp>
        <p:nvSpPr>
          <p:cNvPr id="4" name="Date Placeholder 3">
            <a:extLst>
              <a:ext uri="{FF2B5EF4-FFF2-40B4-BE49-F238E27FC236}">
                <a16:creationId xmlns:a16="http://schemas.microsoft.com/office/drawing/2014/main" id="{98046F46-769C-3327-96C7-E71A8E7757EB}"/>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185831F0-BDEE-E3E2-6242-3CF9B2DE06C6}"/>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DDA14D77-3AC6-33B8-ECB8-B9E97CAF5651}"/>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97</a:t>
            </a:fld>
            <a:endParaRPr lang="de-DE" dirty="0">
              <a:latin typeface="TheSans UHH" panose="020B0604020202020204" charset="0"/>
            </a:endParaRPr>
          </a:p>
        </p:txBody>
      </p:sp>
      <p:sp>
        <p:nvSpPr>
          <p:cNvPr id="9" name="TextBox 8">
            <a:extLst>
              <a:ext uri="{FF2B5EF4-FFF2-40B4-BE49-F238E27FC236}">
                <a16:creationId xmlns:a16="http://schemas.microsoft.com/office/drawing/2014/main" id="{89F5F6BE-3139-B6DD-1C17-B1657B669950}"/>
              </a:ext>
            </a:extLst>
          </p:cNvPr>
          <p:cNvSpPr txBox="1"/>
          <p:nvPr/>
        </p:nvSpPr>
        <p:spPr>
          <a:xfrm>
            <a:off x="248770" y="4490264"/>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121849835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692EF-C044-304D-6005-B0A15350FB68}"/>
              </a:ext>
            </a:extLst>
          </p:cNvPr>
          <p:cNvSpPr>
            <a:spLocks noGrp="1"/>
          </p:cNvSpPr>
          <p:nvPr>
            <p:ph type="title"/>
          </p:nvPr>
        </p:nvSpPr>
        <p:spPr/>
        <p:txBody>
          <a:bodyPr/>
          <a:lstStyle/>
          <a:p>
            <a:r>
              <a:rPr lang="en-IN" sz="2400" dirty="0">
                <a:latin typeface="TheSans UHH" panose="020B0604020202020204" charset="0"/>
              </a:rPr>
              <a:t>Critique / Limitations / Open</a:t>
            </a:r>
            <a:r>
              <a:rPr lang="en-IN" sz="2400" spc="-90" dirty="0">
                <a:latin typeface="TheSans UHH" panose="020B0604020202020204" charset="0"/>
              </a:rPr>
              <a:t> </a:t>
            </a:r>
            <a:r>
              <a:rPr lang="en-IN" sz="2400" dirty="0">
                <a:latin typeface="TheSans UHH" panose="020B0604020202020204" charset="0"/>
              </a:rPr>
              <a:t>Issues</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A150C649-7B7B-4405-B661-5B39EE79EE51}"/>
              </a:ext>
            </a:extLst>
          </p:cNvPr>
          <p:cNvSpPr>
            <a:spLocks noGrp="1"/>
          </p:cNvSpPr>
          <p:nvPr>
            <p:ph type="body" sz="quarter" idx="16"/>
          </p:nvPr>
        </p:nvSpPr>
        <p:spPr/>
        <p:txBody>
          <a:bodyPr/>
          <a:lstStyle/>
          <a:p>
            <a:pPr>
              <a:spcBef>
                <a:spcPts val="300"/>
              </a:spcBef>
            </a:pPr>
            <a:r>
              <a:rPr lang="en-US" sz="1600" dirty="0"/>
              <a:t>Performance lags behind SOTA</a:t>
            </a:r>
          </a:p>
          <a:p>
            <a:pPr>
              <a:spcBef>
                <a:spcPts val="300"/>
              </a:spcBef>
            </a:pPr>
            <a:r>
              <a:rPr lang="en-US" sz="1600" dirty="0"/>
              <a:t>Requires data to be labeled with bounding boxes, hard to collect for many classes</a:t>
            </a:r>
          </a:p>
          <a:p>
            <a:pPr lvl="1">
              <a:spcBef>
                <a:spcPts val="300"/>
              </a:spcBef>
            </a:pPr>
            <a:r>
              <a:rPr lang="en-US" sz="1600" dirty="0"/>
              <a:t>Previous work could generalize better since it used image classifier</a:t>
            </a:r>
          </a:p>
          <a:p>
            <a:pPr lvl="1">
              <a:spcBef>
                <a:spcPts val="300"/>
              </a:spcBef>
            </a:pPr>
            <a:r>
              <a:rPr lang="en-US" sz="1600" dirty="0"/>
              <a:t>2014 COCO dataset (very large dataset) addressed this somewhat</a:t>
            </a:r>
          </a:p>
          <a:p>
            <a:pPr>
              <a:spcBef>
                <a:spcPts val="300"/>
              </a:spcBef>
            </a:pPr>
            <a:r>
              <a:rPr lang="en-US" sz="1600" dirty="0"/>
              <a:t>Regarding experiments: number of classes predicted is very limited</a:t>
            </a:r>
          </a:p>
          <a:p>
            <a:pPr lvl="1">
              <a:spcBef>
                <a:spcPts val="300"/>
              </a:spcBef>
            </a:pPr>
            <a:r>
              <a:rPr lang="en-US" sz="1600" dirty="0"/>
              <a:t>Not convinced that YOLO v1 is generalizable</a:t>
            </a:r>
          </a:p>
          <a:p>
            <a:pPr>
              <a:spcBef>
                <a:spcPts val="300"/>
              </a:spcBef>
            </a:pPr>
            <a:r>
              <a:rPr lang="en-US" sz="1600" dirty="0"/>
              <a:t>Confidence output of YOLO not confidence of class but P(Object), lowers interpretability</a:t>
            </a:r>
          </a:p>
          <a:p>
            <a:pPr>
              <a:spcBef>
                <a:spcPts val="300"/>
              </a:spcBef>
            </a:pPr>
            <a:r>
              <a:rPr lang="en-US" sz="1600" dirty="0"/>
              <a:t>Another limitation of YOLO is that it imposed spatial constraints on the objects in the image since  only B boxes can be predicted on an </a:t>
            </a:r>
            <a:r>
              <a:rPr lang="en-US" sz="1600" dirty="0" err="1"/>
              <a:t>SxS</a:t>
            </a:r>
            <a:r>
              <a:rPr lang="en-US" sz="1600" dirty="0"/>
              <a:t> grid</a:t>
            </a:r>
          </a:p>
          <a:p>
            <a:pPr>
              <a:spcBef>
                <a:spcPts val="300"/>
              </a:spcBef>
            </a:pPr>
            <a:r>
              <a:rPr lang="en-US" sz="1600" dirty="0"/>
              <a:t>Since the architecture only predicts boxes, this might make it less useful for irregular shapes</a:t>
            </a:r>
          </a:p>
          <a:p>
            <a:pPr>
              <a:spcBef>
                <a:spcPts val="0"/>
              </a:spcBef>
            </a:pPr>
            <a:endParaRPr lang="en-US" sz="1600" dirty="0"/>
          </a:p>
        </p:txBody>
      </p:sp>
      <p:sp>
        <p:nvSpPr>
          <p:cNvPr id="4" name="Date Placeholder 3">
            <a:extLst>
              <a:ext uri="{FF2B5EF4-FFF2-40B4-BE49-F238E27FC236}">
                <a16:creationId xmlns:a16="http://schemas.microsoft.com/office/drawing/2014/main" id="{6E333F32-6AA0-6A8E-00E6-1F73CA72A50F}"/>
              </a:ext>
            </a:extLst>
          </p:cNvPr>
          <p:cNvSpPr>
            <a:spLocks noGrp="1"/>
          </p:cNvSpPr>
          <p:nvPr>
            <p:ph type="dt" sz="half" idx="17"/>
          </p:nvPr>
        </p:nvSpPr>
        <p:spPr/>
        <p:txBody>
          <a:bodyPr/>
          <a:lstStyle/>
          <a:p>
            <a:r>
              <a:rPr lang="en-DE">
                <a:latin typeface="TheSans UHH" panose="020B0604020202020204" charset="0"/>
              </a:rPr>
              <a:t>SoSe2024</a:t>
            </a:r>
            <a:endParaRPr lang="de-DE" dirty="0">
              <a:latin typeface="TheSans UHH" panose="020B0604020202020204" charset="0"/>
            </a:endParaRPr>
          </a:p>
        </p:txBody>
      </p:sp>
      <p:sp>
        <p:nvSpPr>
          <p:cNvPr id="12" name="Footer Placeholder 4">
            <a:extLst>
              <a:ext uri="{FF2B5EF4-FFF2-40B4-BE49-F238E27FC236}">
                <a16:creationId xmlns:a16="http://schemas.microsoft.com/office/drawing/2014/main" id="{0041C18C-1994-B721-1F1A-305796A2DAE1}"/>
              </a:ext>
            </a:extLst>
          </p:cNvPr>
          <p:cNvSpPr>
            <a:spLocks noGrp="1"/>
          </p:cNvSpPr>
          <p:nvPr>
            <p:ph type="ftr" sz="quarter" idx="18"/>
          </p:nvPr>
        </p:nvSpPr>
        <p:spPr/>
        <p:txBody>
          <a:bodyPr/>
          <a:lstStyle/>
          <a:p>
            <a:r>
              <a:rPr lang="de-DE">
                <a:latin typeface="TheSans UHH" panose="020B0604020202020204" charset="0"/>
              </a:rPr>
              <a:t>GenAI | Ralf Möller, Sylvia Melzer</a:t>
            </a:r>
            <a:endParaRPr lang="de-DE" dirty="0">
              <a:latin typeface="TheSans UHH" panose="020B0604020202020204" charset="0"/>
            </a:endParaRPr>
          </a:p>
        </p:txBody>
      </p:sp>
      <p:sp>
        <p:nvSpPr>
          <p:cNvPr id="6" name="Slide Number Placeholder 5">
            <a:extLst>
              <a:ext uri="{FF2B5EF4-FFF2-40B4-BE49-F238E27FC236}">
                <a16:creationId xmlns:a16="http://schemas.microsoft.com/office/drawing/2014/main" id="{D11DC715-DBD5-5054-D768-6236232DEF20}"/>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98</a:t>
            </a:fld>
            <a:endParaRPr lang="de-DE" dirty="0">
              <a:latin typeface="TheSans UHH" panose="020B0604020202020204" charset="0"/>
            </a:endParaRPr>
          </a:p>
        </p:txBody>
      </p:sp>
      <p:sp>
        <p:nvSpPr>
          <p:cNvPr id="11" name="TextBox 10">
            <a:extLst>
              <a:ext uri="{FF2B5EF4-FFF2-40B4-BE49-F238E27FC236}">
                <a16:creationId xmlns:a16="http://schemas.microsoft.com/office/drawing/2014/main" id="{62E30CE1-3483-FF76-FE67-41F6C7A70393}"/>
              </a:ext>
            </a:extLst>
          </p:cNvPr>
          <p:cNvSpPr txBox="1"/>
          <p:nvPr/>
        </p:nvSpPr>
        <p:spPr>
          <a:xfrm>
            <a:off x="238010" y="4490264"/>
            <a:ext cx="8646458"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8404084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814D0-2630-3B46-89F1-73DCB3688CDD}"/>
              </a:ext>
            </a:extLst>
          </p:cNvPr>
          <p:cNvSpPr>
            <a:spLocks noGrp="1"/>
          </p:cNvSpPr>
          <p:nvPr>
            <p:ph type="title"/>
          </p:nvPr>
        </p:nvSpPr>
        <p:spPr/>
        <p:txBody>
          <a:bodyPr/>
          <a:lstStyle/>
          <a:p>
            <a:r>
              <a:rPr lang="de-DE" sz="2400" spc="-5" dirty="0">
                <a:latin typeface="TheSans UHH" panose="020B0604020202020204" charset="0"/>
              </a:rPr>
              <a:t>YOLO S</a:t>
            </a:r>
            <a:r>
              <a:rPr lang="de-DE" sz="2400" spc="5" dirty="0">
                <a:latin typeface="TheSans UHH" panose="020B0604020202020204" charset="0"/>
              </a:rPr>
              <a:t>ummar</a:t>
            </a:r>
            <a:r>
              <a:rPr lang="de-DE" sz="2400" dirty="0">
                <a:latin typeface="TheSans UHH" panose="020B0604020202020204" charset="0"/>
              </a:rPr>
              <a:t>y</a:t>
            </a:r>
            <a:endParaRPr lang="en-IN" dirty="0">
              <a:latin typeface="TheSans UHH" panose="020B0604020202020204" charset="0"/>
            </a:endParaRPr>
          </a:p>
        </p:txBody>
      </p:sp>
      <p:sp>
        <p:nvSpPr>
          <p:cNvPr id="3" name="Textplatzhalter 2">
            <a:extLst>
              <a:ext uri="{FF2B5EF4-FFF2-40B4-BE49-F238E27FC236}">
                <a16:creationId xmlns:a16="http://schemas.microsoft.com/office/drawing/2014/main" id="{F35C638E-B8AE-441D-92B5-EC1491AE1FA0}"/>
              </a:ext>
            </a:extLst>
          </p:cNvPr>
          <p:cNvSpPr>
            <a:spLocks noGrp="1"/>
          </p:cNvSpPr>
          <p:nvPr>
            <p:ph type="body" sz="quarter" idx="16"/>
          </p:nvPr>
        </p:nvSpPr>
        <p:spPr/>
        <p:txBody>
          <a:bodyPr/>
          <a:lstStyle/>
          <a:p>
            <a:pPr>
              <a:spcBef>
                <a:spcPts val="300"/>
              </a:spcBef>
            </a:pPr>
            <a:r>
              <a:rPr lang="en-US" dirty="0"/>
              <a:t>Object detection is the problem of detecting multiple objects in an image</a:t>
            </a:r>
          </a:p>
          <a:p>
            <a:pPr>
              <a:spcBef>
                <a:spcPts val="300"/>
              </a:spcBef>
            </a:pPr>
            <a:r>
              <a:rPr lang="en-US" dirty="0"/>
              <a:t>Almost real time object detection can make highly responsive robot systems without complex sensors</a:t>
            </a:r>
          </a:p>
          <a:p>
            <a:pPr>
              <a:spcBef>
                <a:spcPts val="300"/>
              </a:spcBef>
            </a:pPr>
            <a:r>
              <a:rPr lang="en-US" dirty="0"/>
              <a:t>Prior work relies on a large architecture with numerous parts to optimize</a:t>
            </a:r>
          </a:p>
          <a:p>
            <a:pPr>
              <a:spcBef>
                <a:spcPts val="300"/>
              </a:spcBef>
            </a:pPr>
            <a:r>
              <a:rPr lang="en-US" dirty="0"/>
              <a:t>YOLO proposes a unified architecture, which does all the tasks in one model and by one inference  over the entire image</a:t>
            </a:r>
          </a:p>
          <a:p>
            <a:pPr>
              <a:spcBef>
                <a:spcPts val="300"/>
              </a:spcBef>
            </a:pPr>
            <a:r>
              <a:rPr lang="en-US" dirty="0"/>
              <a:t>They show enormous speed improvement and show that they can beat most other prior work in terms  of </a:t>
            </a:r>
            <a:r>
              <a:rPr lang="en-US" dirty="0" err="1"/>
              <a:t>mAPs</a:t>
            </a:r>
            <a:endParaRPr lang="en-US" dirty="0"/>
          </a:p>
          <a:p>
            <a:pPr>
              <a:spcBef>
                <a:spcPts val="300"/>
              </a:spcBef>
            </a:pPr>
            <a:endParaRPr lang="en-US" dirty="0"/>
          </a:p>
        </p:txBody>
      </p:sp>
      <p:sp>
        <p:nvSpPr>
          <p:cNvPr id="4" name="Date Placeholder 3">
            <a:extLst>
              <a:ext uri="{FF2B5EF4-FFF2-40B4-BE49-F238E27FC236}">
                <a16:creationId xmlns:a16="http://schemas.microsoft.com/office/drawing/2014/main" id="{C8D34C2C-9A93-486D-5CA1-D72B9C96239F}"/>
              </a:ext>
            </a:extLst>
          </p:cNvPr>
          <p:cNvSpPr>
            <a:spLocks noGrp="1"/>
          </p:cNvSpPr>
          <p:nvPr>
            <p:ph type="dt" sz="half" idx="17"/>
          </p:nvPr>
        </p:nvSpPr>
        <p:spPr/>
        <p:txBody>
          <a:bodyPr/>
          <a:lstStyle/>
          <a:p>
            <a:r>
              <a:rPr lang="en-DE">
                <a:latin typeface="TheSans UHH" panose="020B0604020202020204" charset="0"/>
              </a:rPr>
              <a:t>SoSe2024</a:t>
            </a:r>
            <a:endParaRPr lang="de-DE">
              <a:latin typeface="TheSans UHH" panose="020B0604020202020204" charset="0"/>
            </a:endParaRPr>
          </a:p>
        </p:txBody>
      </p:sp>
      <p:sp>
        <p:nvSpPr>
          <p:cNvPr id="5" name="Footer Placeholder 4">
            <a:extLst>
              <a:ext uri="{FF2B5EF4-FFF2-40B4-BE49-F238E27FC236}">
                <a16:creationId xmlns:a16="http://schemas.microsoft.com/office/drawing/2014/main" id="{7A77889B-6F4C-51E4-7786-64B31F9CBAF0}"/>
              </a:ext>
            </a:extLst>
          </p:cNvPr>
          <p:cNvSpPr>
            <a:spLocks noGrp="1"/>
          </p:cNvSpPr>
          <p:nvPr>
            <p:ph type="ftr" sz="quarter" idx="18"/>
          </p:nvPr>
        </p:nvSpPr>
        <p:spPr/>
        <p:txBody>
          <a:bodyPr/>
          <a:lstStyle/>
          <a:p>
            <a:r>
              <a:rPr lang="de-DE">
                <a:latin typeface="TheSans UHH" panose="020B0604020202020204" charset="0"/>
              </a:rPr>
              <a:t>GenAI | Ralf Möller, Sylvia Melzer</a:t>
            </a:r>
          </a:p>
        </p:txBody>
      </p:sp>
      <p:sp>
        <p:nvSpPr>
          <p:cNvPr id="6" name="Slide Number Placeholder 5">
            <a:extLst>
              <a:ext uri="{FF2B5EF4-FFF2-40B4-BE49-F238E27FC236}">
                <a16:creationId xmlns:a16="http://schemas.microsoft.com/office/drawing/2014/main" id="{4CE849D7-165A-A0E8-8EB5-BB08A7065697}"/>
              </a:ext>
            </a:extLst>
          </p:cNvPr>
          <p:cNvSpPr>
            <a:spLocks noGrp="1"/>
          </p:cNvSpPr>
          <p:nvPr>
            <p:ph type="sldNum" sz="quarter" idx="19"/>
          </p:nvPr>
        </p:nvSpPr>
        <p:spPr/>
        <p:txBody>
          <a:bodyPr/>
          <a:lstStyle/>
          <a:p>
            <a:fld id="{3E01A2B2-10AD-754B-9B4C-E5B6FED423D0}" type="slidenum">
              <a:rPr lang="de-DE" smtClean="0">
                <a:latin typeface="TheSans UHH" panose="020B0604020202020204" charset="0"/>
              </a:rPr>
              <a:pPr/>
              <a:t>99</a:t>
            </a:fld>
            <a:endParaRPr lang="de-DE" dirty="0">
              <a:latin typeface="TheSans UHH" panose="020B0604020202020204" charset="0"/>
            </a:endParaRPr>
          </a:p>
        </p:txBody>
      </p:sp>
      <p:sp>
        <p:nvSpPr>
          <p:cNvPr id="8" name="TextBox 7">
            <a:extLst>
              <a:ext uri="{FF2B5EF4-FFF2-40B4-BE49-F238E27FC236}">
                <a16:creationId xmlns:a16="http://schemas.microsoft.com/office/drawing/2014/main" id="{1D6C492D-C529-E71F-37C8-3C12A8E87288}"/>
              </a:ext>
            </a:extLst>
          </p:cNvPr>
          <p:cNvSpPr txBox="1"/>
          <p:nvPr/>
        </p:nvSpPr>
        <p:spPr>
          <a:xfrm>
            <a:off x="482895" y="4490264"/>
            <a:ext cx="8424937" cy="276999"/>
          </a:xfrm>
          <a:prstGeom prst="rect">
            <a:avLst/>
          </a:prstGeom>
          <a:noFill/>
        </p:spPr>
        <p:txBody>
          <a:bodyPr wrap="square">
            <a:spAutoFit/>
          </a:bodyPr>
          <a:lstStyle/>
          <a:p>
            <a:pPr algn="ctr"/>
            <a:r>
              <a:rPr lang="en-GB" sz="1200" spc="-5" dirty="0">
                <a:solidFill>
                  <a:srgbClr val="7030A0"/>
                </a:solidFill>
                <a:latin typeface="TheSans UHH" panose="020B0604020202020204" charset="0"/>
              </a:rPr>
              <a:t>CS391R: Robot Learning </a:t>
            </a:r>
            <a:r>
              <a:rPr lang="en-GB" sz="1200" dirty="0">
                <a:solidFill>
                  <a:srgbClr val="7030A0"/>
                </a:solidFill>
                <a:latin typeface="TheSans UHH" panose="020B0604020202020204" charset="0"/>
              </a:rPr>
              <a:t>(Fall</a:t>
            </a:r>
            <a:r>
              <a:rPr lang="en-GB" sz="1200" spc="-60" dirty="0">
                <a:solidFill>
                  <a:srgbClr val="7030A0"/>
                </a:solidFill>
                <a:latin typeface="TheSans UHH" panose="020B0604020202020204" charset="0"/>
              </a:rPr>
              <a:t> </a:t>
            </a:r>
            <a:r>
              <a:rPr lang="en-GB" sz="1200" spc="-10" dirty="0">
                <a:solidFill>
                  <a:srgbClr val="7030A0"/>
                </a:solidFill>
                <a:latin typeface="TheSans UHH" panose="020B0604020202020204" charset="0"/>
              </a:rPr>
              <a:t>2021) </a:t>
            </a:r>
            <a:r>
              <a:rPr lang="en-GB" sz="1200" spc="-5" dirty="0">
                <a:solidFill>
                  <a:srgbClr val="7030A0"/>
                </a:solidFill>
                <a:latin typeface="TheSans UHH" panose="020B0604020202020204" charset="0"/>
              </a:rPr>
              <a:t>You Only Look Once (YOLO): Unified,  Real-Time Object</a:t>
            </a:r>
            <a:r>
              <a:rPr lang="en-GB" sz="1200" spc="-15" dirty="0">
                <a:solidFill>
                  <a:srgbClr val="7030A0"/>
                </a:solidFill>
                <a:latin typeface="TheSans UHH" panose="020B0604020202020204" charset="0"/>
              </a:rPr>
              <a:t> </a:t>
            </a:r>
            <a:r>
              <a:rPr lang="en-GB" sz="1200" spc="-5" dirty="0">
                <a:solidFill>
                  <a:srgbClr val="7030A0"/>
                </a:solidFill>
                <a:latin typeface="TheSans UHH" panose="020B0604020202020204" charset="0"/>
              </a:rPr>
              <a:t>Detection, </a:t>
            </a:r>
            <a:r>
              <a:rPr lang="en-GB" sz="1200" spc="-5" dirty="0">
                <a:solidFill>
                  <a:srgbClr val="7030A0"/>
                </a:solidFill>
                <a:latin typeface="TheSans UHH" panose="020B0604020202020204" charset="0"/>
                <a:cs typeface="Arial"/>
              </a:rPr>
              <a:t>Presenter: </a:t>
            </a:r>
            <a:r>
              <a:rPr lang="en-GB" sz="1200" dirty="0" err="1">
                <a:solidFill>
                  <a:srgbClr val="7030A0"/>
                </a:solidFill>
                <a:latin typeface="TheSans UHH" panose="020B0604020202020204" charset="0"/>
                <a:cs typeface="Arial"/>
              </a:rPr>
              <a:t>Shivang</a:t>
            </a:r>
            <a:r>
              <a:rPr lang="en-GB" sz="1200" spc="-75" dirty="0">
                <a:solidFill>
                  <a:srgbClr val="7030A0"/>
                </a:solidFill>
                <a:latin typeface="TheSans UHH" panose="020B0604020202020204" charset="0"/>
                <a:cs typeface="Arial"/>
              </a:rPr>
              <a:t> </a:t>
            </a:r>
            <a:r>
              <a:rPr lang="en-GB" sz="1200" dirty="0">
                <a:solidFill>
                  <a:srgbClr val="7030A0"/>
                </a:solidFill>
                <a:latin typeface="TheSans UHH" panose="020B0604020202020204" charset="0"/>
                <a:cs typeface="Arial"/>
              </a:rPr>
              <a:t>Singh</a:t>
            </a:r>
          </a:p>
        </p:txBody>
      </p:sp>
    </p:spTree>
    <p:extLst>
      <p:ext uri="{BB962C8B-B14F-4D97-AF65-F5344CB8AC3E}">
        <p14:creationId xmlns:p14="http://schemas.microsoft.com/office/powerpoint/2010/main" val="3076276476"/>
      </p:ext>
    </p:extLst>
  </p:cSld>
  <p:clrMapOvr>
    <a:masterClrMapping/>
  </p:clrMapOvr>
</p:sld>
</file>

<file path=ppt/theme/theme1.xml><?xml version="1.0" encoding="utf-8"?>
<a:theme xmlns:a="http://schemas.openxmlformats.org/drawingml/2006/main" name="Folienmaster">
  <a:themeElements>
    <a:clrScheme name="Benutzerdefiniert 1">
      <a:dk1>
        <a:srgbClr val="3B515B"/>
      </a:dk1>
      <a:lt1>
        <a:srgbClr val="FFFFFF"/>
      </a:lt1>
      <a:dk2>
        <a:srgbClr val="000000"/>
      </a:dk2>
      <a:lt2>
        <a:srgbClr val="B6BFC3"/>
      </a:lt2>
      <a:accent1>
        <a:srgbClr val="E2001A"/>
      </a:accent1>
      <a:accent2>
        <a:srgbClr val="0271BB"/>
      </a:accent2>
      <a:accent3>
        <a:srgbClr val="3B515B"/>
      </a:accent3>
      <a:accent4>
        <a:srgbClr val="F07F8C"/>
      </a:accent4>
      <a:accent5>
        <a:srgbClr val="80B8DD"/>
      </a:accent5>
      <a:accent6>
        <a:srgbClr val="9DA8AD"/>
      </a:accent6>
      <a:hlink>
        <a:srgbClr val="0271BB"/>
      </a:hlink>
      <a:folHlink>
        <a:srgbClr val="80B8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12070</TotalTime>
  <Words>12254</Words>
  <Application>Microsoft Office PowerPoint</Application>
  <PresentationFormat>Bildschirmpräsentation (16:9)</PresentationFormat>
  <Paragraphs>1610</Paragraphs>
  <Slides>151</Slides>
  <Notes>55</Notes>
  <HiddenSlides>3</HiddenSlides>
  <MMClips>1</MMClips>
  <ScaleCrop>false</ScaleCrop>
  <HeadingPairs>
    <vt:vector size="6" baseType="variant">
      <vt:variant>
        <vt:lpstr>Verwendete Schriftarten</vt:lpstr>
      </vt:variant>
      <vt:variant>
        <vt:i4>23</vt:i4>
      </vt:variant>
      <vt:variant>
        <vt:lpstr>Design</vt:lpstr>
      </vt:variant>
      <vt:variant>
        <vt:i4>1</vt:i4>
      </vt:variant>
      <vt:variant>
        <vt:lpstr>Folientitel</vt:lpstr>
      </vt:variant>
      <vt:variant>
        <vt:i4>151</vt:i4>
      </vt:variant>
    </vt:vector>
  </HeadingPairs>
  <TitlesOfParts>
    <vt:vector size="175" baseType="lpstr">
      <vt:lpstr>Helvetica-LightOblique</vt:lpstr>
      <vt:lpstr>TheSans Uhh Bold Caps</vt:lpstr>
      <vt:lpstr>Gill Sans</vt:lpstr>
      <vt:lpstr>GillSans-Light</vt:lpstr>
      <vt:lpstr>TheSans Uhh Bold Caps</vt:lpstr>
      <vt:lpstr>TheSans UHH Regular</vt:lpstr>
      <vt:lpstr>Helvetica</vt:lpstr>
      <vt:lpstr>Calibri</vt:lpstr>
      <vt:lpstr>Helvetica-Light</vt:lpstr>
      <vt:lpstr>Avenir Next</vt:lpstr>
      <vt:lpstr>Trebuchet MS</vt:lpstr>
      <vt:lpstr>STIXGeneral</vt:lpstr>
      <vt:lpstr>Arial</vt:lpstr>
      <vt:lpstr>宋体</vt:lpstr>
      <vt:lpstr>AvenirNext-Medium</vt:lpstr>
      <vt:lpstr>HelveticaNeue-LightItalic</vt:lpstr>
      <vt:lpstr>ＭＳ Ｐゴシック</vt:lpstr>
      <vt:lpstr>Times New Roman</vt:lpstr>
      <vt:lpstr>STIXSizeOneSym</vt:lpstr>
      <vt:lpstr>Wingdings</vt:lpstr>
      <vt:lpstr>TheSans UHH</vt:lpstr>
      <vt:lpstr>Helvetica Neue</vt:lpstr>
      <vt:lpstr>HelveticaNeue-Light</vt:lpstr>
      <vt:lpstr>Folienmaster</vt:lpstr>
      <vt:lpstr>AlphaZero, AlphaGemeotry Vision and Language, CLIP, GPT-4V</vt:lpstr>
      <vt:lpstr>PowerPoint-Präsentation</vt:lpstr>
      <vt:lpstr>PowerPoint-Präsentation</vt:lpstr>
      <vt:lpstr>Graceful degradation?</vt:lpstr>
      <vt:lpstr>Go</vt:lpstr>
      <vt:lpstr>Go</vt:lpstr>
      <vt:lpstr>AlphaGo</vt:lpstr>
      <vt:lpstr>AlphaGo</vt:lpstr>
      <vt:lpstr>AlphaGo</vt:lpstr>
      <vt:lpstr>AlphaGo</vt:lpstr>
      <vt:lpstr>AlphaGo</vt:lpstr>
      <vt:lpstr>PowerPoint-Präsentation</vt:lpstr>
      <vt:lpstr>Graceful degradation?</vt:lpstr>
      <vt:lpstr>Agains the Brittleness: AlphaZero</vt:lpstr>
      <vt:lpstr>Monte Carlo Tree Search (MCTS)</vt:lpstr>
      <vt:lpstr>Monte Carlo Tree Search (MCTS)</vt:lpstr>
      <vt:lpstr>Monte Carlo Tree Search (MCTS)</vt:lpstr>
      <vt:lpstr>Representation Learning</vt:lpstr>
      <vt:lpstr>Find representation augmentations: AlphaGeometry</vt:lpstr>
      <vt:lpstr>9 dots puzzle: Creative solutions</vt:lpstr>
      <vt:lpstr>FunSearch: Creative solutions in the form of code</vt:lpstr>
      <vt:lpstr>FunSearch</vt:lpstr>
      <vt:lpstr>PowerPoint-Präsentation</vt:lpstr>
      <vt:lpstr>PowerPoint-Präsentation</vt:lpstr>
      <vt:lpstr>Powerful Industrial Robotics</vt:lpstr>
      <vt:lpstr>Acknowledgements </vt:lpstr>
      <vt:lpstr>Image captioning</vt:lpstr>
      <vt:lpstr>Visual question answering</vt:lpstr>
      <vt:lpstr>PowerPoint-Präsentation</vt:lpstr>
      <vt:lpstr>Grayscale images are matrices</vt:lpstr>
      <vt:lpstr>Color images are tensors</vt:lpstr>
      <vt:lpstr>Convolution operator</vt:lpstr>
      <vt:lpstr>(Filter, Kernel) </vt:lpstr>
      <vt:lpstr>Demo: http://setosa.io/ev/image-kernels/ </vt:lpstr>
      <vt:lpstr>Convolutional Layer (with 4 filters)</vt:lpstr>
      <vt:lpstr>Convolutional Layer (with 4 filters)</vt:lpstr>
      <vt:lpstr>Pooling layers to reduce dimensionality</vt:lpstr>
      <vt:lpstr>Alexnet</vt:lpstr>
      <vt:lpstr>Image classification</vt:lpstr>
      <vt:lpstr>Alexnet</vt:lpstr>
      <vt:lpstr>Revolution of depth</vt:lpstr>
      <vt:lpstr>Inception</vt:lpstr>
      <vt:lpstr>lmageNet pretraining -&gt; lnstagram pretraining</vt:lpstr>
      <vt:lpstr>At the end of the day, … </vt:lpstr>
      <vt:lpstr>Key insight  </vt:lpstr>
      <vt:lpstr>Simple visual QA</vt:lpstr>
      <vt:lpstr>Visual attention</vt:lpstr>
      <vt:lpstr>PowerPoint-Präsentation</vt:lpstr>
      <vt:lpstr>PowerPoint-Präsentation</vt:lpstr>
      <vt:lpstr>Hard Attention</vt:lpstr>
      <vt:lpstr>NLVR2: natural language for visual reasoning! (Suhr et al., 2018)</vt:lpstr>
      <vt:lpstr>CerealBar: Situated, Collaborative Natural Language Understanding </vt:lpstr>
      <vt:lpstr>PowerPoint-Präsentation</vt:lpstr>
      <vt:lpstr>Image Captioning</vt:lpstr>
      <vt:lpstr>test image</vt:lpstr>
      <vt:lpstr>test image</vt:lpstr>
      <vt:lpstr>test image</vt:lpstr>
      <vt:lpstr>test image</vt:lpstr>
      <vt:lpstr>test image</vt:lpstr>
      <vt:lpstr>test image</vt:lpstr>
      <vt:lpstr>PowerPoint-Präsentation</vt:lpstr>
      <vt:lpstr>PowerPoint-Präsentation</vt:lpstr>
      <vt:lpstr>test image</vt:lpstr>
      <vt:lpstr>test image</vt:lpstr>
      <vt:lpstr>lmage Captioning: Failure Cases</vt:lpstr>
      <vt:lpstr>Image Captioning with Attention </vt:lpstr>
      <vt:lpstr>Image Captioning with Attention</vt:lpstr>
      <vt:lpstr>Image Captioning with Attention</vt:lpstr>
      <vt:lpstr>Image Captioning using Transformers</vt:lpstr>
      <vt:lpstr>Image Captioning using transformers</vt:lpstr>
      <vt:lpstr>Image Captioning using ONLY transformers</vt:lpstr>
      <vt:lpstr>Vision Transformers (ViT) vs. ResNets (BiT)</vt:lpstr>
      <vt:lpstr>Vision Transformers</vt:lpstr>
      <vt:lpstr>ViLBERT (Vision and Language BERT) </vt:lpstr>
      <vt:lpstr>Model</vt:lpstr>
      <vt:lpstr>Pretraining: Masked Multi-Modal Learning Task</vt:lpstr>
      <vt:lpstr>Pretraining: Multi-modal alignment task</vt:lpstr>
      <vt:lpstr>Transfer tasks</vt:lpstr>
      <vt:lpstr>Visual Question Answering  (VQA)</vt:lpstr>
      <vt:lpstr>Visual Commonsense Reasoning  (VCR)</vt:lpstr>
      <vt:lpstr>Grounding Referring Expressions</vt:lpstr>
      <vt:lpstr>Caption-Based Image Retrieval </vt:lpstr>
      <vt:lpstr>Nowadays: Many different  V&amp;L BERTs</vt:lpstr>
      <vt:lpstr>General approach</vt:lpstr>
      <vt:lpstr>Object Detection</vt:lpstr>
      <vt:lpstr>Segmentation vs. Detection</vt:lpstr>
      <vt:lpstr>Region-CNN (fast and faster, 2014 ongoing)</vt:lpstr>
      <vt:lpstr>Key Insights</vt:lpstr>
      <vt:lpstr>Formal Problem Setting</vt:lpstr>
      <vt:lpstr>YOLO overview</vt:lpstr>
      <vt:lpstr>YOLO Training </vt:lpstr>
      <vt:lpstr>YOLO Architecture</vt:lpstr>
      <vt:lpstr>YOLO Prediction</vt:lpstr>
      <vt:lpstr>Non-maximal suppression</vt:lpstr>
      <vt:lpstr>Experimental Results - Error Analysis</vt:lpstr>
      <vt:lpstr>Experimental Results - Out of Domain</vt:lpstr>
      <vt:lpstr>Discussion of Results</vt:lpstr>
      <vt:lpstr>Critique / Limitations / Open Issues</vt:lpstr>
      <vt:lpstr>YOLO Summary</vt:lpstr>
      <vt:lpstr>CLIP – Contrastive language-image pretraining </vt:lpstr>
      <vt:lpstr>Contrastive pretraining</vt:lpstr>
      <vt:lpstr>Contrastive  language-image pretraining</vt:lpstr>
      <vt:lpstr>Method: Contrastive Pre-training </vt:lpstr>
      <vt:lpstr>Method: Contrastive Pre-training </vt:lpstr>
      <vt:lpstr>Method: Contrastive Pre-training </vt:lpstr>
      <vt:lpstr>Method: Contrastive Pre-training </vt:lpstr>
      <vt:lpstr>Method: Contrastive Pre-training </vt:lpstr>
      <vt:lpstr>Method: Contrastive Pre-training </vt:lpstr>
      <vt:lpstr>Method: Contrastive Pre-training </vt:lpstr>
      <vt:lpstr>Method: Zero-Shot Testing </vt:lpstr>
      <vt:lpstr>Method: Zero-Shot Testing </vt:lpstr>
      <vt:lpstr>Method: Zero-Shot Testing </vt:lpstr>
      <vt:lpstr>Method: Zero-Shot Testing </vt:lpstr>
      <vt:lpstr>Method: Zero-Shot Testing </vt:lpstr>
      <vt:lpstr>Method: Zero-Shot Testing </vt:lpstr>
      <vt:lpstr>Method: Zero-Shot Testing </vt:lpstr>
      <vt:lpstr>Method: Zero-Shot Testing – Prompt Engineering  </vt:lpstr>
      <vt:lpstr>PowerPoint-Präsentation</vt:lpstr>
      <vt:lpstr>Method: Zero-Shot Testing – Prompt Engineering  </vt:lpstr>
      <vt:lpstr>Method: Zero-Shot Testing –  Prompt Engineering  </vt:lpstr>
      <vt:lpstr>Compare with decidated image classifier?</vt:lpstr>
      <vt:lpstr>Linear Probe CLIP</vt:lpstr>
      <vt:lpstr>Experiments:  Zero-shot </vt:lpstr>
      <vt:lpstr>Experiments:  Zero-shot </vt:lpstr>
      <vt:lpstr>Experiments:  Zero-shot </vt:lpstr>
      <vt:lpstr>Experiments:  Zero-shot </vt:lpstr>
      <vt:lpstr>Experiments:  Zero-shot </vt:lpstr>
      <vt:lpstr>Experiments:  Zero-shot </vt:lpstr>
      <vt:lpstr>Experiments:  Zero-shot </vt:lpstr>
      <vt:lpstr>Experiments: Zero-shot </vt:lpstr>
      <vt:lpstr>Experiments: Zero-shot </vt:lpstr>
      <vt:lpstr>Experiments: Few-shot </vt:lpstr>
      <vt:lpstr>Experiments: Linear probe </vt:lpstr>
      <vt:lpstr>Experiments: CLIP is more robust to domain shift </vt:lpstr>
      <vt:lpstr>Experiments: CLIP is more robust to domain shift </vt:lpstr>
      <vt:lpstr>Experiments: CLIP is more robust to domain shift </vt:lpstr>
      <vt:lpstr>Code Released </vt:lpstr>
      <vt:lpstr>Code Released </vt:lpstr>
      <vt:lpstr>Conclusion CLIP </vt:lpstr>
      <vt:lpstr>Conclusion CLIP </vt:lpstr>
      <vt:lpstr>Conclusion CLIP </vt:lpstr>
      <vt:lpstr>GPT-4V(ision)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Manager/>
  <Company>Universität Hamburg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Autorenname</dc:creator>
  <cp:keywords/>
  <dc:description/>
  <cp:lastModifiedBy>Sylvia Melzer</cp:lastModifiedBy>
  <cp:revision>479</cp:revision>
  <dcterms:created xsi:type="dcterms:W3CDTF">2017-11-14T09:58:03Z</dcterms:created>
  <dcterms:modified xsi:type="dcterms:W3CDTF">2024-06-30T20:13:27Z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ache">
    <vt:lpwstr>Deutsch</vt:lpwstr>
  </property>
</Properties>
</file>