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60" r:id="rId1"/>
    <p:sldMasterId id="2147483683" r:id="rId2"/>
  </p:sldMasterIdLst>
  <p:notesMasterIdLst>
    <p:notesMasterId r:id="rId57"/>
  </p:notesMasterIdLst>
  <p:handoutMasterIdLst>
    <p:handoutMasterId r:id="rId58"/>
  </p:handoutMasterIdLst>
  <p:sldIdLst>
    <p:sldId id="329" r:id="rId3"/>
    <p:sldId id="324" r:id="rId4"/>
    <p:sldId id="341" r:id="rId5"/>
    <p:sldId id="332" r:id="rId6"/>
    <p:sldId id="340" r:id="rId7"/>
    <p:sldId id="289" r:id="rId8"/>
    <p:sldId id="4000" r:id="rId9"/>
    <p:sldId id="4001" r:id="rId10"/>
    <p:sldId id="4002" r:id="rId11"/>
    <p:sldId id="3998" r:id="rId12"/>
    <p:sldId id="4011" r:id="rId13"/>
    <p:sldId id="4084" r:id="rId14"/>
    <p:sldId id="4012" r:id="rId15"/>
    <p:sldId id="4014" r:id="rId16"/>
    <p:sldId id="4013" r:id="rId17"/>
    <p:sldId id="4015" r:id="rId18"/>
    <p:sldId id="4016" r:id="rId19"/>
    <p:sldId id="4017" r:id="rId20"/>
    <p:sldId id="4018" r:id="rId21"/>
    <p:sldId id="4022" r:id="rId22"/>
    <p:sldId id="1559" r:id="rId23"/>
    <p:sldId id="4023" r:id="rId24"/>
    <p:sldId id="4020" r:id="rId25"/>
    <p:sldId id="4025" r:id="rId26"/>
    <p:sldId id="4024" r:id="rId27"/>
    <p:sldId id="1571" r:id="rId28"/>
    <p:sldId id="1560" r:id="rId29"/>
    <p:sldId id="1575" r:id="rId30"/>
    <p:sldId id="1561" r:id="rId31"/>
    <p:sldId id="1574" r:id="rId32"/>
    <p:sldId id="1570" r:id="rId33"/>
    <p:sldId id="1577" r:id="rId34"/>
    <p:sldId id="1578" r:id="rId35"/>
    <p:sldId id="4086" r:id="rId36"/>
    <p:sldId id="4005" r:id="rId37"/>
    <p:sldId id="3963" r:id="rId38"/>
    <p:sldId id="533" r:id="rId39"/>
    <p:sldId id="4006" r:id="rId40"/>
    <p:sldId id="374" r:id="rId41"/>
    <p:sldId id="1305" r:id="rId42"/>
    <p:sldId id="3995" r:id="rId43"/>
    <p:sldId id="4070" r:id="rId44"/>
    <p:sldId id="4085" r:id="rId45"/>
    <p:sldId id="292" r:id="rId46"/>
    <p:sldId id="4007" r:id="rId47"/>
    <p:sldId id="333" r:id="rId48"/>
    <p:sldId id="334" r:id="rId49"/>
    <p:sldId id="335" r:id="rId50"/>
    <p:sldId id="336" r:id="rId51"/>
    <p:sldId id="4009" r:id="rId52"/>
    <p:sldId id="4008" r:id="rId53"/>
    <p:sldId id="339" r:id="rId54"/>
    <p:sldId id="338" r:id="rId55"/>
    <p:sldId id="3994" r:id="rId56"/>
  </p:sldIdLst>
  <p:sldSz cx="9144000" cy="5143500" type="screen16x9"/>
  <p:notesSz cx="6858000" cy="9144000"/>
  <p:embeddedFontLst>
    <p:embeddedFont>
      <p:font typeface="Arial Black" panose="020B0A04020102020204" pitchFamily="34" charset="0"/>
      <p:bold r:id="rId59"/>
    </p:embeddedFont>
    <p:embeddedFont>
      <p:font typeface="Calibri" panose="020F0502020204030204" pitchFamily="34" charset="0"/>
      <p:regular r:id="rId60"/>
      <p:bold r:id="rId61"/>
      <p:italic r:id="rId62"/>
      <p:boldItalic r:id="rId63"/>
    </p:embeddedFont>
    <p:embeddedFont>
      <p:font typeface="Calibri Light" panose="020F0302020204030204" pitchFamily="34" charset="0"/>
      <p:regular r:id="rId64"/>
      <p:italic r:id="rId65"/>
    </p:embeddedFont>
    <p:embeddedFont>
      <p:font typeface="Cambria Math" panose="02040503050406030204" pitchFamily="18" charset="0"/>
      <p:regular r:id="rId66"/>
    </p:embeddedFont>
    <p:embeddedFont>
      <p:font typeface="TheSans UHH" panose="020B0502050302020203" pitchFamily="34" charset="0"/>
      <p:regular r:id="rId67"/>
      <p:bold r:id="rId68"/>
      <p:italic r:id="rId69"/>
      <p:boldItalic r:id="rId70"/>
    </p:embeddedFont>
    <p:embeddedFont>
      <p:font typeface="TheSans UHH Bold Caps" panose="020B0702050302020203" pitchFamily="34" charset="0"/>
      <p:regular r:id="rId71"/>
      <p:bold r:id="rId72"/>
    </p:embeddedFont>
    <p:embeddedFont>
      <p:font typeface="TheSans UHH Bold Caps" panose="020B0702050302020203" pitchFamily="34" charset="0"/>
      <p:regular r:id="rId71"/>
      <p:bold r:id="rId72"/>
    </p:embeddedFont>
    <p:embeddedFont>
      <p:font typeface="TheSans UHH Regular" panose="020B0502050302020203" pitchFamily="34" charset="0"/>
      <p:regular r:id="rId73"/>
      <p:bold r:id="rId74"/>
      <p:italic r:id="rId75"/>
      <p:boldItalic r:id="rId76"/>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tte fügen Sie einen Abschnittsnamen ein" id="{08ADE9BD-D0E4-4A4C-8370-21ACDE2D7AF2}">
          <p14:sldIdLst>
            <p14:sldId id="329"/>
            <p14:sldId id="324"/>
            <p14:sldId id="341"/>
            <p14:sldId id="332"/>
            <p14:sldId id="340"/>
            <p14:sldId id="289"/>
            <p14:sldId id="4000"/>
            <p14:sldId id="4001"/>
            <p14:sldId id="4002"/>
            <p14:sldId id="3998"/>
            <p14:sldId id="4011"/>
            <p14:sldId id="4084"/>
            <p14:sldId id="4012"/>
            <p14:sldId id="4014"/>
            <p14:sldId id="4013"/>
            <p14:sldId id="4015"/>
            <p14:sldId id="4016"/>
            <p14:sldId id="4017"/>
            <p14:sldId id="4018"/>
            <p14:sldId id="4022"/>
            <p14:sldId id="1559"/>
            <p14:sldId id="4023"/>
            <p14:sldId id="4020"/>
            <p14:sldId id="4025"/>
            <p14:sldId id="4024"/>
            <p14:sldId id="1571"/>
            <p14:sldId id="1560"/>
            <p14:sldId id="1575"/>
            <p14:sldId id="1561"/>
            <p14:sldId id="1574"/>
            <p14:sldId id="1570"/>
            <p14:sldId id="1577"/>
            <p14:sldId id="1578"/>
            <p14:sldId id="4086"/>
            <p14:sldId id="4005"/>
            <p14:sldId id="3963"/>
            <p14:sldId id="533"/>
            <p14:sldId id="4006"/>
            <p14:sldId id="374"/>
            <p14:sldId id="1305"/>
            <p14:sldId id="3995"/>
            <p14:sldId id="4070"/>
            <p14:sldId id="4085"/>
            <p14:sldId id="292"/>
            <p14:sldId id="4007"/>
            <p14:sldId id="333"/>
            <p14:sldId id="334"/>
            <p14:sldId id="335"/>
            <p14:sldId id="336"/>
            <p14:sldId id="4009"/>
            <p14:sldId id="4008"/>
            <p14:sldId id="339"/>
            <p14:sldId id="338"/>
            <p14:sldId id="3994"/>
          </p14:sldIdLst>
        </p14:section>
      </p14:sectionLst>
    </p:ext>
    <p:ext uri="{EFAFB233-063F-42B5-8137-9DF3F51BA10A}">
      <p15:sldGuideLst xmlns:p15="http://schemas.microsoft.com/office/powerpoint/2012/main">
        <p15:guide id="2" pos="113" userDrawn="1">
          <p15:clr>
            <a:srgbClr val="A4A3A4"/>
          </p15:clr>
        </p15:guide>
        <p15:guide id="3" pos="5602" userDrawn="1">
          <p15:clr>
            <a:srgbClr val="A4A3A4"/>
          </p15:clr>
        </p15:guide>
        <p15:guide id="4" orient="horz" pos="35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elis hristidis" initials="v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A8AD"/>
    <a:srgbClr val="3B515B"/>
    <a:srgbClr val="B6BFC3"/>
    <a:srgbClr val="027099"/>
    <a:srgbClr val="008CC0"/>
    <a:srgbClr val="009CD1"/>
    <a:srgbClr val="E5F5FA"/>
    <a:srgbClr val="3C515B"/>
    <a:srgbClr val="009C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0" autoAdjust="0"/>
    <p:restoredTop sz="68617" autoAdjust="0"/>
  </p:normalViewPr>
  <p:slideViewPr>
    <p:cSldViewPr snapToObjects="1">
      <p:cViewPr varScale="1">
        <p:scale>
          <a:sx n="99" d="100"/>
          <a:sy n="99" d="100"/>
        </p:scale>
        <p:origin x="1986" y="78"/>
      </p:cViewPr>
      <p:guideLst>
        <p:guide pos="113"/>
        <p:guide pos="5602"/>
        <p:guide orient="horz" pos="350"/>
      </p:guideLst>
    </p:cSldViewPr>
  </p:slideViewPr>
  <p:outlineViewPr>
    <p:cViewPr>
      <p:scale>
        <a:sx n="33" d="100"/>
        <a:sy n="33" d="100"/>
      </p:scale>
      <p:origin x="0" y="-15496"/>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124" d="100"/>
          <a:sy n="124" d="100"/>
        </p:scale>
        <p:origin x="5208"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handoutMaster" Target="handoutMasters/handoutMaster1.xml"/><Relationship Id="rId74" Type="http://schemas.openxmlformats.org/officeDocument/2006/relationships/font" Target="fonts/font16.fntdata"/><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font" Target="fonts/font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4.fntdata"/><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8.fntdata"/><Relationship Id="rId7" Type="http://schemas.openxmlformats.org/officeDocument/2006/relationships/slide" Target="slides/slide5.xml"/><Relationship Id="rId71" Type="http://schemas.openxmlformats.org/officeDocument/2006/relationships/font" Target="fonts/font13.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TheSans UHH" panose="020B0502050302020203"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322579-3BCF-D748-A2B1-13C370832227}" type="datetimeFigureOut">
              <a:rPr lang="de-DE" smtClean="0">
                <a:latin typeface="TheSans UHH" panose="020B0502050302020203" pitchFamily="34" charset="0"/>
              </a:rPr>
              <a:t>10.04.2024</a:t>
            </a:fld>
            <a:endParaRPr lang="de-DE" dirty="0">
              <a:latin typeface="TheSans UHH" panose="020B0502050302020203"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TheSans UHH" panose="020B0502050302020203"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4D7AD7-FD44-8444-A38A-7B8FFD50E3B1}" type="slidenum">
              <a:rPr lang="de-DE" smtClean="0">
                <a:latin typeface="TheSans UHH" panose="020B0502050302020203" pitchFamily="34" charset="0"/>
              </a:rPr>
              <a:t>‹Nr.›</a:t>
            </a:fld>
            <a:endParaRPr lang="de-DE" dirty="0">
              <a:latin typeface="TheSans UHH" panose="020B0502050302020203" pitchFamily="34" charset="0"/>
            </a:endParaRPr>
          </a:p>
        </p:txBody>
      </p:sp>
    </p:spTree>
    <p:extLst>
      <p:ext uri="{BB962C8B-B14F-4D97-AF65-F5344CB8AC3E}">
        <p14:creationId xmlns:p14="http://schemas.microsoft.com/office/powerpoint/2010/main" val="35534263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heSans UHH" panose="020B0502050302020203"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heSans UHH" panose="020B0502050302020203" pitchFamily="34" charset="0"/>
              </a:defRPr>
            </a:lvl1pPr>
          </a:lstStyle>
          <a:p>
            <a:fld id="{B2E59258-C19A-D949-846D-8B6CB38182F3}" type="datetimeFigureOut">
              <a:rPr lang="de-DE" smtClean="0"/>
              <a:pPr/>
              <a:t>10.04.2024</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heSans UHH" panose="020B0502050302020203"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heSans UHH" panose="020B0502050302020203" pitchFamily="34" charset="0"/>
              </a:defRPr>
            </a:lvl1pPr>
          </a:lstStyle>
          <a:p>
            <a:fld id="{3C606240-9D1C-3843-B28E-77756B6151FD}" type="slidenum">
              <a:rPr lang="de-DE" smtClean="0"/>
              <a:pPr/>
              <a:t>‹Nr.›</a:t>
            </a:fld>
            <a:endParaRPr lang="de-DE" dirty="0"/>
          </a:p>
        </p:txBody>
      </p:sp>
    </p:spTree>
    <p:extLst>
      <p:ext uri="{BB962C8B-B14F-4D97-AF65-F5344CB8AC3E}">
        <p14:creationId xmlns:p14="http://schemas.microsoft.com/office/powerpoint/2010/main" val="103427113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TheSans UHH" panose="020B0502050302020203" pitchFamily="34" charset="0"/>
        <a:ea typeface="+mn-ea"/>
        <a:cs typeface="+mn-cs"/>
      </a:defRPr>
    </a:lvl1pPr>
    <a:lvl2pPr marL="457200" algn="l" defTabSz="457200" rtl="0" eaLnBrk="1" latinLnBrk="0" hangingPunct="1">
      <a:defRPr sz="1200" kern="1200">
        <a:solidFill>
          <a:schemeClr val="tx1"/>
        </a:solidFill>
        <a:latin typeface="TheSans UHH" panose="020B0502050302020203" pitchFamily="34" charset="0"/>
        <a:ea typeface="+mn-ea"/>
        <a:cs typeface="+mn-cs"/>
      </a:defRPr>
    </a:lvl2pPr>
    <a:lvl3pPr marL="914400" algn="l" defTabSz="457200" rtl="0" eaLnBrk="1" latinLnBrk="0" hangingPunct="1">
      <a:defRPr sz="1200" kern="1200">
        <a:solidFill>
          <a:schemeClr val="tx1"/>
        </a:solidFill>
        <a:latin typeface="TheSans UHH" panose="020B0502050302020203" pitchFamily="34" charset="0"/>
        <a:ea typeface="+mn-ea"/>
        <a:cs typeface="+mn-cs"/>
      </a:defRPr>
    </a:lvl3pPr>
    <a:lvl4pPr marL="1371600" algn="l" defTabSz="457200" rtl="0" eaLnBrk="1" latinLnBrk="0" hangingPunct="1">
      <a:defRPr sz="1200" kern="1200">
        <a:solidFill>
          <a:schemeClr val="tx1"/>
        </a:solidFill>
        <a:latin typeface="TheSans UHH" panose="020B0502050302020203" pitchFamily="34" charset="0"/>
        <a:ea typeface="+mn-ea"/>
        <a:cs typeface="+mn-cs"/>
      </a:defRPr>
    </a:lvl4pPr>
    <a:lvl5pPr marL="1828800" algn="l" defTabSz="457200" rtl="0" eaLnBrk="1" latinLnBrk="0" hangingPunct="1">
      <a:defRPr sz="1200" kern="1200">
        <a:solidFill>
          <a:schemeClr val="tx1"/>
        </a:solidFill>
        <a:latin typeface="TheSans UHH" panose="020B0502050302020203"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lanetcalc.com/519/"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8</a:t>
            </a:fld>
            <a:endParaRPr lang="de-DE" dirty="0"/>
          </a:p>
        </p:txBody>
      </p:sp>
    </p:spTree>
    <p:extLst>
      <p:ext uri="{BB962C8B-B14F-4D97-AF65-F5344CB8AC3E}">
        <p14:creationId xmlns:p14="http://schemas.microsoft.com/office/powerpoint/2010/main" val="2805456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16DB964A-425E-854B-BBBD-BCEF7D195A16}" type="slidenum">
              <a:rPr lang="en-DE" smtClean="0"/>
              <a:t>39</a:t>
            </a:fld>
            <a:endParaRPr lang="en-DE"/>
          </a:p>
        </p:txBody>
      </p:sp>
    </p:spTree>
    <p:extLst>
      <p:ext uri="{BB962C8B-B14F-4D97-AF65-F5344CB8AC3E}">
        <p14:creationId xmlns:p14="http://schemas.microsoft.com/office/powerpoint/2010/main" val="2042112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3C606240-9D1C-3843-B28E-77756B6151FD}" type="slidenum">
              <a:rPr lang="de-DE" smtClean="0"/>
              <a:t>44</a:t>
            </a:fld>
            <a:endParaRPr lang="de-DE"/>
          </a:p>
        </p:txBody>
      </p:sp>
    </p:spTree>
    <p:extLst>
      <p:ext uri="{BB962C8B-B14F-4D97-AF65-F5344CB8AC3E}">
        <p14:creationId xmlns:p14="http://schemas.microsoft.com/office/powerpoint/2010/main" val="2966409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3C606240-9D1C-3843-B28E-77756B6151FD}" type="slidenum">
              <a:rPr lang="de-DE" smtClean="0"/>
              <a:t>45</a:t>
            </a:fld>
            <a:endParaRPr lang="de-DE"/>
          </a:p>
        </p:txBody>
      </p:sp>
    </p:spTree>
    <p:extLst>
      <p:ext uri="{BB962C8B-B14F-4D97-AF65-F5344CB8AC3E}">
        <p14:creationId xmlns:p14="http://schemas.microsoft.com/office/powerpoint/2010/main" val="1781276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Micky, der Zauberlehrling </a:t>
            </a:r>
          </a:p>
          <a:p>
            <a:r>
              <a:rPr lang="de-DE" dirty="0"/>
              <a:t>KINOSTART: 01.01.1970 • Zeichentrickfilm • USA (1937) </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50</a:t>
            </a:fld>
            <a:endParaRPr lang="de-DE" dirty="0"/>
          </a:p>
        </p:txBody>
      </p:sp>
    </p:spTree>
    <p:extLst>
      <p:ext uri="{BB962C8B-B14F-4D97-AF65-F5344CB8AC3E}">
        <p14:creationId xmlns:p14="http://schemas.microsoft.com/office/powerpoint/2010/main" val="2659984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Decision rule is a function specifying the actions an agent takes at state s while observed at time step t.</a:t>
            </a:r>
          </a:p>
          <a:p>
            <a:r>
              <a:rPr lang="en-US" dirty="0"/>
              <a:t>Policy = sequence of decision rules</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9</a:t>
            </a:fld>
            <a:endParaRPr lang="de-DE" dirty="0"/>
          </a:p>
        </p:txBody>
      </p:sp>
    </p:spTree>
    <p:extLst>
      <p:ext uri="{BB962C8B-B14F-4D97-AF65-F5344CB8AC3E}">
        <p14:creationId xmlns:p14="http://schemas.microsoft.com/office/powerpoint/2010/main" val="1142477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C61DCDD6-8F5C-0F4A-9884-105073812C55}" type="slidenum">
              <a:rPr lang="en-DE" smtClean="0"/>
              <a:t>10</a:t>
            </a:fld>
            <a:endParaRPr lang="en-DE"/>
          </a:p>
        </p:txBody>
      </p:sp>
    </p:spTree>
    <p:extLst>
      <p:ext uri="{BB962C8B-B14F-4D97-AF65-F5344CB8AC3E}">
        <p14:creationId xmlns:p14="http://schemas.microsoft.com/office/powerpoint/2010/main" val="4112361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Traditionally, here is some information(I've actually discovered all this just now).</a:t>
            </a:r>
          </a:p>
          <a:p>
            <a:r>
              <a:rPr lang="en-US" dirty="0"/>
              <a:t>Several definitions:</a:t>
            </a:r>
            <a:br>
              <a:rPr lang="en-US" dirty="0"/>
            </a:br>
            <a:r>
              <a:rPr lang="en-US" b="1" dirty="0"/>
              <a:t>Solar calendar</a:t>
            </a:r>
            <a:r>
              <a:rPr lang="en-US" dirty="0"/>
              <a:t> — calendar, which is based on the tropical year.</a:t>
            </a:r>
            <a:br>
              <a:rPr lang="en-US" dirty="0"/>
            </a:br>
            <a:r>
              <a:rPr lang="en-US" b="1" dirty="0"/>
              <a:t>Tropical year</a:t>
            </a:r>
            <a:r>
              <a:rPr lang="en-US" dirty="0"/>
              <a:t> - the time interval between two successive passages of the Sun through the vernal equinox.</a:t>
            </a:r>
            <a:br>
              <a:rPr lang="en-US" dirty="0"/>
            </a:br>
            <a:r>
              <a:rPr lang="en-US" dirty="0"/>
              <a:t>Duration of the tropical year - 365,242196 days</a:t>
            </a:r>
            <a:br>
              <a:rPr lang="en-US" dirty="0"/>
            </a:br>
            <a:r>
              <a:rPr lang="en-US" dirty="0"/>
              <a:t>During the tropical year, there is a complete change of seasons.</a:t>
            </a:r>
          </a:p>
          <a:p>
            <a:r>
              <a:rPr lang="en-US" b="1" dirty="0"/>
              <a:t>Lunar calendar</a:t>
            </a:r>
            <a:r>
              <a:rPr lang="en-US" dirty="0"/>
              <a:t> - calendar, which is based on the synodic month.</a:t>
            </a:r>
            <a:br>
              <a:rPr lang="en-US" dirty="0"/>
            </a:br>
            <a:r>
              <a:rPr lang="en-US" b="1" dirty="0"/>
              <a:t>Synodic month</a:t>
            </a:r>
            <a:r>
              <a:rPr lang="en-US" dirty="0"/>
              <a:t> - the period of the Moon revolution around the Earth between the two new moons.</a:t>
            </a:r>
            <a:br>
              <a:rPr lang="en-US" dirty="0"/>
            </a:br>
            <a:r>
              <a:rPr lang="en-US" dirty="0"/>
              <a:t>Duration of the synodical month - 29.53059 days</a:t>
            </a:r>
            <a:br>
              <a:rPr lang="en-US" dirty="0"/>
            </a:br>
            <a:r>
              <a:rPr lang="en-US" dirty="0"/>
              <a:t>During the synodical month, there is a complete change of phases of the moon.</a:t>
            </a:r>
          </a:p>
          <a:p>
            <a:r>
              <a:rPr lang="en-US" dirty="0"/>
              <a:t>The well-known Gregorian calendar is solar, but the Muslim calendar is lunar.</a:t>
            </a:r>
            <a:br>
              <a:rPr lang="en-US" dirty="0"/>
            </a:br>
            <a:r>
              <a:rPr lang="en-US" dirty="0"/>
              <a:t>A year in the Muslim calendar consists of 12 months, which alternate between 30 and 29 days. The last month consists of 29 days, and during a leap year is extended to 30 days.</a:t>
            </a:r>
            <a:br>
              <a:rPr lang="en-US" dirty="0"/>
            </a:br>
            <a:r>
              <a:rPr lang="en-US" dirty="0"/>
              <a:t>Without the introduction of leap years, the average duration of the year's months would be strictly 29.5 days, which would give us a big error. Leap years follow a 30-year cycle and fall on the 2, 5, 7, 10, 13, 16, 18, 21, 24, 26, and 29 years of the cycle. Thus, every 30 years contains 19 normal years of 354 days and 11 leap years of 355 days. Thus, the average length of the year will be approximately equal to 354.366(6) days, and the month will be equal to 29.5305(5) days, which is much closer to the length of the synodic month.</a:t>
            </a:r>
          </a:p>
          <a:p>
            <a:r>
              <a:rPr lang="en-US" dirty="0"/>
              <a:t>Since the calendar is based on the moon and the lunar year is shorter than the solar year, the month is not tied to the seasons, and each year they are shifting for about 11 days relative to the solar calendar.</a:t>
            </a:r>
            <a:br>
              <a:rPr lang="en-US" dirty="0"/>
            </a:br>
            <a:r>
              <a:rPr lang="en-US" dirty="0"/>
              <a:t>Generally speaking, earlier, in pre-Islamic times, the Arabs used a solar-lunar calendar, and there was a 13 month, who introduced an amendment to the solar year so that the month remained tied to the seasons.</a:t>
            </a:r>
            <a:br>
              <a:rPr lang="en-US" dirty="0"/>
            </a:br>
            <a:r>
              <a:rPr lang="en-US" dirty="0"/>
              <a:t>However, in 631 AD, the Prophet Muhammad has forbidden to add these days and the Muslim year became strictly lunar. Therefore, for example, the month of Ramadan, whose name in Arabic means "to burn", may happen in the winter.</a:t>
            </a:r>
          </a:p>
          <a:p>
            <a:r>
              <a:rPr lang="en-US" dirty="0"/>
              <a:t>The beginning of chronology or the era(see </a:t>
            </a:r>
            <a:r>
              <a:rPr lang="en-US" dirty="0">
                <a:hlinkClick r:id="rId3"/>
              </a:rPr>
              <a:t>Old Russian (Byzantine) system of chronology</a:t>
            </a:r>
            <a:r>
              <a:rPr lang="en-US" dirty="0"/>
              <a:t>) in the Muslim calendar is the date of the expulsion of Mohammed from Mecca to Medina, or </a:t>
            </a:r>
            <a:r>
              <a:rPr lang="en-US" b="1" dirty="0" err="1"/>
              <a:t>Hidzhry</a:t>
            </a:r>
            <a:r>
              <a:rPr lang="en-US" dirty="0"/>
              <a:t> (</a:t>
            </a:r>
            <a:r>
              <a:rPr lang="en-US" b="1" dirty="0" err="1"/>
              <a:t>Hegiræ</a:t>
            </a:r>
            <a:r>
              <a:rPr lang="en-US" dirty="0"/>
              <a:t>). The days of the Muslim calendar are counted from the sunset, so the sunset of the previous day started 1 day 1 month 1 year of exile (Anno </a:t>
            </a:r>
            <a:r>
              <a:rPr lang="en-US" dirty="0" err="1"/>
              <a:t>Hegiræ</a:t>
            </a:r>
            <a:r>
              <a:rPr lang="en-US" dirty="0"/>
              <a:t>, A.H.)</a:t>
            </a:r>
            <a:br>
              <a:rPr lang="en-US" dirty="0"/>
            </a:br>
            <a:r>
              <a:rPr lang="en-US" dirty="0" err="1"/>
              <a:t>Дни</a:t>
            </a:r>
            <a:r>
              <a:rPr lang="en-US" dirty="0"/>
              <a:t> в </a:t>
            </a:r>
            <a:r>
              <a:rPr lang="en-US" dirty="0" err="1"/>
              <a:t>мусульманском</a:t>
            </a:r>
            <a:r>
              <a:rPr lang="en-US" dirty="0"/>
              <a:t> </a:t>
            </a:r>
            <a:r>
              <a:rPr lang="en-US" dirty="0" err="1"/>
              <a:t>календаре</a:t>
            </a:r>
            <a:r>
              <a:rPr lang="en-US" dirty="0"/>
              <a:t> </a:t>
            </a:r>
            <a:r>
              <a:rPr lang="en-US" dirty="0" err="1"/>
              <a:t>считаются</a:t>
            </a:r>
            <a:r>
              <a:rPr lang="en-US" dirty="0"/>
              <a:t> </a:t>
            </a:r>
            <a:r>
              <a:rPr lang="en-US" dirty="0" err="1"/>
              <a:t>от</a:t>
            </a:r>
            <a:r>
              <a:rPr lang="en-US" dirty="0"/>
              <a:t> </a:t>
            </a:r>
            <a:r>
              <a:rPr lang="en-US" dirty="0" err="1"/>
              <a:t>заката</a:t>
            </a:r>
            <a:r>
              <a:rPr lang="en-US" dirty="0"/>
              <a:t>, </a:t>
            </a:r>
            <a:r>
              <a:rPr lang="en-US" dirty="0" err="1"/>
              <a:t>таким</a:t>
            </a:r>
            <a:r>
              <a:rPr lang="en-US" dirty="0"/>
              <a:t> </a:t>
            </a:r>
            <a:r>
              <a:rPr lang="en-US" dirty="0" err="1"/>
              <a:t>образом</a:t>
            </a:r>
            <a:r>
              <a:rPr lang="en-US" dirty="0"/>
              <a:t>, </a:t>
            </a:r>
            <a:r>
              <a:rPr lang="en-US" dirty="0" err="1"/>
              <a:t>закат</a:t>
            </a:r>
            <a:r>
              <a:rPr lang="en-US" dirty="0"/>
              <a:t> </a:t>
            </a:r>
            <a:r>
              <a:rPr lang="en-US" dirty="0" err="1"/>
              <a:t>предыдущего</a:t>
            </a:r>
            <a:r>
              <a:rPr lang="en-US" dirty="0"/>
              <a:t> </a:t>
            </a:r>
            <a:r>
              <a:rPr lang="en-US" dirty="0" err="1"/>
              <a:t>дня</a:t>
            </a:r>
            <a:r>
              <a:rPr lang="en-US" dirty="0"/>
              <a:t> </a:t>
            </a:r>
            <a:r>
              <a:rPr lang="en-US" dirty="0" err="1"/>
              <a:t>начал</a:t>
            </a:r>
            <a:r>
              <a:rPr lang="en-US" dirty="0"/>
              <a:t> 1 </a:t>
            </a:r>
            <a:r>
              <a:rPr lang="en-US" dirty="0" err="1"/>
              <a:t>день</a:t>
            </a:r>
            <a:r>
              <a:rPr lang="en-US" dirty="0"/>
              <a:t> 1 </a:t>
            </a:r>
            <a:r>
              <a:rPr lang="en-US" dirty="0" err="1"/>
              <a:t>месяца</a:t>
            </a:r>
            <a:r>
              <a:rPr lang="en-US" dirty="0"/>
              <a:t> 1 </a:t>
            </a:r>
            <a:r>
              <a:rPr lang="en-US" dirty="0" err="1"/>
              <a:t>года</a:t>
            </a:r>
            <a:r>
              <a:rPr lang="en-US" dirty="0"/>
              <a:t> </a:t>
            </a:r>
            <a:r>
              <a:rPr lang="en-US" dirty="0" err="1"/>
              <a:t>от</a:t>
            </a:r>
            <a:r>
              <a:rPr lang="en-US" dirty="0"/>
              <a:t> </a:t>
            </a:r>
            <a:r>
              <a:rPr lang="en-US" dirty="0" err="1"/>
              <a:t>изгнания</a:t>
            </a:r>
            <a:r>
              <a:rPr lang="en-US" dirty="0"/>
              <a:t> (Anno </a:t>
            </a:r>
            <a:r>
              <a:rPr lang="en-US" dirty="0" err="1"/>
              <a:t>Hegiræ</a:t>
            </a:r>
            <a:r>
              <a:rPr lang="en-US" dirty="0"/>
              <a:t>, A.H.)</a:t>
            </a:r>
            <a:br>
              <a:rPr lang="en-US" dirty="0"/>
            </a:br>
            <a:r>
              <a:rPr lang="en-US" dirty="0"/>
              <a:t>The Julian calendar (the Gregorian did not yet exist) was July 16, 622 A.D.</a:t>
            </a:r>
          </a:p>
          <a:p>
            <a:r>
              <a:rPr lang="en-US" dirty="0"/>
              <a:t>The calculator calendar is the most common in the Islamic world; the secular (civil) calendar, the beginning of the month, is determined astronomically. Traditionally, it is believed that the new month begins with the moment when for the first time after sunset, the crescent of the new moon becomes visible, and the Islamic clerics can confirm it. Thus, the beginning of the month may depend on the observer's location, weather, visibility, etc.</a:t>
            </a:r>
          </a:p>
          <a:p>
            <a:endParaRPr lang="en-US" dirty="0"/>
          </a:p>
        </p:txBody>
      </p:sp>
      <p:sp>
        <p:nvSpPr>
          <p:cNvPr id="4" name="Foliennummernplatzhalter 3"/>
          <p:cNvSpPr>
            <a:spLocks noGrp="1"/>
          </p:cNvSpPr>
          <p:nvPr>
            <p:ph type="sldNum" sz="quarter" idx="5"/>
          </p:nvPr>
        </p:nvSpPr>
        <p:spPr/>
        <p:txBody>
          <a:bodyPr/>
          <a:lstStyle/>
          <a:p>
            <a:fld id="{3C606240-9D1C-3843-B28E-77756B6151FD}" type="slidenum">
              <a:rPr lang="de-DE" smtClean="0"/>
              <a:pPr/>
              <a:t>27</a:t>
            </a:fld>
            <a:endParaRPr lang="de-DE" dirty="0"/>
          </a:p>
        </p:txBody>
      </p:sp>
    </p:spTree>
    <p:extLst>
      <p:ext uri="{BB962C8B-B14F-4D97-AF65-F5344CB8AC3E}">
        <p14:creationId xmlns:p14="http://schemas.microsoft.com/office/powerpoint/2010/main" val="1336120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1DCDD6-8F5C-0F4A-9884-105073812C55}" type="slidenum">
              <a:rPr kumimoji="0" lang="en-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420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C61DCDD6-8F5C-0F4A-9884-105073812C55}" type="slidenum">
              <a:rPr lang="en-DE" smtClean="0"/>
              <a:t>34</a:t>
            </a:fld>
            <a:endParaRPr lang="en-DE"/>
          </a:p>
        </p:txBody>
      </p:sp>
    </p:spTree>
    <p:extLst>
      <p:ext uri="{BB962C8B-B14F-4D97-AF65-F5344CB8AC3E}">
        <p14:creationId xmlns:p14="http://schemas.microsoft.com/office/powerpoint/2010/main" val="247401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ceteris paribus - hold constant</a:t>
            </a:r>
          </a:p>
        </p:txBody>
      </p:sp>
      <p:sp>
        <p:nvSpPr>
          <p:cNvPr id="4" name="Foliennummernplatzhalter 3"/>
          <p:cNvSpPr>
            <a:spLocks noGrp="1"/>
          </p:cNvSpPr>
          <p:nvPr>
            <p:ph type="sldNum" sz="quarter" idx="5"/>
          </p:nvPr>
        </p:nvSpPr>
        <p:spPr/>
        <p:txBody>
          <a:bodyPr/>
          <a:lstStyle/>
          <a:p>
            <a:fld id="{3C606240-9D1C-3843-B28E-77756B6151FD}" type="slidenum">
              <a:rPr lang="de-DE" smtClean="0"/>
              <a:pPr/>
              <a:t>35</a:t>
            </a:fld>
            <a:endParaRPr lang="de-DE" dirty="0"/>
          </a:p>
        </p:txBody>
      </p:sp>
    </p:spTree>
    <p:extLst>
      <p:ext uri="{BB962C8B-B14F-4D97-AF65-F5344CB8AC3E}">
        <p14:creationId xmlns:p14="http://schemas.microsoft.com/office/powerpoint/2010/main" val="3509108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9C116613-2833-4CFC-ADAD-3AD2B99C36A5}" type="slidenum">
              <a:rPr lang="de-DE" smtClean="0"/>
              <a:t>37</a:t>
            </a:fld>
            <a:endParaRPr lang="de-DE"/>
          </a:p>
        </p:txBody>
      </p:sp>
    </p:spTree>
    <p:extLst>
      <p:ext uri="{BB962C8B-B14F-4D97-AF65-F5344CB8AC3E}">
        <p14:creationId xmlns:p14="http://schemas.microsoft.com/office/powerpoint/2010/main" val="1413394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Optimal </a:t>
            </a:r>
            <a:r>
              <a:rPr lang="de-DE" dirty="0" err="1"/>
              <a:t>policy</a:t>
            </a:r>
            <a:br>
              <a:rPr lang="de-DE" dirty="0"/>
            </a:br>
            <a:r>
              <a:rPr lang="en-US" sz="1200" dirty="0"/>
              <a:t>A robot, given an objective, has an incentive to disable its own off-switch</a:t>
            </a:r>
          </a:p>
          <a:p>
            <a:r>
              <a:rPr lang="en-US" sz="1200" dirty="0"/>
              <a:t>Claim: A robot with </a:t>
            </a:r>
            <a:r>
              <a:rPr lang="en-US" sz="1200" dirty="0">
                <a:solidFill>
                  <a:srgbClr val="0029FF"/>
                </a:solidFill>
              </a:rPr>
              <a:t>appropriate</a:t>
            </a:r>
            <a:r>
              <a:rPr lang="en-US" sz="1200" dirty="0"/>
              <a:t> uncertainty about objective won’t behave this way</a:t>
            </a:r>
          </a:p>
          <a:p>
            <a:r>
              <a:rPr lang="en-US" sz="1200" dirty="0"/>
              <a:t>Example: Planning for the best action (sequence)</a:t>
            </a:r>
          </a:p>
          <a:p>
            <a:endParaRPr lang="en-DE" dirty="0"/>
          </a:p>
        </p:txBody>
      </p:sp>
      <p:sp>
        <p:nvSpPr>
          <p:cNvPr id="4" name="Slide Number Placeholder 3"/>
          <p:cNvSpPr>
            <a:spLocks noGrp="1"/>
          </p:cNvSpPr>
          <p:nvPr>
            <p:ph type="sldNum" sz="quarter" idx="5"/>
          </p:nvPr>
        </p:nvSpPr>
        <p:spPr/>
        <p:txBody>
          <a:bodyPr/>
          <a:lstStyle/>
          <a:p>
            <a:fld id="{9C116613-2833-4CFC-ADAD-3AD2B99C36A5}" type="slidenum">
              <a:rPr lang="de-DE" smtClean="0"/>
              <a:t>38</a:t>
            </a:fld>
            <a:endParaRPr lang="de-DE"/>
          </a:p>
        </p:txBody>
      </p:sp>
    </p:spTree>
    <p:extLst>
      <p:ext uri="{BB962C8B-B14F-4D97-AF65-F5344CB8AC3E}">
        <p14:creationId xmlns:p14="http://schemas.microsoft.com/office/powerpoint/2010/main" val="8326004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Bild_vollflächig">
    <p:spTree>
      <p:nvGrpSpPr>
        <p:cNvPr id="1" name=""/>
        <p:cNvGrpSpPr/>
        <p:nvPr/>
      </p:nvGrpSpPr>
      <p:grpSpPr>
        <a:xfrm>
          <a:off x="0" y="0"/>
          <a:ext cx="0" cy="0"/>
          <a:chOff x="0" y="0"/>
          <a:chExt cx="0" cy="0"/>
        </a:xfrm>
      </p:grpSpPr>
      <p:sp>
        <p:nvSpPr>
          <p:cNvPr id="10" name="Textplatzhalter 13">
            <a:extLst>
              <a:ext uri="{FF2B5EF4-FFF2-40B4-BE49-F238E27FC236}">
                <a16:creationId xmlns:a16="http://schemas.microsoft.com/office/drawing/2014/main" id="{8BBFB6AB-BD0D-CB4B-9728-6AD2FDB3D493}"/>
              </a:ext>
            </a:extLst>
          </p:cNvPr>
          <p:cNvSpPr>
            <a:spLocks noGrp="1"/>
          </p:cNvSpPr>
          <p:nvPr>
            <p:ph type="body" sz="quarter" idx="10" hasCustomPrompt="1"/>
          </p:nvPr>
        </p:nvSpPr>
        <p:spPr>
          <a:xfrm>
            <a:off x="250824" y="3579862"/>
            <a:ext cx="4681215"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EF3FFAF6-38B4-EC48-808A-73D35839C28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7"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a:fillRect/>
          </a:stretch>
        </p:blipFill>
        <p:spPr>
          <a:xfrm>
            <a:off x="0" y="1052006"/>
            <a:ext cx="9144000" cy="2455847"/>
          </a:xfrm>
          <a:prstGeom prst="rect">
            <a:avLst/>
          </a:prstGeom>
        </p:spPr>
      </p:pic>
      <p:sp>
        <p:nvSpPr>
          <p:cNvPr id="8" name="Bildplatzhalter 6"/>
          <p:cNvSpPr>
            <a:spLocks noGrp="1"/>
          </p:cNvSpPr>
          <p:nvPr>
            <p:ph type="pic" sz="quarter" idx="11" hasCustomPrompt="1"/>
          </p:nvPr>
        </p:nvSpPr>
        <p:spPr>
          <a:xfrm>
            <a:off x="0" y="1052007"/>
            <a:ext cx="9144000" cy="2455846"/>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1" name="Gerade Verbindung 10">
            <a:extLs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5708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f_Headline_Text_und_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4" name="Bildplatzhalter 6"/>
          <p:cNvSpPr>
            <a:spLocks noGrp="1"/>
          </p:cNvSpPr>
          <p:nvPr>
            <p:ph type="pic" sz="quarter" idx="15" hasCustomPrompt="1"/>
          </p:nvPr>
        </p:nvSpPr>
        <p:spPr>
          <a:xfrm>
            <a:off x="4572000" y="1779662"/>
            <a:ext cx="4572000"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D51EC7-430C-D54B-BB14-BFC0D4B86EAE}"/>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B4BC1399-E221-E348-817F-A1570F7D90C9}"/>
              </a:ext>
            </a:extLst>
          </p:cNvPr>
          <p:cNvSpPr>
            <a:spLocks noGrp="1"/>
          </p:cNvSpPr>
          <p:nvPr>
            <p:ph type="ftr" sz="quarter" idx="17"/>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1B8745DF-4F7A-C843-98DC-DCD98DD01097}"/>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8184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4g_Headline_Bild_und_Tex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4" name="Bildplatzhalter 6"/>
          <p:cNvSpPr>
            <a:spLocks noGrp="1"/>
          </p:cNvSpPr>
          <p:nvPr>
            <p:ph type="pic" sz="quarter" idx="15" hasCustomPrompt="1"/>
          </p:nvPr>
        </p:nvSpPr>
        <p:spPr>
          <a:xfrm>
            <a:off x="214768" y="1779662"/>
            <a:ext cx="4171028"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Bild einfügen und mit Alternativtext versehen</a:t>
            </a:r>
          </a:p>
        </p:txBody>
      </p:sp>
      <p:sp>
        <p:nvSpPr>
          <p:cNvPr id="11" name="Textplatzhalter 9"/>
          <p:cNvSpPr>
            <a:spLocks noGrp="1"/>
          </p:cNvSpPr>
          <p:nvPr>
            <p:ph type="body" sz="quarter" idx="14"/>
          </p:nvPr>
        </p:nvSpPr>
        <p:spPr>
          <a:xfrm>
            <a:off x="4577435"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2AC3EB-3430-1349-A19C-02E4197ABD7D}"/>
              </a:ext>
            </a:extLst>
          </p:cNvPr>
          <p:cNvSpPr>
            <a:spLocks noGrp="1"/>
          </p:cNvSpPr>
          <p:nvPr>
            <p:ph type="dt" sz="half" idx="16"/>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9B044FE5-2F6A-7041-9F8B-B986A9E98170}"/>
              </a:ext>
            </a:extLst>
          </p:cNvPr>
          <p:cNvSpPr>
            <a:spLocks noGrp="1"/>
          </p:cNvSpPr>
          <p:nvPr>
            <p:ph type="ftr" sz="quarter" idx="17"/>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9D0A6D2E-ADFC-2943-8255-0F520D9F3239}"/>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127767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h_Headline_Text_und_Tabell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abellenplatzhalter 11"/>
          <p:cNvSpPr>
            <a:spLocks noGrp="1"/>
          </p:cNvSpPr>
          <p:nvPr>
            <p:ph type="tbl" sz="quarter" idx="16" hasCustomPrompt="1"/>
          </p:nvPr>
        </p:nvSpPr>
        <p:spPr>
          <a:xfrm>
            <a:off x="4572000" y="1779662"/>
            <a:ext cx="4176713" cy="2879651"/>
          </a:xfrm>
          <a:prstGeom prst="rect">
            <a:avLst/>
          </a:prstGeom>
        </p:spPr>
        <p:txBody>
          <a:bodyPr>
            <a:normAutofit/>
          </a:bodyPr>
          <a:lstStyle>
            <a:lvl1pPr marL="0" indent="0">
              <a:buNone/>
              <a:defRPr sz="1400" b="0" i="0">
                <a:latin typeface="TheSans UHH" panose="020B0502050302020203" pitchFamily="34" charset="0"/>
              </a:defRPr>
            </a:lvl1pPr>
          </a:lstStyle>
          <a:p>
            <a:r>
              <a:rPr lang="de-DE" dirty="0"/>
              <a:t>Tabelle mit Alternativtext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6A29C8C0-874D-ED42-B7AA-9341B574BE5A}"/>
              </a:ext>
            </a:extLst>
          </p:cNvPr>
          <p:cNvSpPr>
            <a:spLocks noGrp="1"/>
          </p:cNvSpPr>
          <p:nvPr>
            <p:ph type="dt" sz="half" idx="17"/>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FBB6B01C-4FCF-CB4D-90CE-C326DBD9D207}"/>
              </a:ext>
            </a:extLst>
          </p:cNvPr>
          <p:cNvSpPr>
            <a:spLocks noGrp="1"/>
          </p:cNvSpPr>
          <p:nvPr>
            <p:ph type="ftr" sz="quarter" idx="18"/>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676C3BC2-5241-2242-9D91-48AF5119BBEB}"/>
              </a:ext>
            </a:extLst>
          </p:cNvPr>
          <p:cNvSpPr>
            <a:spLocks noGrp="1"/>
          </p:cNvSpPr>
          <p:nvPr>
            <p:ph type="sldNum" sz="quarter" idx="19"/>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1980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Grafiken_Tabellen_Bilder_unischtbare_Headline">
    <p:spTree>
      <p:nvGrpSpPr>
        <p:cNvPr id="1" name=""/>
        <p:cNvGrpSpPr/>
        <p:nvPr/>
      </p:nvGrpSpPr>
      <p:grpSpPr>
        <a:xfrm>
          <a:off x="0" y="0"/>
          <a:ext cx="0" cy="0"/>
          <a:chOff x="0" y="0"/>
          <a:chExt cx="0" cy="0"/>
        </a:xfrm>
      </p:grpSpPr>
      <p:sp>
        <p:nvSpPr>
          <p:cNvPr id="15" name="Inhaltsplatzhalter 21"/>
          <p:cNvSpPr>
            <a:spLocks noGrp="1"/>
          </p:cNvSpPr>
          <p:nvPr>
            <p:ph sz="quarter" idx="13" hasCustomPrompt="1"/>
          </p:nvPr>
        </p:nvSpPr>
        <p:spPr>
          <a:xfrm>
            <a:off x="323528" y="1347614"/>
            <a:ext cx="8425185" cy="3312368"/>
          </a:xfrm>
          <a:prstGeom prst="rect">
            <a:avLst/>
          </a:prstGeom>
        </p:spPr>
        <p:txBody>
          <a:bodyPr>
            <a:noAutofit/>
          </a:bodyPr>
          <a:lstStyle>
            <a:lvl1pPr marL="0" indent="0">
              <a:buNone/>
              <a:defRPr sz="2000">
                <a:latin typeface="TheSans UHH"/>
              </a:defRPr>
            </a:lvl1pPr>
            <a:lvl2pPr>
              <a:defRPr sz="2600">
                <a:latin typeface="TheSans UHH"/>
              </a:defRPr>
            </a:lvl2pPr>
            <a:lvl3pPr>
              <a:defRPr sz="2600">
                <a:latin typeface="TheSans UHH"/>
              </a:defRPr>
            </a:lvl3pPr>
            <a:lvl4pPr>
              <a:defRPr sz="2600">
                <a:latin typeface="TheSans UHH"/>
              </a:defRPr>
            </a:lvl4pPr>
            <a:lvl5pPr>
              <a:defRPr sz="2600">
                <a:latin typeface="TheSans UHH"/>
              </a:defRPr>
            </a:lvl5pPr>
          </a:lstStyle>
          <a:p>
            <a:pPr lvl="0"/>
            <a:r>
              <a:rPr lang="de-DE" dirty="0"/>
              <a:t>Grafiken, Tabellen, Bilder, etc. Bitte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97F74627-F125-8D49-A3F9-96166A0B0D2C}"/>
              </a:ext>
            </a:extLst>
          </p:cNvPr>
          <p:cNvSpPr>
            <a:spLocks noGrp="1"/>
          </p:cNvSpPr>
          <p:nvPr>
            <p:ph type="dt" sz="half" idx="14"/>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69BBD305-837C-0E41-BEBC-3280C7391E7E}"/>
              </a:ext>
            </a:extLst>
          </p:cNvPr>
          <p:cNvSpPr>
            <a:spLocks noGrp="1"/>
          </p:cNvSpPr>
          <p:nvPr>
            <p:ph type="ftr" sz="quarter" idx="15"/>
          </p:nvPr>
        </p:nvSpPr>
        <p:spPr/>
        <p:txBody>
          <a:bodyPr/>
          <a:lstStyle/>
          <a:p>
            <a:r>
              <a:rPr lang="de-DE"/>
              <a:t>GenAI | Sylvia Melzer, Ralf Möller</a:t>
            </a:r>
          </a:p>
        </p:txBody>
      </p:sp>
      <p:sp>
        <p:nvSpPr>
          <p:cNvPr id="4" name="Foliennummernplatzhalter 3">
            <a:extLst>
              <a:ext uri="{FF2B5EF4-FFF2-40B4-BE49-F238E27FC236}">
                <a16:creationId xmlns:a16="http://schemas.microsoft.com/office/drawing/2014/main" id="{1B9C95E0-F0B8-9D41-8D2F-FD01943EF118}"/>
              </a:ext>
            </a:extLst>
          </p:cNvPr>
          <p:cNvSpPr>
            <a:spLocks noGrp="1"/>
          </p:cNvSpPr>
          <p:nvPr>
            <p:ph type="sldNum" sz="quarter" idx="16"/>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50255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a_Kap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6" name="Titel 1">
            <a:extLst>
              <a:ext uri="{FF2B5EF4-FFF2-40B4-BE49-F238E27FC236}">
                <a16:creationId xmlns:a16="http://schemas.microsoft.com/office/drawing/2014/main" id="{CA9E1338-AB7B-1147-B97A-34E5222669C5}"/>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5" name="Gerade Verbindung 4">
            <a:extLst>
              <a:ext uri="{FF2B5EF4-FFF2-40B4-BE49-F238E27FC236}">
                <a16:creationId xmlns:a16="http://schemas.microsoft.com/office/drawing/2014/main" id="{5CCBDACE-4486-B244-AD82-ACBF86988F0D}"/>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425462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b_Kapitelfolie_einfarbiger_HG_weiß">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2D5666D-DD08-FB4E-89E6-DDEBDE6DA779}"/>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Hier steht die Headline des nachfolgenden Kapitels</a:t>
            </a:r>
          </a:p>
        </p:txBody>
      </p:sp>
      <p:cxnSp>
        <p:nvCxnSpPr>
          <p:cNvPr id="4" name="Gerade Verbindung 3">
            <a:extLst>
              <a:ext uri="{FF2B5EF4-FFF2-40B4-BE49-F238E27FC236}">
                <a16:creationId xmlns:a16="http://schemas.microsoft.com/office/drawing/2014/main" id="{84877466-D934-E94B-87D7-F45E77A43221}"/>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3557401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Leerseite_unsichtbare_Headline">
    <p:spTree>
      <p:nvGrpSpPr>
        <p:cNvPr id="1" name=""/>
        <p:cNvGrpSpPr/>
        <p:nvPr/>
      </p:nvGrpSpPr>
      <p:grpSpPr>
        <a:xfrm>
          <a:off x="0" y="0"/>
          <a:ext cx="0" cy="0"/>
          <a:chOff x="0" y="0"/>
          <a:chExt cx="0" cy="0"/>
        </a:xfrm>
      </p:grpSpPr>
      <p:sp>
        <p:nvSpPr>
          <p:cNvPr id="7" name="Titel 1" hidden="1">
            <a:extLst>
              <a:ext uri="{FF2B5EF4-FFF2-40B4-BE49-F238E27FC236}">
                <a16:creationId xmlns:a16="http://schemas.microsoft.com/office/drawing/2014/main" id="{CBFE5B7B-3B95-C043-BB34-2A277601CB10}"/>
              </a:ext>
            </a:extLst>
          </p:cNvPr>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TheSans UHH" panose="020B0502050302020203" pitchFamily="34" charset="77"/>
                <a:cs typeface="TheSans UHH" panose="020B0502050302020203" pitchFamily="34" charset="77"/>
              </a:defRPr>
            </a:lvl1pPr>
          </a:lstStyle>
          <a:p>
            <a:r>
              <a:rPr lang="de-DE" dirty="0"/>
              <a:t>Hier steht die Folien-Überschrift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42BD08BA-13EA-E54B-84CB-D68FE554512F}"/>
              </a:ext>
            </a:extLst>
          </p:cNvPr>
          <p:cNvSpPr>
            <a:spLocks noGrp="1"/>
          </p:cNvSpPr>
          <p:nvPr>
            <p:ph type="dt" sz="half" idx="10"/>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9531825-4A1E-E045-B431-45CE2BEDC998}"/>
              </a:ext>
            </a:extLst>
          </p:cNvPr>
          <p:cNvSpPr>
            <a:spLocks noGrp="1"/>
          </p:cNvSpPr>
          <p:nvPr>
            <p:ph type="ftr" sz="quarter" idx="11"/>
          </p:nvPr>
        </p:nvSpPr>
        <p:spPr/>
        <p:txBody>
          <a:bodyPr/>
          <a:lstStyle/>
          <a:p>
            <a:r>
              <a:rPr lang="de-DE"/>
              <a:t>GenAI | Sylvia Melzer, Ralf Möller</a:t>
            </a:r>
          </a:p>
        </p:txBody>
      </p:sp>
      <p:sp>
        <p:nvSpPr>
          <p:cNvPr id="4" name="Foliennummernplatzhalter 3">
            <a:extLst>
              <a:ext uri="{FF2B5EF4-FFF2-40B4-BE49-F238E27FC236}">
                <a16:creationId xmlns:a16="http://schemas.microsoft.com/office/drawing/2014/main" id="{406C2600-20BB-F048-B90E-34135BB72B26}"/>
              </a:ext>
            </a:extLst>
          </p:cNvPr>
          <p:cNvSpPr>
            <a:spLocks noGrp="1"/>
          </p:cNvSpPr>
          <p:nvPr>
            <p:ph type="sldNum" sz="quarter" idx="12"/>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681167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8A9A-48D1-5D1C-66D4-A55DA023D803}"/>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91BEA125-19B1-593E-3DB9-9D88645E292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61309C4-6CBC-9D83-E69D-54C31578090B}"/>
              </a:ext>
            </a:extLst>
          </p:cNvPr>
          <p:cNvSpPr>
            <a:spLocks noGrp="1"/>
          </p:cNvSpPr>
          <p:nvPr>
            <p:ph type="dt" sz="half" idx="10"/>
          </p:nvPr>
        </p:nvSpPr>
        <p:spPr/>
        <p:txBody>
          <a:bodyPr/>
          <a:lstStyle/>
          <a:p>
            <a:r>
              <a:rPr lang="en-DE"/>
              <a:t>SoSe2024</a:t>
            </a:r>
          </a:p>
        </p:txBody>
      </p:sp>
      <p:sp>
        <p:nvSpPr>
          <p:cNvPr id="5" name="Footer Placeholder 4">
            <a:extLst>
              <a:ext uri="{FF2B5EF4-FFF2-40B4-BE49-F238E27FC236}">
                <a16:creationId xmlns:a16="http://schemas.microsoft.com/office/drawing/2014/main" id="{7F292147-5562-7BBA-5E35-660291756D4A}"/>
              </a:ext>
            </a:extLst>
          </p:cNvPr>
          <p:cNvSpPr>
            <a:spLocks noGrp="1"/>
          </p:cNvSpPr>
          <p:nvPr>
            <p:ph type="ftr" sz="quarter" idx="11"/>
          </p:nvPr>
        </p:nvSpPr>
        <p:spPr/>
        <p:txBody>
          <a:bodyPr/>
          <a:lstStyle/>
          <a:p>
            <a:r>
              <a:rPr lang="de-DE"/>
              <a:t>GenAI | Sylvia Melzer, Ralf Möller</a:t>
            </a:r>
            <a:endParaRPr lang="en-DE"/>
          </a:p>
        </p:txBody>
      </p:sp>
      <p:sp>
        <p:nvSpPr>
          <p:cNvPr id="6" name="Slide Number Placeholder 5">
            <a:extLst>
              <a:ext uri="{FF2B5EF4-FFF2-40B4-BE49-F238E27FC236}">
                <a16:creationId xmlns:a16="http://schemas.microsoft.com/office/drawing/2014/main" id="{E9AE49A3-B4A1-31BF-934B-C8527EB6453C}"/>
              </a:ext>
            </a:extLst>
          </p:cNvPr>
          <p:cNvSpPr>
            <a:spLocks noGrp="1"/>
          </p:cNvSpPr>
          <p:nvPr>
            <p:ph type="sldNum" sz="quarter" idx="12"/>
          </p:nvPr>
        </p:nvSpPr>
        <p:spPr/>
        <p:txBody>
          <a:bodyPr/>
          <a:lstStyle/>
          <a:p>
            <a:fld id="{F9EB2F51-B203-614E-96BA-81B4934A73D2}" type="slidenum">
              <a:rPr lang="en-DE" smtClean="0"/>
              <a:t>‹Nr.›</a:t>
            </a:fld>
            <a:endParaRPr lang="en-DE"/>
          </a:p>
        </p:txBody>
      </p:sp>
    </p:spTree>
    <p:extLst>
      <p:ext uri="{BB962C8B-B14F-4D97-AF65-F5344CB8AC3E}">
        <p14:creationId xmlns:p14="http://schemas.microsoft.com/office/powerpoint/2010/main" val="4244870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3AD62-A5C1-ABC5-CA9C-7A4838EB3EB2}"/>
              </a:ext>
            </a:extLst>
          </p:cNvPr>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DE"/>
          </a:p>
        </p:txBody>
      </p:sp>
      <p:sp>
        <p:nvSpPr>
          <p:cNvPr id="3" name="Subtitle 2">
            <a:extLst>
              <a:ext uri="{FF2B5EF4-FFF2-40B4-BE49-F238E27FC236}">
                <a16:creationId xmlns:a16="http://schemas.microsoft.com/office/drawing/2014/main" id="{70C57AF3-49D9-1F15-8E01-14D11566EB37}"/>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E4ACA947-AA91-7A9A-99E4-80E68E9136C7}"/>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738C7B04-23FF-A55A-0F11-4457742F68A8}"/>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A9C13BC7-4F0C-49E6-F03C-D56E9245A8E8}"/>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39128274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4FBB3-8C25-1C31-9DA3-1B14352422AB}"/>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F5CDA7F0-F523-8031-0F9F-FDDC157B210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8AF676F6-ACBE-2688-B9C9-0953904B6DD8}"/>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609EC4B6-7A12-4FD5-7941-2CF4C2642E52}"/>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C55B5856-B931-DEC0-5E2B-7A2BE21607CC}"/>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2724700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_zwei_Bilder">
    <p:spTree>
      <p:nvGrpSpPr>
        <p:cNvPr id="1" name=""/>
        <p:cNvGrpSpPr/>
        <p:nvPr/>
      </p:nvGrpSpPr>
      <p:grpSpPr>
        <a:xfrm>
          <a:off x="0" y="0"/>
          <a:ext cx="0" cy="0"/>
          <a:chOff x="0" y="0"/>
          <a:chExt cx="0" cy="0"/>
        </a:xfrm>
      </p:grpSpPr>
      <p:sp>
        <p:nvSpPr>
          <p:cNvPr id="21" name="Textplatzhalter 13">
            <a:extLst>
              <a:ext uri="{FF2B5EF4-FFF2-40B4-BE49-F238E27FC236}">
                <a16:creationId xmlns:a16="http://schemas.microsoft.com/office/drawing/2014/main" id="{1DDD041E-DBF9-6D48-993C-62DD3D91D74F}"/>
              </a:ext>
            </a:extLst>
          </p:cNvPr>
          <p:cNvSpPr>
            <a:spLocks noGrp="1"/>
          </p:cNvSpPr>
          <p:nvPr>
            <p:ph type="body" sz="quarter" idx="10" hasCustomPrompt="1"/>
          </p:nvPr>
        </p:nvSpPr>
        <p:spPr>
          <a:xfrm>
            <a:off x="250825" y="3579862"/>
            <a:ext cx="4395258" cy="370800"/>
          </a:xfrm>
          <a:prstGeom prst="rect">
            <a:avLst/>
          </a:prstGeom>
        </p:spPr>
        <p:txBody>
          <a:bodyPr vert="horz"/>
          <a:lstStyle>
            <a:lvl1pPr marL="0" indent="0">
              <a:buNone/>
              <a:defRPr sz="1800" b="0" i="0">
                <a:solidFill>
                  <a:schemeClr val="tx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20" name="Titel 1">
            <a:extLst>
              <a:ext uri="{FF2B5EF4-FFF2-40B4-BE49-F238E27FC236}">
                <a16:creationId xmlns:a16="http://schemas.microsoft.com/office/drawing/2014/main" id="{33F5C484-EF40-FE47-9DFE-5167591A751D}"/>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pic>
        <p:nvPicPr>
          <p:cNvPr id="9"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a:fillRect/>
          </a:stretch>
        </p:blipFill>
        <p:spPr>
          <a:xfrm>
            <a:off x="0" y="1059306"/>
            <a:ext cx="4497917" cy="2455340"/>
          </a:xfrm>
          <a:prstGeom prst="rect">
            <a:avLst/>
          </a:prstGeom>
        </p:spPr>
      </p:pic>
      <p:pic>
        <p:nvPicPr>
          <p:cNvPr id="10"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a:fillRect/>
          </a:stretch>
        </p:blipFill>
        <p:spPr>
          <a:xfrm>
            <a:off x="4646083" y="1052007"/>
            <a:ext cx="4497917" cy="2462639"/>
          </a:xfrm>
          <a:prstGeom prst="rect">
            <a:avLst/>
          </a:prstGeom>
        </p:spPr>
      </p:pic>
      <p:sp>
        <p:nvSpPr>
          <p:cNvPr id="12" name="Bildplatzhalter 15"/>
          <p:cNvSpPr>
            <a:spLocks noGrp="1"/>
          </p:cNvSpPr>
          <p:nvPr>
            <p:ph type="pic" sz="quarter" idx="11" hasCustomPrompt="1"/>
          </p:nvPr>
        </p:nvSpPr>
        <p:spPr>
          <a:xfrm>
            <a:off x="-1" y="1065475"/>
            <a:ext cx="4497917" cy="2455340"/>
          </a:xfrm>
          <a:prstGeom prst="rect">
            <a:avLst/>
          </a:prstGeom>
        </p:spPr>
        <p:txBody>
          <a:bodyPr>
            <a:normAutofit/>
          </a:bodyPr>
          <a:lstStyle>
            <a:lvl1pPr marL="0" indent="0">
              <a:buNone/>
              <a:defRPr sz="1400" baseline="0">
                <a:solidFill>
                  <a:srgbClr val="FFFFFF"/>
                </a:solidFill>
                <a:latin typeface="TheSans UHH"/>
              </a:defRPr>
            </a:lvl1pPr>
          </a:lstStyle>
          <a:p>
            <a:r>
              <a:rPr lang="de-DE" dirty="0"/>
              <a:t>Bild einfügen und mit Alternativtext versehen</a:t>
            </a:r>
          </a:p>
        </p:txBody>
      </p:sp>
      <p:sp>
        <p:nvSpPr>
          <p:cNvPr id="13" name="Bildplatzhalter 17"/>
          <p:cNvSpPr>
            <a:spLocks noGrp="1"/>
          </p:cNvSpPr>
          <p:nvPr>
            <p:ph type="pic" sz="quarter" idx="12" hasCustomPrompt="1"/>
          </p:nvPr>
        </p:nvSpPr>
        <p:spPr>
          <a:xfrm>
            <a:off x="4646082" y="1066607"/>
            <a:ext cx="4711867" cy="2454834"/>
          </a:xfrm>
          <a:prstGeom prst="rect">
            <a:avLst/>
          </a:prstGeom>
        </p:spPr>
        <p:txBody>
          <a:bodyPr>
            <a:normAutofit/>
          </a:bodyPr>
          <a:lstStyle>
            <a:lvl1pPr marL="0" indent="0">
              <a:buNone/>
              <a:defRPr sz="1400">
                <a:solidFill>
                  <a:srgbClr val="FFFFFF"/>
                </a:solidFill>
                <a:latin typeface="TheSans UHH"/>
              </a:defRPr>
            </a:lvl1pPr>
          </a:lstStyle>
          <a:p>
            <a:r>
              <a:rPr lang="de-DE" dirty="0"/>
              <a:t>Bild einfügen und mit Alternativtext versehen</a:t>
            </a:r>
          </a:p>
        </p:txBody>
      </p:sp>
      <p:cxnSp>
        <p:nvCxnSpPr>
          <p:cNvPr id="19" name="Gerade Verbindung 18">
            <a:extLst>
              <a:ext uri="{FF2B5EF4-FFF2-40B4-BE49-F238E27FC236}">
                <a16:creationId xmlns:a16="http://schemas.microsoft.com/office/drawing/2014/main" id="{AB18881F-3A1A-C240-A3D5-F269619F19B9}"/>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18193670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71EC2-437F-23D9-019B-0B6052F4ADF4}"/>
              </a:ext>
            </a:extLst>
          </p:cNvPr>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C4AD5F40-F489-ACF3-12C1-C1AEA336FBFF}"/>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41A1EB5-8E02-852B-3DCF-6EEB68045301}"/>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30111C84-1532-4F33-AD0C-3999E9315598}"/>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FF0BBE5D-9B31-03F5-2387-7A60200EE8E9}"/>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2573634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4D64D-50F9-2A6E-F360-91372B315B52}"/>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0A2BA612-0D7A-4DA3-604A-C4AA7F7A2203}"/>
              </a:ext>
            </a:extLst>
          </p:cNvPr>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AFE02422-2A4C-7A58-5927-D7EE3E993ED9}"/>
              </a:ext>
            </a:extLst>
          </p:cNvPr>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F9881763-98E6-2C35-10C9-611B523B05F9}"/>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6" name="Footer Placeholder 5">
            <a:extLst>
              <a:ext uri="{FF2B5EF4-FFF2-40B4-BE49-F238E27FC236}">
                <a16:creationId xmlns:a16="http://schemas.microsoft.com/office/drawing/2014/main" id="{1F70CBCE-3918-742D-0368-6B60A925E2E1}"/>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1B81571E-D5F0-0159-1F32-37153D7ED300}"/>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3703253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FD6A0-E809-A33D-A04B-6EED2874F3BB}"/>
              </a:ext>
            </a:extLst>
          </p:cNvPr>
          <p:cNvSpPr>
            <a:spLocks noGrp="1"/>
          </p:cNvSpPr>
          <p:nvPr>
            <p:ph type="title"/>
          </p:nvPr>
        </p:nvSpPr>
        <p:spPr>
          <a:xfrm>
            <a:off x="629841" y="273844"/>
            <a:ext cx="7886700" cy="994172"/>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BD90EC70-9364-02FD-6394-0A97F66DDCC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654B0B9E-E16C-732F-6288-668D006070DE}"/>
              </a:ext>
            </a:extLst>
          </p:cNvPr>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9299A138-95BE-8468-EE69-B9CCBA9B1737}"/>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AC48BF07-C52C-813C-2436-6FF2F98CDCE3}"/>
              </a:ext>
            </a:extLst>
          </p:cNvPr>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6817F65A-78E5-2616-EE75-CF3447AE0E55}"/>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8" name="Footer Placeholder 7">
            <a:extLst>
              <a:ext uri="{FF2B5EF4-FFF2-40B4-BE49-F238E27FC236}">
                <a16:creationId xmlns:a16="http://schemas.microsoft.com/office/drawing/2014/main" id="{5132E365-E0B7-4308-E6C0-9D3873820931}"/>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C9B1708C-7637-0800-4BAF-C5B07ED1BE4C}"/>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12310016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89EB4-2294-1DD2-D953-6E93FAD6C04B}"/>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EE5A5FB0-5E5F-27B3-FA00-BE15EC21DE11}"/>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4" name="Footer Placeholder 3">
            <a:extLst>
              <a:ext uri="{FF2B5EF4-FFF2-40B4-BE49-F238E27FC236}">
                <a16:creationId xmlns:a16="http://schemas.microsoft.com/office/drawing/2014/main" id="{3C248415-A58F-1116-05AF-86E3630D1BC8}"/>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A1BE562C-7EAA-C5C4-013C-D1F8ED71DC84}"/>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37795120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FB1B2C-7FD3-135D-6E10-97BA125A2402}"/>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3" name="Footer Placeholder 2">
            <a:extLst>
              <a:ext uri="{FF2B5EF4-FFF2-40B4-BE49-F238E27FC236}">
                <a16:creationId xmlns:a16="http://schemas.microsoft.com/office/drawing/2014/main" id="{DB0A2A42-4AB0-5630-D3C9-D200413BA2F3}"/>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D1D63263-8F1E-AB48-C1C5-0FF512A1C240}"/>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16346522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4FFE4-5E67-0BC5-D98D-44F9471EA2D1}"/>
              </a:ext>
            </a:extLst>
          </p:cNvPr>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C9D44D02-CA9C-DE35-6310-032FE6EE0DF2}"/>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6B569573-7A76-3C53-7B42-4C16E734D9CD}"/>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5287BD63-3FE7-62EA-DDE9-8D87E2F15EA4}"/>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6" name="Footer Placeholder 5">
            <a:extLst>
              <a:ext uri="{FF2B5EF4-FFF2-40B4-BE49-F238E27FC236}">
                <a16:creationId xmlns:a16="http://schemas.microsoft.com/office/drawing/2014/main" id="{74A3D92E-C6A7-A0C5-51C6-C367F99C4F36}"/>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E310954-6F9E-AEB5-FD43-FE89B9ADD216}"/>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1820496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CEF2C-4C31-470A-9C69-E816A5EDDFDF}"/>
              </a:ext>
            </a:extLst>
          </p:cNvPr>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F27FF07E-2A32-CF36-F5FC-6D8281A541E3}"/>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DE"/>
          </a:p>
        </p:txBody>
      </p:sp>
      <p:sp>
        <p:nvSpPr>
          <p:cNvPr id="4" name="Text Placeholder 3">
            <a:extLst>
              <a:ext uri="{FF2B5EF4-FFF2-40B4-BE49-F238E27FC236}">
                <a16:creationId xmlns:a16="http://schemas.microsoft.com/office/drawing/2014/main" id="{24C05C12-DCCE-33AF-E093-CD24BCC10E1E}"/>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71FBDCD0-AB7C-1E28-09E4-F481E83040E4}"/>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6" name="Footer Placeholder 5">
            <a:extLst>
              <a:ext uri="{FF2B5EF4-FFF2-40B4-BE49-F238E27FC236}">
                <a16:creationId xmlns:a16="http://schemas.microsoft.com/office/drawing/2014/main" id="{214F9318-1040-51CE-FF3B-C2F2E318B869}"/>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38E9ECC3-20EA-51F4-16FB-39604CC0754F}"/>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29174349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FEFBA-AAC4-6AB8-A08C-D6B293F28B6C}"/>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4565DD4A-F45C-0A1C-F462-350E2C43A9B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E099CAFB-942B-B057-AF70-17E5CBDB05F4}"/>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965D48BB-8D20-46FC-C7B1-BF9BDC3E883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83EF0432-CD30-779A-EAC6-31E78BC429CC}"/>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1860689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89FC5C-6E4E-444D-82E0-2BD3C3A3B517}"/>
              </a:ext>
            </a:extLst>
          </p:cNvPr>
          <p:cNvSpPr>
            <a:spLocks noGrp="1"/>
          </p:cNvSpPr>
          <p:nvPr>
            <p:ph type="title" orient="vert"/>
          </p:nvPr>
        </p:nvSpPr>
        <p:spPr>
          <a:xfrm>
            <a:off x="6543675" y="273844"/>
            <a:ext cx="1971675" cy="4358879"/>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F3154350-03BC-044C-CABF-3168C05674FE}"/>
              </a:ext>
            </a:extLst>
          </p:cNvPr>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7E8D2C80-D53C-96B1-F8B7-7FBFD8424410}"/>
              </a:ext>
            </a:extLst>
          </p:cNvPr>
          <p:cNvSpPr>
            <a:spLocks noGrp="1"/>
          </p:cNvSpPr>
          <p:nvPr>
            <p:ph type="dt" sz="half" idx="10"/>
          </p:nvPr>
        </p:nvSpPr>
        <p:spPr/>
        <p:txBody>
          <a:body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C557C334-894D-6290-4F80-E406141E014D}"/>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9C256A4B-74B1-D52E-9D4D-CFD229307D83}"/>
              </a:ext>
            </a:extLst>
          </p:cNvPr>
          <p:cNvSpPr>
            <a:spLocks noGrp="1"/>
          </p:cNvSpPr>
          <p:nvPr>
            <p:ph type="sldNum" sz="quarter" idx="12"/>
          </p:nvPr>
        </p:nvSpPr>
        <p:spPr/>
        <p:txBody>
          <a:bodyPr/>
          <a:lstStyle/>
          <a:p>
            <a:fld id="{8E772E31-97EB-CF41-90CA-0AC58BD567D4}" type="slidenum">
              <a:rPr lang="en-DE" smtClean="0"/>
              <a:t>‹Nr.›</a:t>
            </a:fld>
            <a:endParaRPr lang="en-DE"/>
          </a:p>
        </p:txBody>
      </p:sp>
    </p:spTree>
    <p:extLst>
      <p:ext uri="{BB962C8B-B14F-4D97-AF65-F5344CB8AC3E}">
        <p14:creationId xmlns:p14="http://schemas.microsoft.com/office/powerpoint/2010/main" val="2060659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_Leerseit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2F8703-5566-4788-A89B-C62B0F29195E}" type="datetime1">
              <a:rPr lang="de-DE" smtClean="0"/>
              <a:t>10.04.2024</a:t>
            </a:fld>
            <a:endParaRPr lang="de-DE" dirty="0"/>
          </a:p>
        </p:txBody>
      </p:sp>
      <p:sp>
        <p:nvSpPr>
          <p:cNvPr id="3" name="Footer Placeholder 2"/>
          <p:cNvSpPr>
            <a:spLocks noGrp="1"/>
          </p:cNvSpPr>
          <p:nvPr>
            <p:ph type="ftr" sz="quarter" idx="11"/>
          </p:nvPr>
        </p:nvSpPr>
        <p:spPr/>
        <p:txBody>
          <a:bodyPr/>
          <a:lstStyle/>
          <a:p>
            <a:r>
              <a:rPr lang="en-GB"/>
              <a:t>| Cluster of Excellence, Hussein Adnan Mohammed</a:t>
            </a:r>
            <a:endParaRPr lang="de-DE" dirty="0"/>
          </a:p>
        </p:txBody>
      </p:sp>
    </p:spTree>
    <p:extLst>
      <p:ext uri="{BB962C8B-B14F-4D97-AF65-F5344CB8AC3E}">
        <p14:creationId xmlns:p14="http://schemas.microsoft.com/office/powerpoint/2010/main" val="4098059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a_Titelfolie_einfarbiger_HG_Steingr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gradFill>
            <a:gsLst>
              <a:gs pos="0">
                <a:schemeClr val="accent1">
                  <a:tint val="100000"/>
                  <a:shade val="100000"/>
                  <a:satMod val="130000"/>
                </a:schemeClr>
              </a:gs>
              <a:gs pos="0">
                <a:srgbClr val="3B515B"/>
              </a:gs>
            </a:gsLs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10" name="Textplatzhalter 13">
            <a:extLst>
              <a:ext uri="{FF2B5EF4-FFF2-40B4-BE49-F238E27FC236}">
                <a16:creationId xmlns:a16="http://schemas.microsoft.com/office/drawing/2014/main" id="{F055B374-5667-9B40-AE1E-7F5FCDB7FF83}"/>
              </a:ext>
            </a:extLst>
          </p:cNvPr>
          <p:cNvSpPr>
            <a:spLocks noGrp="1"/>
          </p:cNvSpPr>
          <p:nvPr>
            <p:ph type="body" sz="quarter" idx="10" hasCustomPrompt="1"/>
          </p:nvPr>
        </p:nvSpPr>
        <p:spPr>
          <a:xfrm>
            <a:off x="250824" y="3579862"/>
            <a:ext cx="4825231"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2F8586F0-C563-C342-B9DD-A1AE90DE2CE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8" name="Gerade Verbindung 7">
            <a:extLst>
              <a:ext uri="{FF2B5EF4-FFF2-40B4-BE49-F238E27FC236}">
                <a16:creationId xmlns:a16="http://schemas.microsoft.com/office/drawing/2014/main" id="{5486D3BD-BA29-4D44-ACB6-A4BD67D52176}"/>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673056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8" name="Title Text"/>
          <p:cNvSpPr txBox="1">
            <a:spLocks noGrp="1"/>
          </p:cNvSpPr>
          <p:nvPr>
            <p:ph type="title"/>
          </p:nvPr>
        </p:nvSpPr>
        <p:spPr>
          <a:prstGeom prst="rect">
            <a:avLst/>
          </a:prstGeom>
        </p:spPr>
        <p:txBody>
          <a:bodyPr/>
          <a:lstStyle/>
          <a:p>
            <a:r>
              <a:t>Title Text</a:t>
            </a:r>
          </a:p>
        </p:txBody>
      </p:sp>
      <p:sp>
        <p:nvSpPr>
          <p:cNvPr id="59" name="Body Level One…"/>
          <p:cNvSpPr txBox="1">
            <a:spLocks noGrp="1"/>
          </p:cNvSpPr>
          <p:nvPr>
            <p:ph type="body" idx="1"/>
          </p:nvPr>
        </p:nvSpPr>
        <p:spPr>
          <a:xfrm>
            <a:off x="633413" y="1181100"/>
            <a:ext cx="7877175" cy="3261443"/>
          </a:xfrm>
          <a:prstGeom prst="rect">
            <a:avLst/>
          </a:prstGeom>
        </p:spPr>
        <p:txBody>
          <a:bodyPr/>
          <a:lstStyle>
            <a:lvl1pPr>
              <a:defRPr sz="1800"/>
            </a:lvl1pPr>
            <a:lvl2pPr>
              <a:defRPr sz="1800"/>
            </a:lvl2pPr>
            <a:lvl3pPr>
              <a:defRPr sz="1800"/>
            </a:lvl3pPr>
            <a:lvl4pPr>
              <a:defRPr sz="1800"/>
            </a:lvl4pPr>
            <a:lvl5pPr>
              <a:defRPr sz="1800"/>
            </a:lvl5pPr>
          </a:lstStyle>
          <a:p>
            <a:r>
              <a:t>Body Level One</a:t>
            </a:r>
          </a:p>
          <a:p>
            <a:pPr lvl="1"/>
            <a:r>
              <a:t>Body Level Two</a:t>
            </a:r>
          </a:p>
          <a:p>
            <a:pPr lvl="2"/>
            <a:r>
              <a:t>Body Level Three</a:t>
            </a:r>
          </a:p>
          <a:p>
            <a:pPr lvl="3"/>
            <a:r>
              <a:t>Body Level Four</a:t>
            </a:r>
          </a:p>
          <a:p>
            <a:pPr lvl="4"/>
            <a:r>
              <a:t>Body Level Five</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32220908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ext">
    <p:spTree>
      <p:nvGrpSpPr>
        <p:cNvPr id="1" name=""/>
        <p:cNvGrpSpPr/>
        <p:nvPr/>
      </p:nvGrpSpPr>
      <p:grpSpPr>
        <a:xfrm>
          <a:off x="0" y="0"/>
          <a:ext cx="0" cy="0"/>
          <a:chOff x="0" y="0"/>
          <a:chExt cx="0" cy="0"/>
        </a:xfrm>
      </p:grpSpPr>
      <p:sp>
        <p:nvSpPr>
          <p:cNvPr id="4" name="Inhaltsplatzhalter 3"/>
          <p:cNvSpPr>
            <a:spLocks noGrp="1"/>
          </p:cNvSpPr>
          <p:nvPr>
            <p:ph sz="half" idx="2" hasCustomPrompt="1"/>
          </p:nvPr>
        </p:nvSpPr>
        <p:spPr>
          <a:xfrm>
            <a:off x="457199" y="2130673"/>
            <a:ext cx="7639302" cy="2460704"/>
          </a:xfrm>
          <a:prstGeom prst="rect">
            <a:avLst/>
          </a:prstGeom>
        </p:spPr>
        <p:txBody>
          <a:bodyPr lIns="0" tIns="0" bIns="0"/>
          <a:lstStyle>
            <a:lvl1pPr marL="0" indent="0">
              <a:lnSpc>
                <a:spcPts val="2288"/>
              </a:lnSpc>
              <a:spcBef>
                <a:spcPts val="0"/>
              </a:spcBef>
              <a:spcAft>
                <a:spcPts val="0"/>
              </a:spcAft>
              <a:buClr>
                <a:srgbClr val="3B515B"/>
              </a:buClr>
              <a:buFont typeface="Wingdings" charset="2"/>
              <a:buNone/>
              <a:defRPr sz="1800" baseline="0">
                <a:latin typeface="TheSans UHH Regular"/>
                <a:cs typeface="TheSans UHH Regular"/>
              </a:defRPr>
            </a:lvl1pPr>
            <a:lvl2pPr marL="0" indent="0">
              <a:lnSpc>
                <a:spcPct val="100000"/>
              </a:lnSpc>
              <a:spcBef>
                <a:spcPts val="0"/>
              </a:spcBef>
              <a:spcAft>
                <a:spcPts val="0"/>
              </a:spcAft>
              <a:buClr>
                <a:srgbClr val="3B515B"/>
              </a:buClr>
              <a:buFont typeface="Wingdings" charset="2"/>
              <a:buNone/>
              <a:defRPr sz="1800">
                <a:latin typeface="TheSans UHH Regular"/>
                <a:cs typeface="TheSans UHH Regular"/>
              </a:defRPr>
            </a:lvl2pPr>
            <a:lvl3pPr marL="0" indent="0">
              <a:lnSpc>
                <a:spcPct val="100000"/>
              </a:lnSpc>
              <a:spcBef>
                <a:spcPts val="0"/>
              </a:spcBef>
              <a:spcAft>
                <a:spcPts val="0"/>
              </a:spcAft>
              <a:buClr>
                <a:srgbClr val="3B515B"/>
              </a:buClr>
              <a:buFont typeface="Wingdings" charset="2"/>
              <a:buNone/>
              <a:defRPr sz="1800">
                <a:latin typeface="TheSans UHH Regular"/>
                <a:cs typeface="TheSans UHH Regular"/>
              </a:defRPr>
            </a:lvl3pPr>
            <a:lvl4pPr marL="0" indent="0">
              <a:lnSpc>
                <a:spcPct val="100000"/>
              </a:lnSpc>
              <a:spcBef>
                <a:spcPts val="0"/>
              </a:spcBef>
              <a:spcAft>
                <a:spcPts val="0"/>
              </a:spcAft>
              <a:buClr>
                <a:srgbClr val="3B515B"/>
              </a:buClr>
              <a:buFont typeface="Wingdings" charset="2"/>
              <a:buNone/>
              <a:defRPr sz="1800">
                <a:latin typeface="TheSans UHH Regular"/>
                <a:cs typeface="TheSans UHH Regular"/>
              </a:defRPr>
            </a:lvl4pPr>
            <a:lvl5pPr marL="0" indent="0">
              <a:lnSpc>
                <a:spcPct val="100000"/>
              </a:lnSpc>
              <a:spcBef>
                <a:spcPts val="0"/>
              </a:spcBef>
              <a:spcAft>
                <a:spcPts val="0"/>
              </a:spcAft>
              <a:buClr>
                <a:srgbClr val="3B515B"/>
              </a:buClr>
              <a:buFont typeface="Wingdings" charset="2"/>
              <a:buNone/>
              <a:defRPr sz="1800">
                <a:latin typeface="TheSans UHH Regular"/>
                <a:cs typeface="TheSans UHH Regular"/>
              </a:defRPr>
            </a:lvl5pPr>
            <a:lvl6pPr>
              <a:defRPr sz="1200"/>
            </a:lvl6pPr>
            <a:lvl7pPr>
              <a:defRPr sz="1200"/>
            </a:lvl7pPr>
            <a:lvl8pPr>
              <a:defRPr sz="1200"/>
            </a:lvl8pPr>
            <a:lvl9pPr>
              <a:defRPr sz="1200"/>
            </a:lvl9pPr>
          </a:lstStyle>
          <a:p>
            <a:pPr lvl="0"/>
            <a:r>
              <a:rPr lang="de-DE"/>
              <a:t>Dies ist ein </a:t>
            </a:r>
            <a:r>
              <a:rPr lang="de-DE" err="1"/>
              <a:t>Typoblindtext</a:t>
            </a:r>
            <a:r>
              <a:rPr lang="de-DE"/>
              <a:t>. An ihm kann man sehen, ob alle Buchstaben da sind und wie sie aussehen. Manchmal benutzt man Worte wie </a:t>
            </a:r>
            <a:r>
              <a:rPr lang="de-DE" err="1"/>
              <a:t>Hamburgefonts</a:t>
            </a:r>
            <a:r>
              <a:rPr lang="de-DE"/>
              <a:t>, </a:t>
            </a:r>
            <a:r>
              <a:rPr lang="de-DE" err="1"/>
              <a:t>Rafgenduks</a:t>
            </a:r>
            <a:r>
              <a:rPr lang="de-DE"/>
              <a:t> oder </a:t>
            </a:r>
            <a:r>
              <a:rPr lang="de-DE" err="1"/>
              <a:t>Handgloves</a:t>
            </a:r>
            <a:r>
              <a:rPr lang="de-DE"/>
              <a:t>, um Schriften zu testen. Manchmal Sätze, die alle Buchstaben des Alphabets enthalten - man nennt diese Sätze »</a:t>
            </a:r>
            <a:r>
              <a:rPr lang="de-DE" err="1"/>
              <a:t>Pangrams</a:t>
            </a:r>
            <a:r>
              <a:rPr lang="de-DE"/>
              <a:t>«. Dies ist ein </a:t>
            </a:r>
            <a:r>
              <a:rPr lang="de-DE" err="1"/>
              <a:t>Typoblindtext</a:t>
            </a:r>
            <a:r>
              <a:rPr lang="de-DE"/>
              <a:t>. An ihm kann man sehen, ob alle Buchstaben da sind und wie sie aussehen. Manchmal benutzt man Worte wie</a:t>
            </a:r>
          </a:p>
        </p:txBody>
      </p:sp>
      <p:sp>
        <p:nvSpPr>
          <p:cNvPr id="13" name="Textplatzhalter 2"/>
          <p:cNvSpPr>
            <a:spLocks noGrp="1"/>
          </p:cNvSpPr>
          <p:nvPr>
            <p:ph type="body" idx="13" hasCustomPrompt="1"/>
          </p:nvPr>
        </p:nvSpPr>
        <p:spPr>
          <a:xfrm>
            <a:off x="457200" y="1331101"/>
            <a:ext cx="7639301" cy="583723"/>
          </a:xfrm>
          <a:prstGeom prst="rect">
            <a:avLst/>
          </a:prstGeom>
        </p:spPr>
        <p:txBody>
          <a:bodyPr lIns="0" tIns="0" anchor="t" anchorCtr="0"/>
          <a:lstStyle>
            <a:lvl1pPr marL="0" indent="0">
              <a:lnSpc>
                <a:spcPts val="2400"/>
              </a:lnSpc>
              <a:spcBef>
                <a:spcPts val="0"/>
              </a:spcBef>
              <a:buNone/>
              <a:defRPr sz="2100" b="0" i="0" baseline="0">
                <a:latin typeface="TheSans UHH Bold Caps"/>
                <a:cs typeface="TheSans UHH Bold Cap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Manchmal benutzt man Worte wie Hamburg </a:t>
            </a:r>
            <a:r>
              <a:rPr lang="de-DE" err="1"/>
              <a:t>Hamburgefonts</a:t>
            </a:r>
            <a:r>
              <a:rPr lang="de-DE"/>
              <a:t>, </a:t>
            </a:r>
            <a:r>
              <a:rPr lang="de-DE" err="1"/>
              <a:t>Rafgenduks</a:t>
            </a:r>
            <a:endParaRPr lang="de-DE"/>
          </a:p>
        </p:txBody>
      </p:sp>
      <p:sp>
        <p:nvSpPr>
          <p:cNvPr id="2" name="Datumsplatzhalter 1">
            <a:extLst>
              <a:ext uri="{FF2B5EF4-FFF2-40B4-BE49-F238E27FC236}">
                <a16:creationId xmlns:a16="http://schemas.microsoft.com/office/drawing/2014/main" id="{9F940F36-4EED-4A46-936B-36AE011EF17A}"/>
              </a:ext>
            </a:extLst>
          </p:cNvPr>
          <p:cNvSpPr>
            <a:spLocks noGrp="1"/>
          </p:cNvSpPr>
          <p:nvPr>
            <p:ph type="dt" sz="half" idx="14"/>
          </p:nvPr>
        </p:nvSpPr>
        <p:spPr/>
        <p:txBody>
          <a:bodyPr/>
          <a:lstStyle/>
          <a:p>
            <a:r>
              <a:rPr lang="en-DE"/>
              <a:t>AI-HuSo'2023</a:t>
            </a:r>
            <a:endParaRPr lang="de-DE"/>
          </a:p>
        </p:txBody>
      </p:sp>
      <p:sp>
        <p:nvSpPr>
          <p:cNvPr id="3" name="Fußzeilenplatzhalter 2">
            <a:extLst>
              <a:ext uri="{FF2B5EF4-FFF2-40B4-BE49-F238E27FC236}">
                <a16:creationId xmlns:a16="http://schemas.microsoft.com/office/drawing/2014/main" id="{00D1B7E5-8334-4829-AF1D-19E8DA9138CE}"/>
              </a:ext>
            </a:extLst>
          </p:cNvPr>
          <p:cNvSpPr>
            <a:spLocks noGrp="1"/>
          </p:cNvSpPr>
          <p:nvPr>
            <p:ph type="ftr" sz="quarter" idx="15"/>
          </p:nvPr>
        </p:nvSpPr>
        <p:spPr/>
        <p:txBody>
          <a:bodyPr/>
          <a:lstStyle/>
          <a:p>
            <a:r>
              <a:rPr lang="en-US"/>
              <a:t>S. Melzer et al. | EpiDoc Data Matching for Federated Information Retrieval in the Humanities</a:t>
            </a:r>
            <a:endParaRPr lang="de-DE"/>
          </a:p>
        </p:txBody>
      </p:sp>
      <p:sp>
        <p:nvSpPr>
          <p:cNvPr id="5" name="Foliennummernplatzhalter 4">
            <a:extLst>
              <a:ext uri="{FF2B5EF4-FFF2-40B4-BE49-F238E27FC236}">
                <a16:creationId xmlns:a16="http://schemas.microsoft.com/office/drawing/2014/main" id="{91A5CB1D-51AA-453A-B9ED-BC9DD5C16A61}"/>
              </a:ext>
            </a:extLst>
          </p:cNvPr>
          <p:cNvSpPr>
            <a:spLocks noGrp="1"/>
          </p:cNvSpPr>
          <p:nvPr>
            <p:ph type="sldNum" sz="quarter" idx="16"/>
          </p:nvPr>
        </p:nvSpPr>
        <p:spPr/>
        <p:txBody>
          <a:bodyPr/>
          <a:lstStyle/>
          <a:p>
            <a:fld id="{43F0430C-3290-2846-9C5E-237D45BC81A9}" type="slidenum">
              <a:rPr lang="de-DE" smtClean="0"/>
              <a:t>‹Nr.›</a:t>
            </a:fld>
            <a:endParaRPr lang="de-DE"/>
          </a:p>
        </p:txBody>
      </p:sp>
    </p:spTree>
    <p:extLst>
      <p:ext uri="{BB962C8B-B14F-4D97-AF65-F5344CB8AC3E}">
        <p14:creationId xmlns:p14="http://schemas.microsoft.com/office/powerpoint/2010/main" val="8691435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Vergleich">
    <p:spTree>
      <p:nvGrpSpPr>
        <p:cNvPr id="1" name=""/>
        <p:cNvGrpSpPr/>
        <p:nvPr/>
      </p:nvGrpSpPr>
      <p:grpSpPr>
        <a:xfrm>
          <a:off x="0" y="0"/>
          <a:ext cx="0" cy="0"/>
          <a:chOff x="0" y="0"/>
          <a:chExt cx="0" cy="0"/>
        </a:xfrm>
      </p:grpSpPr>
      <p:sp>
        <p:nvSpPr>
          <p:cNvPr id="4" name="Inhaltsplatzhalter 3"/>
          <p:cNvSpPr>
            <a:spLocks noGrp="1"/>
          </p:cNvSpPr>
          <p:nvPr>
            <p:ph sz="half" idx="2"/>
          </p:nvPr>
        </p:nvSpPr>
        <p:spPr>
          <a:xfrm>
            <a:off x="424732" y="2130301"/>
            <a:ext cx="3913094" cy="2491945"/>
          </a:xfrm>
          <a:prstGeom prst="rect">
            <a:avLst/>
          </a:prstGeom>
        </p:spPr>
        <p:txBody>
          <a:bodyPr lIns="0" tIns="0" rIns="0" bIns="0"/>
          <a:lstStyle>
            <a:lvl1pPr marL="189000" indent="-189000">
              <a:lnSpc>
                <a:spcPts val="2288"/>
              </a:lnSpc>
              <a:spcBef>
                <a:spcPts val="0"/>
              </a:spcBef>
              <a:spcAft>
                <a:spcPts val="825"/>
              </a:spcAft>
              <a:buClr>
                <a:srgbClr val="E2001A"/>
              </a:buClr>
              <a:buFont typeface="Wingdings" charset="2"/>
              <a:buChar char="§"/>
              <a:defRPr sz="1800">
                <a:latin typeface="TheSans UHH Regular"/>
                <a:cs typeface="TheSans UHH Regular"/>
              </a:defRPr>
            </a:lvl1pPr>
            <a:lvl2pPr marL="378000" indent="-189000">
              <a:lnSpc>
                <a:spcPct val="100000"/>
              </a:lnSpc>
              <a:spcBef>
                <a:spcPts val="0"/>
              </a:spcBef>
              <a:spcAft>
                <a:spcPts val="825"/>
              </a:spcAft>
              <a:buClr>
                <a:srgbClr val="3B515B"/>
              </a:buClr>
              <a:buFont typeface="Wingdings" charset="2"/>
              <a:buChar char="§"/>
              <a:defRPr sz="1800">
                <a:latin typeface="TheSans UHH Regular"/>
                <a:cs typeface="TheSans UHH Regular"/>
              </a:defRPr>
            </a:lvl2pPr>
            <a:lvl3pPr marL="567000" indent="-189000">
              <a:lnSpc>
                <a:spcPct val="100000"/>
              </a:lnSpc>
              <a:spcBef>
                <a:spcPts val="0"/>
              </a:spcBef>
              <a:spcAft>
                <a:spcPts val="825"/>
              </a:spcAft>
              <a:buClr>
                <a:srgbClr val="75858C"/>
              </a:buClr>
              <a:buFont typeface="Wingdings" charset="2"/>
              <a:buChar char="§"/>
              <a:defRPr sz="1800">
                <a:latin typeface="TheSans UHH Regular"/>
                <a:cs typeface="TheSans UHH Regular"/>
              </a:defRPr>
            </a:lvl3pPr>
            <a:lvl4pPr marL="567000" indent="-189000">
              <a:lnSpc>
                <a:spcPct val="100000"/>
              </a:lnSpc>
              <a:spcBef>
                <a:spcPts val="0"/>
              </a:spcBef>
              <a:spcAft>
                <a:spcPts val="825"/>
              </a:spcAft>
              <a:buClr>
                <a:srgbClr val="E2001A"/>
              </a:buClr>
              <a:buFont typeface="Wingdings" charset="2"/>
              <a:buChar char="§"/>
              <a:defRPr sz="1800">
                <a:latin typeface="TheSans UHH Regular"/>
                <a:cs typeface="TheSans UHH Regular"/>
              </a:defRPr>
            </a:lvl4pPr>
            <a:lvl5pPr marL="567000" indent="-189000">
              <a:lnSpc>
                <a:spcPct val="100000"/>
              </a:lnSpc>
              <a:spcBef>
                <a:spcPts val="0"/>
              </a:spcBef>
              <a:spcAft>
                <a:spcPts val="825"/>
              </a:spcAft>
              <a:buClr>
                <a:srgbClr val="E2001A"/>
              </a:buClr>
              <a:buFont typeface="Wingdings" charset="2"/>
              <a:buChar char="§"/>
              <a:defRPr sz="1800">
                <a:latin typeface="TheSans UHH Regular"/>
                <a:cs typeface="TheSans UHH Regular"/>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p:txBody>
      </p:sp>
      <p:sp>
        <p:nvSpPr>
          <p:cNvPr id="6" name="Inhaltsplatzhalter 5"/>
          <p:cNvSpPr>
            <a:spLocks noGrp="1"/>
          </p:cNvSpPr>
          <p:nvPr>
            <p:ph sz="quarter" idx="4"/>
          </p:nvPr>
        </p:nvSpPr>
        <p:spPr>
          <a:xfrm>
            <a:off x="4787196" y="2130301"/>
            <a:ext cx="3907543" cy="2491946"/>
          </a:xfrm>
          <a:prstGeom prst="rect">
            <a:avLst/>
          </a:prstGeom>
        </p:spPr>
        <p:txBody>
          <a:bodyPr lIns="0" tIns="0" bIns="0"/>
          <a:lstStyle>
            <a:lvl1pPr marL="189000" indent="-189000">
              <a:lnSpc>
                <a:spcPts val="2288"/>
              </a:lnSpc>
              <a:spcBef>
                <a:spcPts val="0"/>
              </a:spcBef>
              <a:spcAft>
                <a:spcPts val="825"/>
              </a:spcAft>
              <a:buClr>
                <a:srgbClr val="009CD1"/>
              </a:buClr>
              <a:buFont typeface="Wingdings" charset="2"/>
              <a:buChar char="§"/>
              <a:defRPr sz="1800">
                <a:latin typeface="TheSans UHH Regular"/>
                <a:cs typeface="TheSans UHH Regular"/>
              </a:defRPr>
            </a:lvl1pPr>
            <a:lvl2pPr marL="378000" indent="-189000">
              <a:lnSpc>
                <a:spcPct val="100000"/>
              </a:lnSpc>
              <a:spcBef>
                <a:spcPts val="0"/>
              </a:spcBef>
              <a:spcAft>
                <a:spcPts val="825"/>
              </a:spcAft>
              <a:buClr>
                <a:srgbClr val="3B515B"/>
              </a:buClr>
              <a:buFont typeface="Wingdings" charset="2"/>
              <a:buChar char="§"/>
              <a:defRPr sz="1800">
                <a:latin typeface="TheSans UHH Regular"/>
                <a:cs typeface="TheSans UHH Regular"/>
              </a:defRPr>
            </a:lvl2pPr>
            <a:lvl3pPr marL="567000" indent="-189000">
              <a:lnSpc>
                <a:spcPct val="100000"/>
              </a:lnSpc>
              <a:spcBef>
                <a:spcPts val="0"/>
              </a:spcBef>
              <a:spcAft>
                <a:spcPts val="825"/>
              </a:spcAft>
              <a:buClr>
                <a:srgbClr val="75858C"/>
              </a:buClr>
              <a:buFont typeface="Wingdings" charset="2"/>
              <a:buChar char="§"/>
              <a:defRPr sz="1800">
                <a:latin typeface="TheSans UHH Regular"/>
                <a:cs typeface="TheSans UHH Regular"/>
              </a:defRPr>
            </a:lvl3pPr>
            <a:lvl4pPr marL="567000" indent="-189000">
              <a:lnSpc>
                <a:spcPct val="100000"/>
              </a:lnSpc>
              <a:spcBef>
                <a:spcPts val="0"/>
              </a:spcBef>
              <a:spcAft>
                <a:spcPts val="825"/>
              </a:spcAft>
              <a:buClr>
                <a:srgbClr val="009CD1"/>
              </a:buClr>
              <a:buFont typeface="Wingdings" charset="2"/>
              <a:buChar char="§"/>
              <a:defRPr sz="1800">
                <a:latin typeface="TheSans UHH Regular"/>
                <a:cs typeface="TheSans UHH Regular"/>
              </a:defRPr>
            </a:lvl4pPr>
            <a:lvl5pPr marL="567000" indent="-189000">
              <a:lnSpc>
                <a:spcPct val="100000"/>
              </a:lnSpc>
              <a:spcBef>
                <a:spcPts val="0"/>
              </a:spcBef>
              <a:spcAft>
                <a:spcPts val="825"/>
              </a:spcAft>
              <a:buClr>
                <a:srgbClr val="009CD1"/>
              </a:buClr>
              <a:buFont typeface="Wingdings" charset="2"/>
              <a:buChar char="§"/>
              <a:defRPr sz="1800">
                <a:latin typeface="TheSans UHH Regular"/>
                <a:cs typeface="TheSans UHH Regular"/>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p:txBody>
      </p:sp>
      <p:sp>
        <p:nvSpPr>
          <p:cNvPr id="13" name="Textplatzhalter 2"/>
          <p:cNvSpPr>
            <a:spLocks noGrp="1"/>
          </p:cNvSpPr>
          <p:nvPr>
            <p:ph type="body" idx="13" hasCustomPrompt="1"/>
          </p:nvPr>
        </p:nvSpPr>
        <p:spPr>
          <a:xfrm>
            <a:off x="457200" y="1331101"/>
            <a:ext cx="8229600" cy="583723"/>
          </a:xfrm>
          <a:prstGeom prst="rect">
            <a:avLst/>
          </a:prstGeom>
        </p:spPr>
        <p:txBody>
          <a:bodyPr lIns="0" tIns="0" anchor="t" anchorCtr="0"/>
          <a:lstStyle>
            <a:lvl1pPr marL="0" indent="0">
              <a:lnSpc>
                <a:spcPts val="2400"/>
              </a:lnSpc>
              <a:spcBef>
                <a:spcPts val="0"/>
              </a:spcBef>
              <a:buNone/>
              <a:defRPr sz="2100" b="0" i="0" baseline="0">
                <a:latin typeface="TheSans UHH Bold Caps"/>
                <a:cs typeface="TheSans UHH Bold Cap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Manchmal benutzt man worte Wie </a:t>
            </a:r>
            <a:r>
              <a:rPr lang="de-DE" err="1"/>
              <a:t>blindtext</a:t>
            </a:r>
            <a:r>
              <a:rPr lang="de-DE"/>
              <a:t> der</a:t>
            </a:r>
          </a:p>
          <a:p>
            <a:pPr lvl="0"/>
            <a:r>
              <a:rPr lang="de-DE" err="1"/>
              <a:t>Hamburgefonts</a:t>
            </a:r>
            <a:r>
              <a:rPr lang="de-DE"/>
              <a:t> oder </a:t>
            </a:r>
            <a:r>
              <a:rPr lang="de-DE" err="1"/>
              <a:t>Handgloves</a:t>
            </a:r>
            <a:endParaRPr lang="de-DE"/>
          </a:p>
        </p:txBody>
      </p:sp>
      <p:sp>
        <p:nvSpPr>
          <p:cNvPr id="8" name="Datumsplatzhalter 3">
            <a:extLst>
              <a:ext uri="{FF2B5EF4-FFF2-40B4-BE49-F238E27FC236}">
                <a16:creationId xmlns:a16="http://schemas.microsoft.com/office/drawing/2014/main" id="{4D2D20E5-9562-4C26-8D88-BD26D9D58F4A}"/>
              </a:ext>
            </a:extLst>
          </p:cNvPr>
          <p:cNvSpPr>
            <a:spLocks noGrp="1"/>
          </p:cNvSpPr>
          <p:nvPr>
            <p:ph type="dt" sz="half" idx="14"/>
          </p:nvPr>
        </p:nvSpPr>
        <p:spPr>
          <a:xfrm>
            <a:off x="457201" y="4879091"/>
            <a:ext cx="855115" cy="273844"/>
          </a:xfrm>
          <a:prstGeom prst="rect">
            <a:avLst/>
          </a:prstGeom>
        </p:spPr>
        <p:txBody>
          <a:bodyPr vert="horz" lIns="0" tIns="45720" rIns="91440" bIns="45720" rtlCol="0" anchor="ctr"/>
          <a:lstStyle>
            <a:lvl1pPr algn="ctr">
              <a:defRPr sz="900" b="0" i="0">
                <a:solidFill>
                  <a:schemeClr val="tx1"/>
                </a:solidFill>
                <a:latin typeface="TheSans UHH Regular"/>
                <a:cs typeface="TheSans UHH Regular"/>
              </a:defRPr>
            </a:lvl1pPr>
          </a:lstStyle>
          <a:p>
            <a:r>
              <a:rPr lang="en-DE" dirty="0"/>
              <a:t>AI-HuSo'2023</a:t>
            </a:r>
            <a:endParaRPr lang="de-DE" dirty="0"/>
          </a:p>
        </p:txBody>
      </p:sp>
      <p:sp>
        <p:nvSpPr>
          <p:cNvPr id="10" name="Fußzeilenplatzhalter 4">
            <a:extLst>
              <a:ext uri="{FF2B5EF4-FFF2-40B4-BE49-F238E27FC236}">
                <a16:creationId xmlns:a16="http://schemas.microsoft.com/office/drawing/2014/main" id="{6EC97D48-741C-44F0-92B9-13D3849064E4}"/>
              </a:ext>
            </a:extLst>
          </p:cNvPr>
          <p:cNvSpPr>
            <a:spLocks noGrp="1"/>
          </p:cNvSpPr>
          <p:nvPr>
            <p:ph type="ftr" sz="quarter" idx="3"/>
          </p:nvPr>
        </p:nvSpPr>
        <p:spPr>
          <a:xfrm>
            <a:off x="1358901" y="4871207"/>
            <a:ext cx="5891347" cy="281727"/>
          </a:xfrm>
          <a:prstGeom prst="rect">
            <a:avLst/>
          </a:prstGeom>
        </p:spPr>
        <p:txBody>
          <a:bodyPr vert="horz" lIns="0" tIns="45720" rIns="91440" bIns="45720" rtlCol="0" anchor="ctr"/>
          <a:lstStyle>
            <a:lvl1pPr algn="l">
              <a:defRPr sz="900" b="0" i="0">
                <a:solidFill>
                  <a:srgbClr val="000000"/>
                </a:solidFill>
                <a:latin typeface="TheSans UHH Regular"/>
                <a:cs typeface="TheSans UHH Regular"/>
              </a:defRPr>
            </a:lvl1pPr>
          </a:lstStyle>
          <a:p>
            <a:r>
              <a:rPr lang="en-US"/>
              <a:t>S. Melzer et al. | EpiDoc Data Matching for Federated Information Retrieval in the Humanities</a:t>
            </a:r>
            <a:endParaRPr lang="de-DE"/>
          </a:p>
        </p:txBody>
      </p:sp>
      <p:sp>
        <p:nvSpPr>
          <p:cNvPr id="11" name="Foliennummernplatzhalter 8">
            <a:extLst>
              <a:ext uri="{FF2B5EF4-FFF2-40B4-BE49-F238E27FC236}">
                <a16:creationId xmlns:a16="http://schemas.microsoft.com/office/drawing/2014/main" id="{472B088E-BC68-46D9-918D-BF0B994C2A8E}"/>
              </a:ext>
            </a:extLst>
          </p:cNvPr>
          <p:cNvSpPr>
            <a:spLocks noGrp="1"/>
          </p:cNvSpPr>
          <p:nvPr>
            <p:ph type="sldNum" sz="quarter" idx="12"/>
          </p:nvPr>
        </p:nvSpPr>
        <p:spPr>
          <a:xfrm>
            <a:off x="7296904" y="4871208"/>
            <a:ext cx="534781" cy="273844"/>
          </a:xfrm>
          <a:prstGeom prst="rect">
            <a:avLst/>
          </a:prstGeom>
        </p:spPr>
        <p:txBody>
          <a:bodyPr/>
          <a:lstStyle/>
          <a:p>
            <a:fld id="{43F0430C-3290-2846-9C5E-237D45BC81A9}" type="slidenum">
              <a:rPr lang="de-DE" smtClean="0"/>
              <a:t>‹Nr.›</a:t>
            </a:fld>
            <a:endParaRPr lang="de-DE"/>
          </a:p>
        </p:txBody>
      </p:sp>
    </p:spTree>
    <p:extLst>
      <p:ext uri="{BB962C8B-B14F-4D97-AF65-F5344CB8AC3E}">
        <p14:creationId xmlns:p14="http://schemas.microsoft.com/office/powerpoint/2010/main" val="3161979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b_T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TheSans UHH" panose="020B0502050302020203" pitchFamily="34" charset="0"/>
            </a:endParaRPr>
          </a:p>
        </p:txBody>
      </p:sp>
      <p:sp>
        <p:nvSpPr>
          <p:cNvPr id="8" name="Textplatzhalter 13">
            <a:extLst>
              <a:ext uri="{FF2B5EF4-FFF2-40B4-BE49-F238E27FC236}">
                <a16:creationId xmlns:a16="http://schemas.microsoft.com/office/drawing/2014/main" id="{A15EFE3B-8C68-D046-A599-0AB2AFDEB257}"/>
              </a:ext>
            </a:extLst>
          </p:cNvPr>
          <p:cNvSpPr>
            <a:spLocks noGrp="1"/>
          </p:cNvSpPr>
          <p:nvPr>
            <p:ph type="body" sz="quarter" idx="10" hasCustomPrompt="1"/>
          </p:nvPr>
        </p:nvSpPr>
        <p:spPr>
          <a:xfrm>
            <a:off x="250824" y="3579862"/>
            <a:ext cx="4609207" cy="370800"/>
          </a:xfrm>
          <a:prstGeom prst="rect">
            <a:avLst/>
          </a:prstGeom>
        </p:spPr>
        <p:txBody>
          <a:bodyPr vert="horz"/>
          <a:lstStyle>
            <a:lvl1pPr marL="0" indent="0">
              <a:buNone/>
              <a:defRPr sz="1800" b="0" i="0">
                <a:solidFill>
                  <a:schemeClr val="bg1"/>
                </a:solidFill>
                <a:latin typeface="TheSans UHH" panose="020B0502050302020203" pitchFamily="34" charset="0"/>
                <a:cs typeface="TheSans UHH" panose="020B0502050302020203"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7" name="Titel 1">
            <a:extLst>
              <a:ext uri="{FF2B5EF4-FFF2-40B4-BE49-F238E27FC236}">
                <a16:creationId xmlns:a16="http://schemas.microsoft.com/office/drawing/2014/main" id="{7971F460-DBE2-1E4C-966C-B8FAF52ED6F7}"/>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TheSans UHH" panose="020B0502050302020203" pitchFamily="34" charset="0"/>
                <a:cs typeface="TheSans UHH" panose="020B0502050302020203" pitchFamily="34" charset="0"/>
              </a:defRPr>
            </a:lvl1pPr>
          </a:lstStyle>
          <a:p>
            <a:r>
              <a:rPr lang="de-DE" dirty="0"/>
              <a:t>Dies ist ein Blindtext. Hier steht die Headline oder der Name der Veranstaltung</a:t>
            </a:r>
          </a:p>
        </p:txBody>
      </p:sp>
      <p:cxnSp>
        <p:nvCxnSpPr>
          <p:cNvPr id="6" name="Gerade Verbindung 5">
            <a:extLst>
              <a:ext uri="{FF2B5EF4-FFF2-40B4-BE49-F238E27FC236}">
                <a16:creationId xmlns:a16="http://schemas.microsoft.com/office/drawing/2014/main" id="{30DD3040-AF2F-7548-9EA1-E3F2AA2D5A5E}"/>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151017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a_Headline_und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a:cxnSpLocks/>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53C8E57-9E26-F24E-A712-1E94C05C3C99}"/>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8" name="Textplatzhalter 9"/>
          <p:cNvSpPr>
            <a:spLocks noGrp="1"/>
          </p:cNvSpPr>
          <p:nvPr>
            <p:ph type="body" sz="quarter" idx="14"/>
          </p:nvPr>
        </p:nvSpPr>
        <p:spPr>
          <a:xfrm>
            <a:off x="214769" y="1779662"/>
            <a:ext cx="8533695"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4E82A3FC-B200-F340-859E-4491DBC5752C}"/>
              </a:ext>
            </a:extLst>
          </p:cNvPr>
          <p:cNvSpPr>
            <a:spLocks noGrp="1"/>
          </p:cNvSpPr>
          <p:nvPr>
            <p:ph type="dt" sz="half" idx="15"/>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56827D40-E2F4-6842-9A47-30F9FFAFC9CF}"/>
              </a:ext>
            </a:extLst>
          </p:cNvPr>
          <p:cNvSpPr>
            <a:spLocks noGrp="1"/>
          </p:cNvSpPr>
          <p:nvPr>
            <p:ph type="ftr" sz="quarter" idx="16"/>
          </p:nvPr>
        </p:nvSpPr>
        <p:spPr/>
        <p:txBody>
          <a:bodyPr/>
          <a:lstStyle/>
          <a:p>
            <a:r>
              <a:rPr lang="de-DE"/>
              <a:t>GenAI | Sylvia Melzer, Ralf Möller</a:t>
            </a:r>
          </a:p>
        </p:txBody>
      </p:sp>
      <p:sp>
        <p:nvSpPr>
          <p:cNvPr id="4" name="Foliennummernplatzhalter 3">
            <a:extLst>
              <a:ext uri="{FF2B5EF4-FFF2-40B4-BE49-F238E27FC236}">
                <a16:creationId xmlns:a16="http://schemas.microsoft.com/office/drawing/2014/main" id="{95EBE37D-D2A8-AA46-A4B0-38A84F66B5BD}"/>
              </a:ext>
            </a:extLst>
          </p:cNvPr>
          <p:cNvSpPr>
            <a:spLocks noGrp="1"/>
          </p:cNvSpPr>
          <p:nvPr>
            <p:ph type="sldNum" sz="quarter" idx="17"/>
          </p:nvPr>
        </p:nvSpPr>
        <p:spPr/>
        <p:txBody>
          <a:body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1870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b_Headline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8" name="Titel 1">
            <a:extLst>
              <a:ext uri="{FF2B5EF4-FFF2-40B4-BE49-F238E27FC236}">
                <a16:creationId xmlns:a16="http://schemas.microsoft.com/office/drawing/2014/main" id="{2185142B-85C3-B845-BE6A-A2B184C3456C}"/>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1" y="1779662"/>
            <a:ext cx="8534151" cy="2879651"/>
          </a:xfrm>
          <a:prstGeom prst="rect">
            <a:avLst/>
          </a:prstGeom>
        </p:spPr>
        <p:txBody>
          <a:bodyPr vert="horz"/>
          <a:lstStyle>
            <a:lvl1pPr marL="180000" indent="-180000">
              <a:spcBef>
                <a:spcPts val="1450"/>
              </a:spcBef>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3B10F18-E336-5F4B-B287-AFBD8386C6AA}"/>
              </a:ext>
            </a:extLst>
          </p:cNvPr>
          <p:cNvSpPr>
            <a:spLocks noGrp="1"/>
          </p:cNvSpPr>
          <p:nvPr>
            <p:ph type="dt" sz="half" idx="17"/>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EB3CB7CE-68EE-634C-A60B-5AB834390A3E}"/>
              </a:ext>
            </a:extLst>
          </p:cNvPr>
          <p:cNvSpPr>
            <a:spLocks noGrp="1"/>
          </p:cNvSpPr>
          <p:nvPr>
            <p:ph type="ftr" sz="quarter" idx="18"/>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E9B799CB-85F9-3B41-BD6A-AE3965D5F367}"/>
              </a:ext>
            </a:extLst>
          </p:cNvPr>
          <p:cNvSpPr>
            <a:spLocks noGrp="1"/>
          </p:cNvSpPr>
          <p:nvPr>
            <p:ph type="sldNum" sz="quarter" idx="19"/>
          </p:nvPr>
        </p:nvSpPr>
        <p:spPr>
          <a:xfrm>
            <a:off x="6613200" y="4767263"/>
            <a:ext cx="2133600" cy="273844"/>
          </a:xfrm>
        </p:spPr>
        <p:txBody>
          <a:bodyPr/>
          <a:lstStyle/>
          <a:p>
            <a:fld id="{3E01A2B2-10AD-754B-9B4C-E5B6FED423D0}" type="slidenum">
              <a:rPr lang="de-DE" smtClean="0"/>
              <a:pPr/>
              <a:t>‹Nr.›</a:t>
            </a:fld>
            <a:endParaRPr lang="de-DE"/>
          </a:p>
        </p:txBody>
      </p:sp>
      <p:sp>
        <p:nvSpPr>
          <p:cNvPr id="7" name="TextBox 6">
            <a:extLst>
              <a:ext uri="{FF2B5EF4-FFF2-40B4-BE49-F238E27FC236}">
                <a16:creationId xmlns:a16="http://schemas.microsoft.com/office/drawing/2014/main" id="{6995A172-0C33-5AD9-D36A-594A898A631B}"/>
              </a:ext>
            </a:extLst>
          </p:cNvPr>
          <p:cNvSpPr txBox="1"/>
          <p:nvPr userDrawn="1"/>
        </p:nvSpPr>
        <p:spPr>
          <a:xfrm>
            <a:off x="8264769" y="386862"/>
            <a:ext cx="184731" cy="369332"/>
          </a:xfrm>
          <a:prstGeom prst="rect">
            <a:avLst/>
          </a:prstGeom>
          <a:noFill/>
        </p:spPr>
        <p:txBody>
          <a:bodyPr wrap="none" rtlCol="0">
            <a:spAutoFit/>
          </a:bodyPr>
          <a:lstStyle/>
          <a:p>
            <a:endParaRPr lang="en-DE" dirty="0"/>
          </a:p>
        </p:txBody>
      </p:sp>
    </p:spTree>
    <p:extLst>
      <p:ext uri="{BB962C8B-B14F-4D97-AF65-F5344CB8AC3E}">
        <p14:creationId xmlns:p14="http://schemas.microsoft.com/office/powerpoint/2010/main" val="23658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c_Headline_und_zweispaltiger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4" name="Titel 1">
            <a:extLst>
              <a:ext uri="{FF2B5EF4-FFF2-40B4-BE49-F238E27FC236}">
                <a16:creationId xmlns:a16="http://schemas.microsoft.com/office/drawing/2014/main" id="{1239BC7E-F651-4B40-9646-BE82FC8F7282}"/>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Font typeface="Arial"/>
              <a:buNone/>
              <a:defRPr sz="2000">
                <a:solidFill>
                  <a:schemeClr val="tx1"/>
                </a:solidFill>
                <a:latin typeface="TheSans UHH" panose="020B0502050302020203" pitchFamily="34" charset="0"/>
                <a:cs typeface="TheSans UHH" panose="020B0502050302020203" pitchFamily="34" charset="0"/>
              </a:defRPr>
            </a:lvl1pPr>
            <a:lvl2pPr>
              <a:defRPr sz="2000">
                <a:solidFill>
                  <a:schemeClr val="tx1"/>
                </a:solidFill>
                <a:latin typeface="TheSans UHH Regular"/>
                <a:cs typeface="TheSans UHH Regular"/>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extplatzhalter 9"/>
          <p:cNvSpPr>
            <a:spLocks noGrp="1"/>
          </p:cNvSpPr>
          <p:nvPr>
            <p:ph type="body" sz="quarter" idx="15"/>
          </p:nvPr>
        </p:nvSpPr>
        <p:spPr>
          <a:xfrm>
            <a:off x="4572000" y="1779662"/>
            <a:ext cx="4171028" cy="2880320"/>
          </a:xfrm>
          <a:prstGeom prst="rect">
            <a:avLst/>
          </a:prstGeom>
        </p:spPr>
        <p:txBody>
          <a:bodyPr>
            <a:normAutofit/>
          </a:bodyPr>
          <a:lstStyle>
            <a:lvl1pPr marL="0" indent="0">
              <a:buNone/>
              <a:defRPr sz="2000">
                <a:latin typeface="TheSans UHH" panose="020B0502050302020203"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0FA889BB-8733-E443-8B07-DDEE0CF51EAC}"/>
              </a:ext>
            </a:extLst>
          </p:cNvPr>
          <p:cNvSpPr>
            <a:spLocks noGrp="1"/>
          </p:cNvSpPr>
          <p:nvPr>
            <p:ph type="dt" sz="half" idx="16"/>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DB0F8018-999B-664A-A015-D9D75F27149B}"/>
              </a:ext>
            </a:extLst>
          </p:cNvPr>
          <p:cNvSpPr>
            <a:spLocks noGrp="1"/>
          </p:cNvSpPr>
          <p:nvPr>
            <p:ph type="ftr" sz="quarter" idx="17"/>
          </p:nvPr>
        </p:nvSpPr>
        <p:spPr/>
        <p:txBody>
          <a:bodyPr/>
          <a:lstStyle/>
          <a:p>
            <a:r>
              <a:rPr lang="de-DE"/>
              <a:t>GenAI | Sylvia Melzer, Ralf Möller</a:t>
            </a:r>
          </a:p>
        </p:txBody>
      </p:sp>
      <p:sp>
        <p:nvSpPr>
          <p:cNvPr id="4" name="Foliennummernplatzhalter 3">
            <a:extLst>
              <a:ext uri="{FF2B5EF4-FFF2-40B4-BE49-F238E27FC236}">
                <a16:creationId xmlns:a16="http://schemas.microsoft.com/office/drawing/2014/main" id="{573C8DF9-716F-554C-ACA3-DAE92F29A78F}"/>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642916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d_Headline_und_zweispaltige_Listen">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0504275-399A-C44F-825C-5719C17EDEAD}"/>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180000" indent="-180000">
              <a:spcBef>
                <a:spcPts val="1450"/>
              </a:spcBef>
              <a:buClr>
                <a:schemeClr val="accent1"/>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769B562-7FA6-894A-98DE-37E50E748CA6}"/>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A6AB9E8-E1D8-AD45-A908-867BB1D82E6A}"/>
              </a:ext>
            </a:extLst>
          </p:cNvPr>
          <p:cNvSpPr>
            <a:spLocks noGrp="1"/>
          </p:cNvSpPr>
          <p:nvPr>
            <p:ph type="ftr" sz="quarter" idx="19"/>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C3A43B6D-0AE8-9C41-B679-BAD57E58419B}"/>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72565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e_Headline_Text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A9A02BB1-54BA-0044-B44B-AFBD148F7964}"/>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TheSans UHH" panose="020B0502050302020203" pitchFamily="34" charset="0"/>
                <a:cs typeface="TheSans UHH" panose="020B0502050302020203"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0" indent="0">
              <a:spcBef>
                <a:spcPts val="1450"/>
              </a:spcBef>
              <a:buClr>
                <a:schemeClr val="accent1"/>
              </a:buClr>
              <a:buFont typeface="Wingdings" charset="2"/>
              <a:buNone/>
              <a:defRPr sz="2000">
                <a:solidFill>
                  <a:srgbClr val="3B515B"/>
                </a:solidFill>
                <a:latin typeface="TheSans UHH" panose="020B0502050302020203" pitchFamily="34" charset="0"/>
                <a:cs typeface="TheSans UHH" panose="020B0502050302020203" pitchFamily="34" charset="0"/>
              </a:defRPr>
            </a:lvl1pPr>
            <a:lvl2pPr marL="180000" indent="0">
              <a:buClr>
                <a:schemeClr val="tx1"/>
              </a:buClr>
              <a:buFont typeface="Wingdings" charset="2"/>
              <a:buNone/>
              <a:defRPr sz="2000">
                <a:solidFill>
                  <a:srgbClr val="3B515B"/>
                </a:solidFill>
                <a:latin typeface="TheSans UHH Regular"/>
                <a:cs typeface="TheSans UHH Regular"/>
              </a:defRPr>
            </a:lvl2pPr>
            <a:lvl3pPr marL="360000" indent="0">
              <a:buClr>
                <a:schemeClr val="bg2"/>
              </a:buClr>
              <a:buFont typeface="Wingdings" charset="2"/>
              <a:buNone/>
              <a:defRPr sz="2000">
                <a:solidFill>
                  <a:srgbClr val="3B515B"/>
                </a:solidFill>
                <a:latin typeface="TheSans UHH Regular"/>
                <a:cs typeface="TheSans UHH Regular"/>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TheSans UHH" panose="020B0502050302020203" pitchFamily="34" charset="0"/>
                <a:cs typeface="TheSans UHH" panose="020B0502050302020203" pitchFamily="34" charset="0"/>
              </a:defRPr>
            </a:lvl1pPr>
            <a:lvl2pPr marL="360000" indent="-180000">
              <a:buClr>
                <a:schemeClr val="tx1"/>
              </a:buClr>
              <a:buFont typeface="Wingdings" charset="2"/>
              <a:buChar char="§"/>
              <a:defRPr sz="2000">
                <a:solidFill>
                  <a:srgbClr val="3B515B"/>
                </a:solidFill>
                <a:latin typeface="TheSans UHH" panose="020B0502050302020203" pitchFamily="34" charset="0"/>
                <a:cs typeface="TheSans UHH" panose="020B0502050302020203" pitchFamily="34" charset="0"/>
              </a:defRPr>
            </a:lvl2pPr>
            <a:lvl3pPr marL="540000" indent="-180000">
              <a:buClr>
                <a:schemeClr val="bg2"/>
              </a:buClr>
              <a:buFont typeface="Wingdings" charset="2"/>
              <a:buChar char="§"/>
              <a:defRPr sz="2000">
                <a:solidFill>
                  <a:srgbClr val="3B515B"/>
                </a:solidFill>
                <a:latin typeface="TheSans UHH" panose="020B0502050302020203" pitchFamily="34" charset="0"/>
                <a:cs typeface="TheSans UHH" panose="020B0502050302020203"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9075F02A-DDE1-1940-A6AD-6A78B42B16BC}"/>
              </a:ext>
            </a:extLst>
          </p:cNvPr>
          <p:cNvSpPr>
            <a:spLocks noGrp="1"/>
          </p:cNvSpPr>
          <p:nvPr>
            <p:ph type="dt" sz="half" idx="18"/>
          </p:nvPr>
        </p:nvSpPr>
        <p:spPr/>
        <p:txBody>
          <a:bodyPr/>
          <a:lstStyle/>
          <a:p>
            <a:r>
              <a:rPr lang="en-DE"/>
              <a:t>SoSe2024</a:t>
            </a:r>
            <a:endParaRPr lang="de-DE"/>
          </a:p>
        </p:txBody>
      </p:sp>
      <p:sp>
        <p:nvSpPr>
          <p:cNvPr id="3" name="Fußzeilenplatzhalter 2">
            <a:extLst>
              <a:ext uri="{FF2B5EF4-FFF2-40B4-BE49-F238E27FC236}">
                <a16:creationId xmlns:a16="http://schemas.microsoft.com/office/drawing/2014/main" id="{B3B308B6-51D4-CF4A-A9C5-3936348803A3}"/>
              </a:ext>
            </a:extLst>
          </p:cNvPr>
          <p:cNvSpPr>
            <a:spLocks noGrp="1"/>
          </p:cNvSpPr>
          <p:nvPr>
            <p:ph type="ftr" sz="quarter" idx="19"/>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E279428B-5977-E14F-9476-AE9828EFFDFE}"/>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055857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Datumsplatzhalter 3"/>
          <p:cNvSpPr>
            <a:spLocks noGrp="1"/>
          </p:cNvSpPr>
          <p:nvPr>
            <p:ph type="dt" sz="half" idx="2"/>
          </p:nvPr>
        </p:nvSpPr>
        <p:spPr>
          <a:xfrm>
            <a:off x="323850" y="4767263"/>
            <a:ext cx="2133600" cy="273844"/>
          </a:xfrm>
          <a:prstGeom prst="rect">
            <a:avLst/>
          </a:prstGeom>
        </p:spPr>
        <p:txBody>
          <a:bodyPr vert="horz" lIns="0" tIns="45720" rIns="90000" bIns="45720" rtlCol="0" anchor="ctr"/>
          <a:lstStyle>
            <a:lvl1pPr algn="l">
              <a:defRPr sz="1200">
                <a:solidFill>
                  <a:schemeClr val="tx1"/>
                </a:solidFill>
                <a:latin typeface="TheSans UHH" panose="020B0502050302020203" pitchFamily="34" charset="0"/>
              </a:defRPr>
            </a:lvl1pPr>
          </a:lstStyle>
          <a:p>
            <a:r>
              <a:rPr lang="en-DE"/>
              <a:t>SoSe2024</a:t>
            </a:r>
            <a:endParaRPr lang="de-DE" dirty="0"/>
          </a:p>
        </p:txBody>
      </p:sp>
      <p:sp>
        <p:nvSpPr>
          <p:cNvPr id="9" name="Fußzeilenplatzhalter 4"/>
          <p:cNvSpPr>
            <a:spLocks noGrp="1"/>
          </p:cNvSpPr>
          <p:nvPr>
            <p:ph type="ftr" sz="quarter" idx="3"/>
          </p:nvPr>
        </p:nvSpPr>
        <p:spPr>
          <a:xfrm>
            <a:off x="2984004" y="4767263"/>
            <a:ext cx="3175992" cy="273844"/>
          </a:xfrm>
          <a:prstGeom prst="rect">
            <a:avLst/>
          </a:prstGeom>
        </p:spPr>
        <p:txBody>
          <a:bodyPr vert="horz" lIns="91440" tIns="45720" rIns="91440" bIns="45720" rtlCol="0" anchor="ctr"/>
          <a:lstStyle>
            <a:lvl1pPr algn="ctr">
              <a:defRPr sz="1200">
                <a:solidFill>
                  <a:schemeClr val="tx1"/>
                </a:solidFill>
                <a:latin typeface="TheSans UHH" panose="020B0502050302020203" pitchFamily="34" charset="0"/>
              </a:defRPr>
            </a:lvl1pPr>
          </a:lstStyle>
          <a:p>
            <a:r>
              <a:rPr lang="de-DE"/>
              <a:t>GenAI | Sylvia Melzer, Ralf Möller</a:t>
            </a:r>
            <a:endParaRPr lang="de-DE" dirty="0"/>
          </a:p>
        </p:txBody>
      </p:sp>
      <p:sp>
        <p:nvSpPr>
          <p:cNvPr id="10" name="Foliennummernplatzhalter 5"/>
          <p:cNvSpPr>
            <a:spLocks noGrp="1"/>
          </p:cNvSpPr>
          <p:nvPr>
            <p:ph type="sldNum" sz="quarter" idx="4"/>
          </p:nvPr>
        </p:nvSpPr>
        <p:spPr>
          <a:xfrm>
            <a:off x="6614863" y="4767263"/>
            <a:ext cx="2133600" cy="273844"/>
          </a:xfrm>
          <a:prstGeom prst="rect">
            <a:avLst/>
          </a:prstGeom>
        </p:spPr>
        <p:txBody>
          <a:bodyPr vert="horz" lIns="91440" tIns="46800" rIns="0" bIns="45720" rtlCol="0" anchor="ctr"/>
          <a:lstStyle>
            <a:lvl1pPr algn="r">
              <a:defRPr sz="1200">
                <a:solidFill>
                  <a:schemeClr val="tx1"/>
                </a:solidFill>
                <a:latin typeface="TheSans UHH" panose="020B0502050302020203" pitchFamily="34" charset="0"/>
              </a:defRPr>
            </a:lvl1pPr>
          </a:lstStyle>
          <a:p>
            <a:fld id="{3E01A2B2-10AD-754B-9B4C-E5B6FED423D0}" type="slidenum">
              <a:rPr lang="de-DE" smtClean="0"/>
              <a:pPr/>
              <a:t>‹Nr.›</a:t>
            </a:fld>
            <a:endParaRPr lang="de-DE" dirty="0"/>
          </a:p>
        </p:txBody>
      </p:sp>
      <p:pic>
        <p:nvPicPr>
          <p:cNvPr id="11" name="UHH-Logo_2010_Farbe_RGB.png" descr="Bildbeschreibung: Es handelt sich um das Logo der Universität Hamburg auf weißem Hintergrund. Es besteht aus einem roten Quadrat auf der linken Seite, in dem in weißer Schrift oben links &quot;UHH&quot; steht und unten rechts das Wappen der Stadt Hamburg, eine Burg, abgebildet sind. Rechts neben dem Symbol steht &quot;Universität Hamburg&quot;. Unter dem Symbol und dem Schriftzug steht in Großbuchstaben und durch senkrechte Striche getrennt von links nach rechts: &quot;Der Forschung&quot;; &quot;Der Lehre&quot;; &quot;Der Bildung&quot;. " title="Logo der Universität Hamburg"/>
          <p:cNvPicPr>
            <a:picLocks noChangeAspect="1"/>
          </p:cNvPicPr>
          <p:nvPr userDrawn="1"/>
        </p:nvPicPr>
        <p:blipFill>
          <a:blip r:embed="rId19" cstate="print">
            <a:extLst>
              <a:ext uri="{28A0092B-C50C-407E-A947-70E740481C1C}">
                <a14:useLocalDpi xmlns:a14="http://schemas.microsoft.com/office/drawing/2010/main"/>
              </a:ext>
            </a:extLst>
          </a:blip>
          <a:stretch>
            <a:fillRect/>
          </a:stretch>
        </p:blipFill>
        <p:spPr>
          <a:xfrm>
            <a:off x="0" y="0"/>
            <a:ext cx="1957550" cy="907591"/>
          </a:xfrm>
          <a:prstGeom prst="rect">
            <a:avLst/>
          </a:prstGeom>
        </p:spPr>
      </p:pic>
      <p:grpSp>
        <p:nvGrpSpPr>
          <p:cNvPr id="6" name="Group 5">
            <a:extLst>
              <a:ext uri="{FF2B5EF4-FFF2-40B4-BE49-F238E27FC236}">
                <a16:creationId xmlns:a16="http://schemas.microsoft.com/office/drawing/2014/main" id="{08A6B677-00A6-5336-6FCE-6EF43A439455}"/>
              </a:ext>
            </a:extLst>
          </p:cNvPr>
          <p:cNvGrpSpPr/>
          <p:nvPr userDrawn="1"/>
        </p:nvGrpSpPr>
        <p:grpSpPr>
          <a:xfrm>
            <a:off x="7956376" y="267494"/>
            <a:ext cx="936475" cy="554522"/>
            <a:chOff x="908768" y="1004434"/>
            <a:chExt cx="936475" cy="554522"/>
          </a:xfrm>
        </p:grpSpPr>
        <p:pic>
          <p:nvPicPr>
            <p:cNvPr id="4" name="Picture 3">
              <a:extLst>
                <a:ext uri="{FF2B5EF4-FFF2-40B4-BE49-F238E27FC236}">
                  <a16:creationId xmlns:a16="http://schemas.microsoft.com/office/drawing/2014/main" id="{8C95C1BF-E023-4AA4-C498-24FAB9783F18}"/>
                </a:ext>
              </a:extLst>
            </p:cNvPr>
            <p:cNvPicPr>
              <a:picLocks noChangeAspect="1"/>
            </p:cNvPicPr>
            <p:nvPr userDrawn="1"/>
          </p:nvPicPr>
          <p:blipFill>
            <a:blip r:embed="rId20"/>
            <a:stretch>
              <a:fillRect/>
            </a:stretch>
          </p:blipFill>
          <p:spPr>
            <a:xfrm>
              <a:off x="1223246" y="1004434"/>
              <a:ext cx="484848" cy="450757"/>
            </a:xfrm>
            <a:prstGeom prst="rect">
              <a:avLst/>
            </a:prstGeom>
          </p:spPr>
        </p:pic>
        <p:sp>
          <p:nvSpPr>
            <p:cNvPr id="5" name="TextBox 4">
              <a:extLst>
                <a:ext uri="{FF2B5EF4-FFF2-40B4-BE49-F238E27FC236}">
                  <a16:creationId xmlns:a16="http://schemas.microsoft.com/office/drawing/2014/main" id="{E045D5B6-F402-F1CF-E46A-C5A5873A2144}"/>
                </a:ext>
              </a:extLst>
            </p:cNvPr>
            <p:cNvSpPr txBox="1"/>
            <p:nvPr userDrawn="1"/>
          </p:nvSpPr>
          <p:spPr>
            <a:xfrm>
              <a:off x="908768" y="1251179"/>
              <a:ext cx="936475" cy="307777"/>
            </a:xfrm>
            <a:prstGeom prst="rect">
              <a:avLst/>
            </a:prstGeom>
            <a:noFill/>
          </p:spPr>
          <p:txBody>
            <a:bodyPr wrap="none" rtlCol="0">
              <a:spAutoFit/>
            </a:bodyPr>
            <a:lstStyle/>
            <a:p>
              <a:r>
                <a:rPr lang="en-DE" sz="800" dirty="0">
                  <a:solidFill>
                    <a:schemeClr val="tx2"/>
                  </a:solidFill>
                </a:rPr>
                <a:t>CHAI</a:t>
              </a:r>
              <a:br>
                <a:rPr lang="en-DE" sz="600" dirty="0">
                  <a:solidFill>
                    <a:schemeClr val="tx2"/>
                  </a:solidFill>
                </a:rPr>
              </a:br>
              <a:r>
                <a:rPr lang="en-DE" sz="600" dirty="0">
                  <a:solidFill>
                    <a:schemeClr val="tx2"/>
                  </a:solidFill>
                </a:rPr>
                <a:t>Humanities-Centered AI</a:t>
              </a:r>
            </a:p>
          </p:txBody>
        </p:sp>
      </p:grpSp>
    </p:spTree>
    <p:extLst>
      <p:ext uri="{BB962C8B-B14F-4D97-AF65-F5344CB8AC3E}">
        <p14:creationId xmlns:p14="http://schemas.microsoft.com/office/powerpoint/2010/main" val="32285779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6" r:id="rId3"/>
    <p:sldLayoutId id="2147483670" r:id="rId4"/>
    <p:sldLayoutId id="2147483669" r:id="rId5"/>
    <p:sldLayoutId id="2147483677" r:id="rId6"/>
    <p:sldLayoutId id="2147483671" r:id="rId7"/>
    <p:sldLayoutId id="2147483676" r:id="rId8"/>
    <p:sldLayoutId id="2147483678" r:id="rId9"/>
    <p:sldLayoutId id="2147483672" r:id="rId10"/>
    <p:sldLayoutId id="2147483681" r:id="rId11"/>
    <p:sldLayoutId id="2147483673" r:id="rId12"/>
    <p:sldLayoutId id="2147483674" r:id="rId13"/>
    <p:sldLayoutId id="2147483679" r:id="rId14"/>
    <p:sldLayoutId id="2147483680" r:id="rId15"/>
    <p:sldLayoutId id="2147483675" r:id="rId16"/>
    <p:sldLayoutId id="2147483682" r:id="rId17"/>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04" userDrawn="1">
          <p15:clr>
            <a:srgbClr val="F26B43"/>
          </p15:clr>
        </p15:guide>
        <p15:guide id="3" pos="551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62BF03-0B66-8C76-5B5B-A6A8C43DFFCD}"/>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84C769A5-F03D-2429-3C78-FB56905859D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80BC96A0-E860-FF0A-505A-392E84B1B34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16153F2-2467-3043-88C0-4F00310850A5}" type="datetimeFigureOut">
              <a:rPr lang="en-DE" smtClean="0"/>
              <a:t>10/04/2024</a:t>
            </a:fld>
            <a:endParaRPr lang="en-DE"/>
          </a:p>
        </p:txBody>
      </p:sp>
      <p:sp>
        <p:nvSpPr>
          <p:cNvPr id="5" name="Footer Placeholder 4">
            <a:extLst>
              <a:ext uri="{FF2B5EF4-FFF2-40B4-BE49-F238E27FC236}">
                <a16:creationId xmlns:a16="http://schemas.microsoft.com/office/drawing/2014/main" id="{153B330F-01D9-BD7D-3759-C454C246B342}"/>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43F2AA70-2368-BE28-79B9-E5949211895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E772E31-97EB-CF41-90CA-0AC58BD567D4}" type="slidenum">
              <a:rPr lang="en-DE" smtClean="0"/>
              <a:t>‹Nr.›</a:t>
            </a:fld>
            <a:endParaRPr lang="en-DE"/>
          </a:p>
        </p:txBody>
      </p:sp>
    </p:spTree>
    <p:extLst>
      <p:ext uri="{BB962C8B-B14F-4D97-AF65-F5344CB8AC3E}">
        <p14:creationId xmlns:p14="http://schemas.microsoft.com/office/powerpoint/2010/main" val="276807264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hyperlink" Target="https://phontron.com/slides/neubig23llms.pdf" TargetMode="External"/><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www.muslimphilosophy.com/calconv/index.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1.png"/><Relationship Id="rId5" Type="http://schemas.openxmlformats.org/officeDocument/2006/relationships/image" Target="../media/image9.jpe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80.png"/><Relationship Id="rId2" Type="http://schemas.openxmlformats.org/officeDocument/2006/relationships/image" Target="../media/image330.pn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9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hyperlink" Target="https://assets.publishing.service.gov.uk/media/656856b8cc1ec500138eef49/Gov.UK_Impact_of_AI_on_UK_Jobs_and_Training.pdf" TargetMode="External"/><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hyperlink" Target="https://assets.publishing.service.gov.uk/media/65b8cd41b5cb6e000d8bb74e/DfE_GenAI_in_education_-_Educator_and_expert_views_report.pdf" TargetMode="External"/><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hyperlink" Target="https://sciencebusiness.net/report/generative-ai-how-will-it-transform-science-and-its-impact-society-0"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www.linkedin.com/pulse/generative-ais-significant-potentially-lasting-impact-society/?trk=article-ssr-frontend-pulse_more-articles_related-content-card" TargetMode="External"/><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amazon.de/Artificial-Intelligence-Modern-Approach-Global/dp/1292401133/" TargetMode="External"/><Relationship Id="rId2" Type="http://schemas.openxmlformats.org/officeDocument/2006/relationships/image" Target="../media/image6.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hyperlink" Target="https://www.amazon.de/Human-Compatible-Artificial-Intelligence-Problem/dp/052555863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me des Referenten / der Referentin">
            <a:extLst>
              <a:ext uri="{FF2B5EF4-FFF2-40B4-BE49-F238E27FC236}">
                <a16:creationId xmlns:a16="http://schemas.microsoft.com/office/drawing/2014/main" id="{954B681C-3AE4-194E-97A7-96B012D3D9AF}"/>
              </a:ext>
            </a:extLst>
          </p:cNvPr>
          <p:cNvSpPr>
            <a:spLocks noGrp="1"/>
          </p:cNvSpPr>
          <p:nvPr>
            <p:ph type="body" sz="quarter" idx="10"/>
          </p:nvPr>
        </p:nvSpPr>
        <p:spPr/>
        <p:txBody>
          <a:bodyPr/>
          <a:lstStyle/>
          <a:p>
            <a:r>
              <a:rPr lang="de-DE" dirty="0"/>
              <a:t>Sylvia Melzer, Ralf Möller</a:t>
            </a:r>
          </a:p>
        </p:txBody>
      </p:sp>
      <p:sp>
        <p:nvSpPr>
          <p:cNvPr id="3" name="Titel">
            <a:extLst>
              <a:ext uri="{FF2B5EF4-FFF2-40B4-BE49-F238E27FC236}">
                <a16:creationId xmlns:a16="http://schemas.microsoft.com/office/drawing/2014/main" id="{87284E29-7891-5149-9DA1-61DB908DB159}"/>
              </a:ext>
            </a:extLst>
          </p:cNvPr>
          <p:cNvSpPr>
            <a:spLocks noGrp="1"/>
          </p:cNvSpPr>
          <p:nvPr>
            <p:ph type="title"/>
          </p:nvPr>
        </p:nvSpPr>
        <p:spPr/>
        <p:txBody>
          <a:bodyPr/>
          <a:lstStyle/>
          <a:p>
            <a:r>
              <a:rPr lang="de-DE" dirty="0" err="1"/>
              <a:t>GenAI</a:t>
            </a:r>
            <a:r>
              <a:rPr lang="de-DE" dirty="0"/>
              <a:t> in Education, Science, and Society</a:t>
            </a:r>
          </a:p>
        </p:txBody>
      </p:sp>
      <p:sp>
        <p:nvSpPr>
          <p:cNvPr id="2" name="Bildplatzhalter 1" descr="Bitte Alternativtext einfügen.">
            <a:extLst>
              <a:ext uri="{FF2B5EF4-FFF2-40B4-BE49-F238E27FC236}">
                <a16:creationId xmlns:a16="http://schemas.microsoft.com/office/drawing/2014/main" id="{98E41E09-9643-5646-BBFF-79A19681780F}"/>
              </a:ext>
            </a:extLst>
          </p:cNvPr>
          <p:cNvSpPr>
            <a:spLocks noGrp="1"/>
          </p:cNvSpPr>
          <p:nvPr>
            <p:ph type="pic" sz="quarter" idx="4294967295"/>
          </p:nvPr>
        </p:nvSpPr>
        <p:spPr>
          <a:xfrm>
            <a:off x="0" y="1052513"/>
            <a:ext cx="9144000" cy="2455862"/>
          </a:xfrm>
          <a:prstGeom prst="rect">
            <a:avLst/>
          </a:prstGeom>
        </p:spPr>
        <p:txBody>
          <a:bodyPr/>
          <a:lstStyle/>
          <a:p>
            <a:pPr marL="0" indent="0">
              <a:buNone/>
            </a:pPr>
            <a:r>
              <a:rPr lang="de-DE" dirty="0"/>
              <a:t> </a:t>
            </a:r>
            <a:endParaRPr lang="en-DE" dirty="0"/>
          </a:p>
        </p:txBody>
      </p:sp>
    </p:spTree>
    <p:extLst>
      <p:ext uri="{BB962C8B-B14F-4D97-AF65-F5344CB8AC3E}">
        <p14:creationId xmlns:p14="http://schemas.microsoft.com/office/powerpoint/2010/main" val="54549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Content Placeholder 3">
            <a:extLst>
              <a:ext uri="{FF2B5EF4-FFF2-40B4-BE49-F238E27FC236}">
                <a16:creationId xmlns:a16="http://schemas.microsoft.com/office/drawing/2014/main" id="{1C9D5FCE-E6FB-4D03-530D-EF37B8A10CCC}"/>
              </a:ext>
            </a:extLst>
          </p:cNvPr>
          <p:cNvPicPr>
            <a:picLocks noChangeAspect="1"/>
          </p:cNvPicPr>
          <p:nvPr/>
        </p:nvPicPr>
        <p:blipFill>
          <a:blip r:embed="rId3"/>
          <a:stretch>
            <a:fillRect/>
          </a:stretch>
        </p:blipFill>
        <p:spPr>
          <a:xfrm>
            <a:off x="1936646" y="1729823"/>
            <a:ext cx="3166476" cy="3166476"/>
          </a:xfrm>
          <a:prstGeom prst="rect">
            <a:avLst/>
          </a:prstGeom>
          <a:noFill/>
        </p:spPr>
      </p:pic>
      <p:pic>
        <p:nvPicPr>
          <p:cNvPr id="4" name="Picture 3">
            <a:extLst>
              <a:ext uri="{FF2B5EF4-FFF2-40B4-BE49-F238E27FC236}">
                <a16:creationId xmlns:a16="http://schemas.microsoft.com/office/drawing/2014/main" id="{BED790A6-6410-E044-9D02-D905B4DDE6E2}"/>
              </a:ext>
            </a:extLst>
          </p:cNvPr>
          <p:cNvPicPr>
            <a:picLocks noChangeAspect="1"/>
          </p:cNvPicPr>
          <p:nvPr/>
        </p:nvPicPr>
        <p:blipFill>
          <a:blip r:embed="rId4"/>
          <a:stretch>
            <a:fillRect/>
          </a:stretch>
        </p:blipFill>
        <p:spPr>
          <a:xfrm>
            <a:off x="3053978" y="1810319"/>
            <a:ext cx="611376" cy="611376"/>
          </a:xfrm>
          <a:prstGeom prst="rect">
            <a:avLst/>
          </a:prstGeom>
          <a:noFill/>
        </p:spPr>
      </p:pic>
      <p:pic>
        <p:nvPicPr>
          <p:cNvPr id="5" name="Picture 4">
            <a:extLst>
              <a:ext uri="{FF2B5EF4-FFF2-40B4-BE49-F238E27FC236}">
                <a16:creationId xmlns:a16="http://schemas.microsoft.com/office/drawing/2014/main" id="{FAB7756C-AEA2-CD4B-8552-63D1B5E8B2E3}"/>
              </a:ext>
            </a:extLst>
          </p:cNvPr>
          <p:cNvPicPr>
            <a:picLocks noChangeAspect="1"/>
          </p:cNvPicPr>
          <p:nvPr/>
        </p:nvPicPr>
        <p:blipFill>
          <a:blip r:embed="rId4"/>
          <a:stretch>
            <a:fillRect/>
          </a:stretch>
        </p:blipFill>
        <p:spPr>
          <a:xfrm>
            <a:off x="4463156" y="2853111"/>
            <a:ext cx="611376" cy="611376"/>
          </a:xfrm>
          <a:prstGeom prst="rect">
            <a:avLst/>
          </a:prstGeom>
          <a:noFill/>
        </p:spPr>
      </p:pic>
      <p:pic>
        <p:nvPicPr>
          <p:cNvPr id="6" name="Picture 5">
            <a:extLst>
              <a:ext uri="{FF2B5EF4-FFF2-40B4-BE49-F238E27FC236}">
                <a16:creationId xmlns:a16="http://schemas.microsoft.com/office/drawing/2014/main" id="{FB83F3C3-BC3B-2849-825A-7EFA96FE950D}"/>
              </a:ext>
            </a:extLst>
          </p:cNvPr>
          <p:cNvPicPr>
            <a:picLocks noChangeAspect="1"/>
          </p:cNvPicPr>
          <p:nvPr/>
        </p:nvPicPr>
        <p:blipFill>
          <a:blip r:embed="rId4"/>
          <a:stretch>
            <a:fillRect/>
          </a:stretch>
        </p:blipFill>
        <p:spPr>
          <a:xfrm>
            <a:off x="3589466" y="4121372"/>
            <a:ext cx="611376" cy="611376"/>
          </a:xfrm>
          <a:prstGeom prst="rect">
            <a:avLst/>
          </a:prstGeom>
          <a:noFill/>
        </p:spPr>
      </p:pic>
      <p:pic>
        <p:nvPicPr>
          <p:cNvPr id="7" name="Picture 6">
            <a:extLst>
              <a:ext uri="{FF2B5EF4-FFF2-40B4-BE49-F238E27FC236}">
                <a16:creationId xmlns:a16="http://schemas.microsoft.com/office/drawing/2014/main" id="{13FACDC3-33B6-2546-A146-84BB6F3ED8CF}"/>
              </a:ext>
            </a:extLst>
          </p:cNvPr>
          <p:cNvPicPr>
            <a:picLocks noChangeAspect="1"/>
          </p:cNvPicPr>
          <p:nvPr/>
        </p:nvPicPr>
        <p:blipFill>
          <a:blip r:embed="rId4"/>
          <a:stretch>
            <a:fillRect/>
          </a:stretch>
        </p:blipFill>
        <p:spPr>
          <a:xfrm>
            <a:off x="2161498" y="3219497"/>
            <a:ext cx="611376" cy="611376"/>
          </a:xfrm>
          <a:prstGeom prst="rect">
            <a:avLst/>
          </a:prstGeom>
          <a:noFill/>
        </p:spPr>
      </p:pic>
      <p:grpSp>
        <p:nvGrpSpPr>
          <p:cNvPr id="16" name="Group 15">
            <a:extLst>
              <a:ext uri="{FF2B5EF4-FFF2-40B4-BE49-F238E27FC236}">
                <a16:creationId xmlns:a16="http://schemas.microsoft.com/office/drawing/2014/main" id="{543FFE5F-A39A-2C45-BDA7-42BB2BAC9EC5}"/>
              </a:ext>
            </a:extLst>
          </p:cNvPr>
          <p:cNvGrpSpPr/>
          <p:nvPr/>
        </p:nvGrpSpPr>
        <p:grpSpPr>
          <a:xfrm>
            <a:off x="4341695" y="1810320"/>
            <a:ext cx="761427" cy="1836457"/>
            <a:chOff x="8883960" y="227833"/>
            <a:chExt cx="2857500" cy="6891896"/>
          </a:xfrm>
        </p:grpSpPr>
        <p:pic>
          <p:nvPicPr>
            <p:cNvPr id="14" name="Picture 13">
              <a:extLst>
                <a:ext uri="{FF2B5EF4-FFF2-40B4-BE49-F238E27FC236}">
                  <a16:creationId xmlns:a16="http://schemas.microsoft.com/office/drawing/2014/main" id="{AA5C9833-09CE-5B48-9116-C061EFB6A00D}"/>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8" name="Content Placeholder 3">
              <a:extLst>
                <a:ext uri="{FF2B5EF4-FFF2-40B4-BE49-F238E27FC236}">
                  <a16:creationId xmlns:a16="http://schemas.microsoft.com/office/drawing/2014/main" id="{8A62493B-C46C-CE43-87AE-836422871943}"/>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9" name="Picture 8">
              <a:extLst>
                <a:ext uri="{FF2B5EF4-FFF2-40B4-BE49-F238E27FC236}">
                  <a16:creationId xmlns:a16="http://schemas.microsoft.com/office/drawing/2014/main" id="{0EAF0C65-5653-BF4C-A5E6-BD9D4C5EB88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10" name="Right Arrow 9">
              <a:extLst>
                <a:ext uri="{FF2B5EF4-FFF2-40B4-BE49-F238E27FC236}">
                  <a16:creationId xmlns:a16="http://schemas.microsoft.com/office/drawing/2014/main" id="{45CEF097-26CC-D549-8480-1D0C0BC4D00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11" name="Right Arrow 10">
              <a:extLst>
                <a:ext uri="{FF2B5EF4-FFF2-40B4-BE49-F238E27FC236}">
                  <a16:creationId xmlns:a16="http://schemas.microsoft.com/office/drawing/2014/main" id="{2E0E0641-9DD7-CE49-8EC3-896FD83CBC88}"/>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17" name="Group 16">
            <a:extLst>
              <a:ext uri="{FF2B5EF4-FFF2-40B4-BE49-F238E27FC236}">
                <a16:creationId xmlns:a16="http://schemas.microsoft.com/office/drawing/2014/main" id="{3DDDA3D8-623D-684B-844E-F681549F9548}"/>
              </a:ext>
            </a:extLst>
          </p:cNvPr>
          <p:cNvGrpSpPr/>
          <p:nvPr/>
        </p:nvGrpSpPr>
        <p:grpSpPr>
          <a:xfrm>
            <a:off x="3496189" y="2984634"/>
            <a:ext cx="761427" cy="1836457"/>
            <a:chOff x="8883960" y="227833"/>
            <a:chExt cx="2857500" cy="6891896"/>
          </a:xfrm>
        </p:grpSpPr>
        <p:pic>
          <p:nvPicPr>
            <p:cNvPr id="18" name="Picture 17">
              <a:extLst>
                <a:ext uri="{FF2B5EF4-FFF2-40B4-BE49-F238E27FC236}">
                  <a16:creationId xmlns:a16="http://schemas.microsoft.com/office/drawing/2014/main" id="{D099907A-A663-E048-99EC-5A78D28D0FBC}"/>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19" name="Content Placeholder 3">
              <a:extLst>
                <a:ext uri="{FF2B5EF4-FFF2-40B4-BE49-F238E27FC236}">
                  <a16:creationId xmlns:a16="http://schemas.microsoft.com/office/drawing/2014/main" id="{7590F3F9-20F5-F743-BDEC-2972942DA03D}"/>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0" name="Picture 19">
              <a:extLst>
                <a:ext uri="{FF2B5EF4-FFF2-40B4-BE49-F238E27FC236}">
                  <a16:creationId xmlns:a16="http://schemas.microsoft.com/office/drawing/2014/main" id="{918FB460-DE33-C742-AA79-6DBD8FDA3169}"/>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1" name="Right Arrow 20">
              <a:extLst>
                <a:ext uri="{FF2B5EF4-FFF2-40B4-BE49-F238E27FC236}">
                  <a16:creationId xmlns:a16="http://schemas.microsoft.com/office/drawing/2014/main" id="{19B91ECA-0B7D-004A-A9B6-4C54116CA15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2" name="Right Arrow 21">
              <a:extLst>
                <a:ext uri="{FF2B5EF4-FFF2-40B4-BE49-F238E27FC236}">
                  <a16:creationId xmlns:a16="http://schemas.microsoft.com/office/drawing/2014/main" id="{AD04000D-D448-4947-BF30-57E5E230696E}"/>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24" name="Group 23">
            <a:extLst>
              <a:ext uri="{FF2B5EF4-FFF2-40B4-BE49-F238E27FC236}">
                <a16:creationId xmlns:a16="http://schemas.microsoft.com/office/drawing/2014/main" id="{C06C8E58-575C-BB46-89A5-D6524FEFABA6}"/>
              </a:ext>
            </a:extLst>
          </p:cNvPr>
          <p:cNvGrpSpPr/>
          <p:nvPr/>
        </p:nvGrpSpPr>
        <p:grpSpPr>
          <a:xfrm>
            <a:off x="2077616" y="2073366"/>
            <a:ext cx="761427" cy="1836457"/>
            <a:chOff x="8883960" y="227833"/>
            <a:chExt cx="2857500" cy="6891896"/>
          </a:xfrm>
        </p:grpSpPr>
        <p:pic>
          <p:nvPicPr>
            <p:cNvPr id="25" name="Picture 24">
              <a:extLst>
                <a:ext uri="{FF2B5EF4-FFF2-40B4-BE49-F238E27FC236}">
                  <a16:creationId xmlns:a16="http://schemas.microsoft.com/office/drawing/2014/main" id="{F3C5A3FB-C898-574A-B69B-0A82F760D96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26" name="Content Placeholder 3">
              <a:extLst>
                <a:ext uri="{FF2B5EF4-FFF2-40B4-BE49-F238E27FC236}">
                  <a16:creationId xmlns:a16="http://schemas.microsoft.com/office/drawing/2014/main" id="{531D9814-254C-4443-8A2A-10D18301D202}"/>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7" name="Picture 26">
              <a:extLst>
                <a:ext uri="{FF2B5EF4-FFF2-40B4-BE49-F238E27FC236}">
                  <a16:creationId xmlns:a16="http://schemas.microsoft.com/office/drawing/2014/main" id="{3031F674-12D6-9046-AE87-65A81FA4A087}"/>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8" name="Right Arrow 27">
              <a:extLst>
                <a:ext uri="{FF2B5EF4-FFF2-40B4-BE49-F238E27FC236}">
                  <a16:creationId xmlns:a16="http://schemas.microsoft.com/office/drawing/2014/main" id="{73C9CE6C-946B-E147-A79E-D947DF86CABF}"/>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9" name="Right Arrow 28">
              <a:extLst>
                <a:ext uri="{FF2B5EF4-FFF2-40B4-BE49-F238E27FC236}">
                  <a16:creationId xmlns:a16="http://schemas.microsoft.com/office/drawing/2014/main" id="{EBADC1C3-519D-DF4D-8515-4AEE5283B07A}"/>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31" name="Group 30">
            <a:extLst>
              <a:ext uri="{FF2B5EF4-FFF2-40B4-BE49-F238E27FC236}">
                <a16:creationId xmlns:a16="http://schemas.microsoft.com/office/drawing/2014/main" id="{502F1BFA-4C8D-884A-A98F-B7DD5D6B477D}"/>
              </a:ext>
            </a:extLst>
          </p:cNvPr>
          <p:cNvGrpSpPr/>
          <p:nvPr/>
        </p:nvGrpSpPr>
        <p:grpSpPr>
          <a:xfrm>
            <a:off x="2988885" y="654793"/>
            <a:ext cx="761427" cy="1836457"/>
            <a:chOff x="8883960" y="227833"/>
            <a:chExt cx="2857500" cy="6891896"/>
          </a:xfrm>
        </p:grpSpPr>
        <p:pic>
          <p:nvPicPr>
            <p:cNvPr id="32" name="Picture 31">
              <a:extLst>
                <a:ext uri="{FF2B5EF4-FFF2-40B4-BE49-F238E27FC236}">
                  <a16:creationId xmlns:a16="http://schemas.microsoft.com/office/drawing/2014/main" id="{151EDDC8-7F82-224F-8346-EFBF653DDF1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33" name="Content Placeholder 3">
              <a:extLst>
                <a:ext uri="{FF2B5EF4-FFF2-40B4-BE49-F238E27FC236}">
                  <a16:creationId xmlns:a16="http://schemas.microsoft.com/office/drawing/2014/main" id="{AF552064-BE52-5A40-97A4-F859A42F0D08}"/>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34" name="Picture 33">
              <a:extLst>
                <a:ext uri="{FF2B5EF4-FFF2-40B4-BE49-F238E27FC236}">
                  <a16:creationId xmlns:a16="http://schemas.microsoft.com/office/drawing/2014/main" id="{58EFC32C-5219-CC45-AC45-F072AB2C33C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35" name="Right Arrow 34">
              <a:extLst>
                <a:ext uri="{FF2B5EF4-FFF2-40B4-BE49-F238E27FC236}">
                  <a16:creationId xmlns:a16="http://schemas.microsoft.com/office/drawing/2014/main" id="{1E8E05CB-A57E-C346-B8A1-F8BA0BC8A4D2}"/>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36" name="Right Arrow 35">
              <a:extLst>
                <a:ext uri="{FF2B5EF4-FFF2-40B4-BE49-F238E27FC236}">
                  <a16:creationId xmlns:a16="http://schemas.microsoft.com/office/drawing/2014/main" id="{2B1E5040-55CC-2C4F-82E3-4B5A5FEB0747}"/>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sp>
        <p:nvSpPr>
          <p:cNvPr id="43" name="TextBox 42">
            <a:extLst>
              <a:ext uri="{FF2B5EF4-FFF2-40B4-BE49-F238E27FC236}">
                <a16:creationId xmlns:a16="http://schemas.microsoft.com/office/drawing/2014/main" id="{0163F159-160F-FE4C-AB7B-037DDEC287AC}"/>
              </a:ext>
            </a:extLst>
          </p:cNvPr>
          <p:cNvSpPr txBox="1"/>
          <p:nvPr/>
        </p:nvSpPr>
        <p:spPr>
          <a:xfrm>
            <a:off x="1315516" y="1242930"/>
            <a:ext cx="2061783" cy="507831"/>
          </a:xfrm>
          <a:prstGeom prst="rect">
            <a:avLst/>
          </a:prstGeom>
          <a:noFill/>
        </p:spPr>
        <p:txBody>
          <a:bodyPr wrap="none" rtlCol="0">
            <a:spAutoFit/>
          </a:bodyPr>
          <a:lstStyle/>
          <a:p>
            <a:r>
              <a:rPr lang="en-US" sz="1350" dirty="0">
                <a:latin typeface="TheSans UHH" panose="020B0502050302020203" pitchFamily="34" charset="0"/>
              </a:rPr>
              <a:t>From percepts to the </a:t>
            </a:r>
          </a:p>
          <a:p>
            <a:r>
              <a:rPr lang="en-US" sz="1350" dirty="0">
                <a:latin typeface="TheSans UHH" panose="020B0502050302020203" pitchFamily="34" charset="0"/>
              </a:rPr>
              <a:t>state of the environment</a:t>
            </a:r>
            <a:endParaRPr lang="en-DE" sz="1350" dirty="0">
              <a:latin typeface="TheSans UHH" panose="020B0502050302020203" pitchFamily="34" charset="0"/>
            </a:endParaRPr>
          </a:p>
        </p:txBody>
      </p:sp>
      <p:sp>
        <p:nvSpPr>
          <p:cNvPr id="44" name="TextBox 43">
            <a:extLst>
              <a:ext uri="{FF2B5EF4-FFF2-40B4-BE49-F238E27FC236}">
                <a16:creationId xmlns:a16="http://schemas.microsoft.com/office/drawing/2014/main" id="{11AD5561-B37B-0048-B6D8-8313E4823B96}"/>
              </a:ext>
            </a:extLst>
          </p:cNvPr>
          <p:cNvSpPr txBox="1"/>
          <p:nvPr/>
        </p:nvSpPr>
        <p:spPr>
          <a:xfrm>
            <a:off x="5074532" y="4229984"/>
            <a:ext cx="2880640" cy="715581"/>
          </a:xfrm>
          <a:prstGeom prst="rect">
            <a:avLst/>
          </a:prstGeom>
          <a:noFill/>
        </p:spPr>
        <p:txBody>
          <a:bodyPr wrap="square" rtlCol="0">
            <a:spAutoFit/>
          </a:bodyPr>
          <a:lstStyle/>
          <a:p>
            <a:pPr algn="ctr"/>
            <a:r>
              <a:rPr lang="en-US" sz="1350" u="sng" dirty="0">
                <a:latin typeface="TheSans UHH" panose="020B0502050302020203" pitchFamily="34" charset="0"/>
              </a:rPr>
              <a:t>Action planning strategy</a:t>
            </a:r>
          </a:p>
          <a:p>
            <a:pPr algn="ctr"/>
            <a:r>
              <a:rPr lang="en-US" sz="1350" dirty="0">
                <a:latin typeface="TheSans UHH" panose="020B0502050302020203" pitchFamily="34" charset="0"/>
              </a:rPr>
              <a:t>What is the best action in the current state for a given goal?</a:t>
            </a:r>
            <a:endParaRPr lang="en-DE" sz="1350" dirty="0">
              <a:latin typeface="TheSans UHH" panose="020B0502050302020203" pitchFamily="34" charset="0"/>
            </a:endParaRPr>
          </a:p>
        </p:txBody>
      </p:sp>
      <p:sp>
        <p:nvSpPr>
          <p:cNvPr id="45" name="TextBox 44">
            <a:extLst>
              <a:ext uri="{FF2B5EF4-FFF2-40B4-BE49-F238E27FC236}">
                <a16:creationId xmlns:a16="http://schemas.microsoft.com/office/drawing/2014/main" id="{F8F2C1D2-372C-9544-87AD-51B6CA70E098}"/>
              </a:ext>
            </a:extLst>
          </p:cNvPr>
          <p:cNvSpPr txBox="1"/>
          <p:nvPr/>
        </p:nvSpPr>
        <p:spPr>
          <a:xfrm>
            <a:off x="1335937" y="4319498"/>
            <a:ext cx="1085554" cy="507831"/>
          </a:xfrm>
          <a:prstGeom prst="rect">
            <a:avLst/>
          </a:prstGeom>
          <a:noFill/>
        </p:spPr>
        <p:txBody>
          <a:bodyPr wrap="none" rtlCol="0">
            <a:spAutoFit/>
          </a:bodyPr>
          <a:lstStyle/>
          <a:p>
            <a:pPr defTabSz="685800"/>
            <a:r>
              <a:rPr lang="en-DE" sz="1350" dirty="0">
                <a:solidFill>
                  <a:prstClr val="black"/>
                </a:solidFill>
                <a:latin typeface="TheSans UHH" panose="020B0502050302020203" pitchFamily="34" charset="0"/>
              </a:rPr>
              <a:t>Action </a:t>
            </a:r>
            <a:r>
              <a:rPr lang="de-DE" sz="1350" dirty="0">
                <a:solidFill>
                  <a:prstClr val="black"/>
                </a:solidFill>
                <a:latin typeface="TheSans UHH" panose="020B0502050302020203" pitchFamily="34" charset="0"/>
              </a:rPr>
              <a:t>incl.</a:t>
            </a:r>
            <a:br>
              <a:rPr lang="en-DE" sz="1350" dirty="0">
                <a:solidFill>
                  <a:prstClr val="black"/>
                </a:solidFill>
                <a:latin typeface="TheSans UHH" panose="020B0502050302020203" pitchFamily="34" charset="0"/>
              </a:rPr>
            </a:br>
            <a:r>
              <a:rPr lang="de-DE" sz="1350" dirty="0">
                <a:solidFill>
                  <a:prstClr val="black"/>
                </a:solidFill>
                <a:latin typeface="TheSans UHH" panose="020B0502050302020203" pitchFamily="34" charset="0"/>
              </a:rPr>
              <a:t>e</a:t>
            </a:r>
            <a:r>
              <a:rPr lang="en-DE" sz="1350" dirty="0" err="1">
                <a:solidFill>
                  <a:prstClr val="black"/>
                </a:solidFill>
                <a:latin typeface="TheSans UHH" panose="020B0502050302020203" pitchFamily="34" charset="0"/>
              </a:rPr>
              <a:t>xplanation</a:t>
            </a:r>
            <a:endParaRPr lang="en-DE" sz="1350" dirty="0">
              <a:solidFill>
                <a:prstClr val="black"/>
              </a:solidFill>
              <a:latin typeface="TheSans UHH" panose="020B0502050302020203" pitchFamily="34" charset="0"/>
            </a:endParaRPr>
          </a:p>
        </p:txBody>
      </p:sp>
      <p:sp>
        <p:nvSpPr>
          <p:cNvPr id="46" name="TextBox 45">
            <a:extLst>
              <a:ext uri="{FF2B5EF4-FFF2-40B4-BE49-F238E27FC236}">
                <a16:creationId xmlns:a16="http://schemas.microsoft.com/office/drawing/2014/main" id="{2AED9DDB-B292-614F-8647-D65F59C00526}"/>
              </a:ext>
            </a:extLst>
          </p:cNvPr>
          <p:cNvSpPr txBox="1"/>
          <p:nvPr/>
        </p:nvSpPr>
        <p:spPr>
          <a:xfrm>
            <a:off x="5152953" y="2000240"/>
            <a:ext cx="3561185" cy="1131079"/>
          </a:xfrm>
          <a:prstGeom prst="rect">
            <a:avLst/>
          </a:prstGeom>
          <a:noFill/>
        </p:spPr>
        <p:txBody>
          <a:bodyPr wrap="square" rtlCol="0">
            <a:spAutoFit/>
          </a:bodyPr>
          <a:lstStyle/>
          <a:p>
            <a:r>
              <a:rPr lang="en-US" sz="1350" u="sng" dirty="0">
                <a:latin typeface="TheSans UHH" panose="020B0502050302020203" pitchFamily="34" charset="0"/>
              </a:rPr>
              <a:t>Task description </a:t>
            </a:r>
            <a:r>
              <a:rPr lang="en-US" sz="1350" u="sng" dirty="0">
                <a:latin typeface="TheSans UHH" panose="020B0502050302020203" pitchFamily="34" charset="0"/>
                <a:sym typeface="Wingdings" panose="05000000000000000000" pitchFamily="2" charset="2"/>
              </a:rPr>
              <a:t> Goal</a:t>
            </a:r>
            <a:endParaRPr lang="en-US" sz="1350" u="sng" dirty="0">
              <a:latin typeface="TheSans UHH" panose="020B0502050302020203" pitchFamily="34" charset="0"/>
            </a:endParaRPr>
          </a:p>
          <a:p>
            <a:r>
              <a:rPr lang="en-US" sz="1350" dirty="0">
                <a:latin typeface="TheSans UHH" panose="020B0502050302020203" pitchFamily="34" charset="0"/>
              </a:rPr>
              <a:t>Is the goal from the task description still correctly selected given the current state of the environment? If necessary, define a (new) internal goal</a:t>
            </a:r>
            <a:endParaRPr lang="en-DE" sz="1350" dirty="0">
              <a:latin typeface="TheSans UHH" panose="020B0502050302020203" pitchFamily="34" charset="0"/>
            </a:endParaRPr>
          </a:p>
        </p:txBody>
      </p:sp>
      <p:grpSp>
        <p:nvGrpSpPr>
          <p:cNvPr id="12" name="Group 11">
            <a:extLst>
              <a:ext uri="{FF2B5EF4-FFF2-40B4-BE49-F238E27FC236}">
                <a16:creationId xmlns:a16="http://schemas.microsoft.com/office/drawing/2014/main" id="{2FC103F9-E90E-0049-84E1-320888D36968}"/>
              </a:ext>
            </a:extLst>
          </p:cNvPr>
          <p:cNvGrpSpPr/>
          <p:nvPr/>
        </p:nvGrpSpPr>
        <p:grpSpPr>
          <a:xfrm>
            <a:off x="2396935" y="2045005"/>
            <a:ext cx="2393687" cy="2473557"/>
            <a:chOff x="5126054" y="2534653"/>
            <a:chExt cx="3191582" cy="3298076"/>
          </a:xfrm>
        </p:grpSpPr>
        <p:sp>
          <p:nvSpPr>
            <p:cNvPr id="3" name="Rectangle 2">
              <a:extLst>
                <a:ext uri="{FF2B5EF4-FFF2-40B4-BE49-F238E27FC236}">
                  <a16:creationId xmlns:a16="http://schemas.microsoft.com/office/drawing/2014/main" id="{822C24C9-A56D-324C-ADFB-4E7565061561}"/>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7" name="Rectangle 46">
              <a:extLst>
                <a:ext uri="{FF2B5EF4-FFF2-40B4-BE49-F238E27FC236}">
                  <a16:creationId xmlns:a16="http://schemas.microsoft.com/office/drawing/2014/main" id="{7209689B-2336-FA48-A397-47B3A72C3F3D}"/>
                </a:ext>
              </a:extLst>
            </p:cNvPr>
            <p:cNvSpPr/>
            <p:nvPr/>
          </p:nvSpPr>
          <p:spPr>
            <a:xfrm>
              <a:off x="5126054" y="4416646"/>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8" name="Rectangle 47">
              <a:extLst>
                <a:ext uri="{FF2B5EF4-FFF2-40B4-BE49-F238E27FC236}">
                  <a16:creationId xmlns:a16="http://schemas.microsoft.com/office/drawing/2014/main" id="{9518C91D-569B-2142-B2BB-30C076DD41DD}"/>
                </a:ext>
              </a:extLst>
            </p:cNvPr>
            <p:cNvSpPr/>
            <p:nvPr/>
          </p:nvSpPr>
          <p:spPr>
            <a:xfrm>
              <a:off x="8133948" y="4071740"/>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9" name="Rectangle 48">
              <a:extLst>
                <a:ext uri="{FF2B5EF4-FFF2-40B4-BE49-F238E27FC236}">
                  <a16:creationId xmlns:a16="http://schemas.microsoft.com/office/drawing/2014/main" id="{68051F79-83C2-8E4B-A052-398226B1347E}"/>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grpSp>
      <p:pic>
        <p:nvPicPr>
          <p:cNvPr id="39" name="Content Placeholder 38">
            <a:extLst>
              <a:ext uri="{FF2B5EF4-FFF2-40B4-BE49-F238E27FC236}">
                <a16:creationId xmlns:a16="http://schemas.microsoft.com/office/drawing/2014/main" id="{1934A72F-051D-D24E-BF56-2E4B0513CAF7}"/>
              </a:ext>
            </a:extLst>
          </p:cNvPr>
          <p:cNvPicPr>
            <a:picLocks noGrp="1" noChangeAspect="1"/>
          </p:cNvPicPr>
          <p:nvPr>
            <p:ph idx="1"/>
          </p:nvPr>
        </p:nvPicPr>
        <p:blipFill>
          <a:blip r:embed="rId7"/>
          <a:stretch>
            <a:fillRect/>
          </a:stretch>
        </p:blipFill>
        <p:spPr>
          <a:xfrm>
            <a:off x="3282625" y="1675438"/>
            <a:ext cx="172330" cy="172682"/>
          </a:xfrm>
          <a:solidFill>
            <a:schemeClr val="bg1"/>
          </a:solidFill>
        </p:spPr>
      </p:pic>
      <p:pic>
        <p:nvPicPr>
          <p:cNvPr id="40" name="Content Placeholder 38">
            <a:extLst>
              <a:ext uri="{FF2B5EF4-FFF2-40B4-BE49-F238E27FC236}">
                <a16:creationId xmlns:a16="http://schemas.microsoft.com/office/drawing/2014/main" id="{B7A0AE30-D5D2-7B4E-A928-C42F5E541937}"/>
              </a:ext>
            </a:extLst>
          </p:cNvPr>
          <p:cNvPicPr>
            <a:picLocks noChangeAspect="1"/>
          </p:cNvPicPr>
          <p:nvPr/>
        </p:nvPicPr>
        <p:blipFill>
          <a:blip r:embed="rId7"/>
          <a:stretch>
            <a:fillRect/>
          </a:stretch>
        </p:blipFill>
        <p:spPr>
          <a:xfrm>
            <a:off x="4636244" y="2835486"/>
            <a:ext cx="172330" cy="172682"/>
          </a:xfrm>
          <a:prstGeom prst="rect">
            <a:avLst/>
          </a:prstGeom>
          <a:solidFill>
            <a:schemeClr val="bg1"/>
          </a:solidFill>
        </p:spPr>
      </p:pic>
      <p:pic>
        <p:nvPicPr>
          <p:cNvPr id="41" name="Content Placeholder 38">
            <a:extLst>
              <a:ext uri="{FF2B5EF4-FFF2-40B4-BE49-F238E27FC236}">
                <a16:creationId xmlns:a16="http://schemas.microsoft.com/office/drawing/2014/main" id="{4DD2B992-CF50-8149-B83C-86AAE4729275}"/>
              </a:ext>
            </a:extLst>
          </p:cNvPr>
          <p:cNvPicPr>
            <a:picLocks noChangeAspect="1"/>
          </p:cNvPicPr>
          <p:nvPr/>
        </p:nvPicPr>
        <p:blipFill>
          <a:blip r:embed="rId7"/>
          <a:stretch>
            <a:fillRect/>
          </a:stretch>
        </p:blipFill>
        <p:spPr>
          <a:xfrm>
            <a:off x="3790737" y="4009801"/>
            <a:ext cx="172330" cy="172682"/>
          </a:xfrm>
          <a:prstGeom prst="rect">
            <a:avLst/>
          </a:prstGeom>
          <a:solidFill>
            <a:schemeClr val="bg1"/>
          </a:solidFill>
        </p:spPr>
      </p:pic>
      <p:pic>
        <p:nvPicPr>
          <p:cNvPr id="42" name="Content Placeholder 38">
            <a:extLst>
              <a:ext uri="{FF2B5EF4-FFF2-40B4-BE49-F238E27FC236}">
                <a16:creationId xmlns:a16="http://schemas.microsoft.com/office/drawing/2014/main" id="{F3FC1FA5-C852-F446-95D5-6965F7E64462}"/>
              </a:ext>
            </a:extLst>
          </p:cNvPr>
          <p:cNvPicPr>
            <a:picLocks noChangeAspect="1"/>
          </p:cNvPicPr>
          <p:nvPr/>
        </p:nvPicPr>
        <p:blipFill>
          <a:blip r:embed="rId7"/>
          <a:stretch>
            <a:fillRect/>
          </a:stretch>
        </p:blipFill>
        <p:spPr>
          <a:xfrm>
            <a:off x="2375958" y="3110641"/>
            <a:ext cx="172330" cy="172682"/>
          </a:xfrm>
          <a:prstGeom prst="rect">
            <a:avLst/>
          </a:prstGeom>
          <a:solidFill>
            <a:schemeClr val="bg1"/>
          </a:solidFill>
        </p:spPr>
      </p:pic>
      <p:sp>
        <p:nvSpPr>
          <p:cNvPr id="50" name="Right Arrow 49">
            <a:extLst>
              <a:ext uri="{FF2B5EF4-FFF2-40B4-BE49-F238E27FC236}">
                <a16:creationId xmlns:a16="http://schemas.microsoft.com/office/drawing/2014/main" id="{443DEB8F-5407-6142-BD76-DFE1F2029824}"/>
              </a:ext>
            </a:extLst>
          </p:cNvPr>
          <p:cNvSpPr/>
          <p:nvPr/>
        </p:nvSpPr>
        <p:spPr>
          <a:xfrm>
            <a:off x="367749" y="1479991"/>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51" name="TextBox 50">
            <a:extLst>
              <a:ext uri="{FF2B5EF4-FFF2-40B4-BE49-F238E27FC236}">
                <a16:creationId xmlns:a16="http://schemas.microsoft.com/office/drawing/2014/main" id="{22751F4F-6482-C34F-851D-7DD83DA80329}"/>
              </a:ext>
            </a:extLst>
          </p:cNvPr>
          <p:cNvSpPr txBox="1"/>
          <p:nvPr/>
        </p:nvSpPr>
        <p:spPr>
          <a:xfrm>
            <a:off x="338819" y="1218973"/>
            <a:ext cx="825867" cy="300082"/>
          </a:xfrm>
          <a:prstGeom prst="rect">
            <a:avLst/>
          </a:prstGeom>
          <a:noFill/>
        </p:spPr>
        <p:txBody>
          <a:bodyPr wrap="none" rtlCol="0">
            <a:spAutoFit/>
          </a:bodyPr>
          <a:lstStyle/>
          <a:p>
            <a:pPr defTabSz="685800"/>
            <a:r>
              <a:rPr lang="en-DE" sz="1350" dirty="0" err="1">
                <a:solidFill>
                  <a:prstClr val="black"/>
                </a:solidFill>
                <a:latin typeface="TheSans UHH" panose="020B0502050302020203" pitchFamily="34" charset="0"/>
              </a:rPr>
              <a:t>Percepts</a:t>
            </a:r>
            <a:endParaRPr lang="en-DE" sz="1350" dirty="0">
              <a:solidFill>
                <a:prstClr val="black"/>
              </a:solidFill>
              <a:latin typeface="TheSans UHH" panose="020B0502050302020203" pitchFamily="34" charset="0"/>
            </a:endParaRPr>
          </a:p>
        </p:txBody>
      </p:sp>
      <p:sp>
        <p:nvSpPr>
          <p:cNvPr id="52" name="Right Arrow 51">
            <a:extLst>
              <a:ext uri="{FF2B5EF4-FFF2-40B4-BE49-F238E27FC236}">
                <a16:creationId xmlns:a16="http://schemas.microsoft.com/office/drawing/2014/main" id="{3707568F-B0C8-DC40-B94F-DDA4CB54067F}"/>
              </a:ext>
            </a:extLst>
          </p:cNvPr>
          <p:cNvSpPr/>
          <p:nvPr/>
        </p:nvSpPr>
        <p:spPr>
          <a:xfrm rot="10800000">
            <a:off x="331032" y="4023586"/>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13" name="TextBox 12">
            <a:extLst>
              <a:ext uri="{FF2B5EF4-FFF2-40B4-BE49-F238E27FC236}">
                <a16:creationId xmlns:a16="http://schemas.microsoft.com/office/drawing/2014/main" id="{F4C267DB-F6AB-A570-CD1A-D371852D48B1}"/>
              </a:ext>
            </a:extLst>
          </p:cNvPr>
          <p:cNvSpPr txBox="1"/>
          <p:nvPr/>
        </p:nvSpPr>
        <p:spPr>
          <a:xfrm>
            <a:off x="2888874" y="2541157"/>
            <a:ext cx="1146559" cy="923330"/>
          </a:xfrm>
          <a:prstGeom prst="rect">
            <a:avLst/>
          </a:prstGeom>
          <a:noFill/>
        </p:spPr>
        <p:txBody>
          <a:bodyPr wrap="square" rtlCol="0">
            <a:spAutoFit/>
          </a:bodyPr>
          <a:lstStyle/>
          <a:p>
            <a:r>
              <a:rPr lang="de-DE" sz="1350" dirty="0">
                <a:latin typeface="TheSans UHH" panose="020B0502050302020203" pitchFamily="34" charset="0"/>
              </a:rPr>
              <a:t>Task </a:t>
            </a:r>
            <a:r>
              <a:rPr lang="de-DE" sz="1350" dirty="0" err="1">
                <a:latin typeface="TheSans UHH" panose="020B0502050302020203" pitchFamily="34" charset="0"/>
              </a:rPr>
              <a:t>description</a:t>
            </a:r>
            <a:endParaRPr lang="en-DE" sz="1350" dirty="0">
              <a:latin typeface="TheSans UHH" panose="020B0502050302020203" pitchFamily="34" charset="0"/>
            </a:endParaRPr>
          </a:p>
          <a:p>
            <a:r>
              <a:rPr lang="de-DE" sz="1350" dirty="0">
                <a:highlight>
                  <a:srgbClr val="FFFF00"/>
                </a:highlight>
                <a:latin typeface="TheSans UHH" panose="020B0502050302020203" pitchFamily="34" charset="0"/>
              </a:rPr>
              <a:t>Goal</a:t>
            </a:r>
            <a:endParaRPr lang="en-DE" sz="1350" dirty="0">
              <a:highlight>
                <a:srgbClr val="FFFF00"/>
              </a:highlight>
              <a:latin typeface="TheSans UHH" panose="020B0502050302020203" pitchFamily="34" charset="0"/>
            </a:endParaRPr>
          </a:p>
          <a:p>
            <a:r>
              <a:rPr lang="de-DE" sz="1350" dirty="0">
                <a:latin typeface="TheSans UHH" panose="020B0502050302020203" pitchFamily="34" charset="0"/>
              </a:rPr>
              <a:t>Models</a:t>
            </a:r>
            <a:endParaRPr lang="en-DE" sz="1350" dirty="0">
              <a:latin typeface="TheSans UHH" panose="020B0502050302020203" pitchFamily="34" charset="0"/>
            </a:endParaRPr>
          </a:p>
        </p:txBody>
      </p:sp>
      <p:pic>
        <p:nvPicPr>
          <p:cNvPr id="1026" name="Picture 2" descr="Pepper le robot humanoïde et programmable | SoftBank Robotics">
            <a:extLst>
              <a:ext uri="{FF2B5EF4-FFF2-40B4-BE49-F238E27FC236}">
                <a16:creationId xmlns:a16="http://schemas.microsoft.com/office/drawing/2014/main" id="{5F977EFB-5693-247D-8B4F-40A1EE6D7B7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520" y="1830760"/>
            <a:ext cx="1264844" cy="2371583"/>
          </a:xfrm>
          <a:prstGeom prst="rect">
            <a:avLst/>
          </a:prstGeom>
          <a:noFill/>
          <a:extLst>
            <a:ext uri="{909E8E84-426E-40DD-AFC4-6F175D3DCCD1}">
              <a14:hiddenFill xmlns:a14="http://schemas.microsoft.com/office/drawing/2010/main">
                <a:solidFill>
                  <a:srgbClr val="FFFFFF"/>
                </a:solidFill>
              </a14:hiddenFill>
            </a:ext>
          </a:extLst>
        </p:spPr>
      </p:pic>
      <p:sp>
        <p:nvSpPr>
          <p:cNvPr id="15" name="Cloud Callout 14">
            <a:extLst>
              <a:ext uri="{FF2B5EF4-FFF2-40B4-BE49-F238E27FC236}">
                <a16:creationId xmlns:a16="http://schemas.microsoft.com/office/drawing/2014/main" id="{290A4166-9EA3-C4A6-177E-D0A23065E94A}"/>
              </a:ext>
            </a:extLst>
          </p:cNvPr>
          <p:cNvSpPr/>
          <p:nvPr/>
        </p:nvSpPr>
        <p:spPr>
          <a:xfrm>
            <a:off x="5502255" y="3174144"/>
            <a:ext cx="3132517" cy="874348"/>
          </a:xfrm>
          <a:prstGeom prst="cloudCallout">
            <a:avLst>
              <a:gd name="adj1" fmla="val -24482"/>
              <a:gd name="adj2" fmla="val 5976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sz="1350" dirty="0">
                <a:latin typeface="TheSans UHH" panose="020B0502050302020203" pitchFamily="34" charset="0"/>
              </a:rPr>
              <a:t>Optimize </a:t>
            </a:r>
            <a:r>
              <a:rPr lang="en-DE" sz="1350" dirty="0">
                <a:solidFill>
                  <a:srgbClr val="FFFF00"/>
                </a:solidFill>
                <a:latin typeface="TheSans UHH" panose="020B0502050302020203" pitchFamily="34" charset="0"/>
              </a:rPr>
              <a:t>local </a:t>
            </a:r>
            <a:r>
              <a:rPr lang="en-DE" sz="1350" dirty="0">
                <a:latin typeface="TheSans UHH" panose="020B0502050302020203" pitchFamily="34" charset="0"/>
              </a:rPr>
              <a:t>success measure (utility)</a:t>
            </a:r>
          </a:p>
        </p:txBody>
      </p:sp>
      <p:sp>
        <p:nvSpPr>
          <p:cNvPr id="38" name="Cloud Callout 37">
            <a:extLst>
              <a:ext uri="{FF2B5EF4-FFF2-40B4-BE49-F238E27FC236}">
                <a16:creationId xmlns:a16="http://schemas.microsoft.com/office/drawing/2014/main" id="{D391888D-2DA0-1FFB-6A1F-AE898CF8A21F}"/>
              </a:ext>
            </a:extLst>
          </p:cNvPr>
          <p:cNvSpPr/>
          <p:nvPr/>
        </p:nvSpPr>
        <p:spPr>
          <a:xfrm>
            <a:off x="3809123" y="197935"/>
            <a:ext cx="4019362" cy="1318621"/>
          </a:xfrm>
          <a:prstGeom prst="cloudCallout">
            <a:avLst>
              <a:gd name="adj1" fmla="val -39915"/>
              <a:gd name="adj2" fmla="val 65784"/>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latin typeface="TheSans UHH" panose="020B0502050302020203" pitchFamily="34" charset="0"/>
              </a:rPr>
              <a:t>Intelligence concept: locally optimal action under (severe) resource constraints in relation to uncertain goals and the preferences of others in the environment</a:t>
            </a:r>
            <a:endParaRPr lang="en-DE" sz="1200" dirty="0">
              <a:latin typeface="TheSans UHH" panose="020B0502050302020203" pitchFamily="34" charset="0"/>
            </a:endParaRPr>
          </a:p>
        </p:txBody>
      </p:sp>
      <p:pic>
        <p:nvPicPr>
          <p:cNvPr id="58" name="Content Placeholder 38">
            <a:extLst>
              <a:ext uri="{FF2B5EF4-FFF2-40B4-BE49-F238E27FC236}">
                <a16:creationId xmlns:a16="http://schemas.microsoft.com/office/drawing/2014/main" id="{47A0C1AA-0079-49AD-88D4-7DB9F831EE5E}"/>
              </a:ext>
            </a:extLst>
          </p:cNvPr>
          <p:cNvPicPr>
            <a:picLocks noChangeAspect="1"/>
          </p:cNvPicPr>
          <p:nvPr/>
        </p:nvPicPr>
        <p:blipFill>
          <a:blip r:embed="rId7"/>
          <a:stretch>
            <a:fillRect/>
          </a:stretch>
        </p:blipFill>
        <p:spPr>
          <a:xfrm>
            <a:off x="3278466" y="1686119"/>
            <a:ext cx="171724" cy="172075"/>
          </a:xfrm>
          <a:prstGeom prst="rect">
            <a:avLst/>
          </a:prstGeom>
          <a:solidFill>
            <a:sysClr val="window" lastClr="FFFFFF"/>
          </a:solidFill>
        </p:spPr>
      </p:pic>
      <p:sp>
        <p:nvSpPr>
          <p:cNvPr id="53" name="Titel 52">
            <a:extLst>
              <a:ext uri="{FF2B5EF4-FFF2-40B4-BE49-F238E27FC236}">
                <a16:creationId xmlns:a16="http://schemas.microsoft.com/office/drawing/2014/main" id="{1CA2125A-C4E3-4815-8B5C-7CFA5325F1AB}"/>
              </a:ext>
            </a:extLst>
          </p:cNvPr>
          <p:cNvSpPr>
            <a:spLocks noGrp="1"/>
          </p:cNvSpPr>
          <p:nvPr>
            <p:ph type="title"/>
          </p:nvPr>
        </p:nvSpPr>
        <p:spPr/>
        <p:txBody>
          <a:bodyPr/>
          <a:lstStyle/>
          <a:p>
            <a:r>
              <a:rPr lang="en-US" dirty="0"/>
              <a:t> </a:t>
            </a:r>
          </a:p>
        </p:txBody>
      </p:sp>
    </p:spTree>
    <p:extLst>
      <p:ext uri="{BB962C8B-B14F-4D97-AF65-F5344CB8AC3E}">
        <p14:creationId xmlns:p14="http://schemas.microsoft.com/office/powerpoint/2010/main" val="270552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18 0.00031 L 0.00018 0.06791 " pathEditMode="relative" rAng="0" ptsTypes="AA">
                                      <p:cBhvr>
                                        <p:cTn id="6" dur="2000" fill="hold"/>
                                        <p:tgtEl>
                                          <p:spTgt spid="58"/>
                                        </p:tgtEl>
                                        <p:attrNameLst>
                                          <p:attrName>ppt_x</p:attrName>
                                          <p:attrName>ppt_y</p:attrName>
                                        </p:attrNameLst>
                                      </p:cBhvr>
                                      <p:rCtr x="0" y="3364"/>
                                    </p:animMotion>
                                  </p:childTnLst>
                                </p:cTn>
                              </p:par>
                              <p:par>
                                <p:cTn id="7" presetID="9"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dissolv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0.00018 0.00031 L 0.00018 0.06791 " pathEditMode="relative" rAng="0" ptsTypes="AA">
                                      <p:cBhvr>
                                        <p:cTn id="13" dur="2000" fill="hold"/>
                                        <p:tgtEl>
                                          <p:spTgt spid="39"/>
                                        </p:tgtEl>
                                        <p:attrNameLst>
                                          <p:attrName>ppt_x</p:attrName>
                                          <p:attrName>ppt_y</p:attrName>
                                        </p:attrNameLst>
                                      </p:cBhvr>
                                      <p:rCtr x="0" y="3364"/>
                                    </p:animMotion>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0.00017 0.00031 L 0.00017 0.0679 " pathEditMode="relative" rAng="0" ptsTypes="AA">
                                      <p:cBhvr>
                                        <p:cTn id="17" dur="2000" fill="hold"/>
                                        <p:tgtEl>
                                          <p:spTgt spid="40"/>
                                        </p:tgtEl>
                                        <p:attrNameLst>
                                          <p:attrName>ppt_x</p:attrName>
                                          <p:attrName>ppt_y</p:attrName>
                                        </p:attrNameLst>
                                      </p:cBhvr>
                                      <p:rCtr x="0" y="3364"/>
                                    </p:animMotion>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0.00017 0.0003 L 0.00017 0.0679 " pathEditMode="relative" rAng="0" ptsTypes="AA">
                                      <p:cBhvr>
                                        <p:cTn id="21" dur="2000" fill="hold"/>
                                        <p:tgtEl>
                                          <p:spTgt spid="41"/>
                                        </p:tgtEl>
                                        <p:attrNameLst>
                                          <p:attrName>ppt_x</p:attrName>
                                          <p:attrName>ppt_y</p:attrName>
                                        </p:attrNameLst>
                                      </p:cBhvr>
                                      <p:rCtr x="0" y="3364"/>
                                    </p:animMotion>
                                  </p:childTnLst>
                                </p:cTn>
                              </p:par>
                            </p:childTnLst>
                          </p:cTn>
                        </p:par>
                      </p:childTnLst>
                    </p:cTn>
                  </p:par>
                  <p:par>
                    <p:cTn id="22" fill="hold">
                      <p:stCondLst>
                        <p:cond delay="indefinite"/>
                      </p:stCondLst>
                      <p:childTnLst>
                        <p:par>
                          <p:cTn id="23" fill="hold">
                            <p:stCondLst>
                              <p:cond delay="0"/>
                            </p:stCondLst>
                            <p:childTnLst>
                              <p:par>
                                <p:cTn id="24" presetID="0" presetClass="path" presetSubtype="0" accel="50000" decel="50000" fill="hold" nodeType="clickEffect">
                                  <p:stCondLst>
                                    <p:cond delay="0"/>
                                  </p:stCondLst>
                                  <p:childTnLst>
                                    <p:animMotion origin="layout" path="M 0.00017 0.0003 L 0.00017 0.0679 " pathEditMode="relative" rAng="0" ptsTypes="AA">
                                      <p:cBhvr>
                                        <p:cTn id="25" dur="2000" fill="hold"/>
                                        <p:tgtEl>
                                          <p:spTgt spid="42"/>
                                        </p:tgtEl>
                                        <p:attrNameLst>
                                          <p:attrName>ppt_x</p:attrName>
                                          <p:attrName>ppt_y</p:attrName>
                                        </p:attrNameLst>
                                      </p:cBhvr>
                                      <p:rCtr x="0" y="3364"/>
                                    </p:animMotion>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dissolve">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mph" presetSubtype="0" repeatCount="indefinite" fill="hold" nodeType="clickEffect">
                                  <p:stCondLst>
                                    <p:cond delay="0"/>
                                  </p:stCondLst>
                                  <p:childTnLst>
                                    <p:animRot by="21600000">
                                      <p:cBhvr>
                                        <p:cTn id="39"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23">
            <a:extLst>
              <a:ext uri="{FF2B5EF4-FFF2-40B4-BE49-F238E27FC236}">
                <a16:creationId xmlns:a16="http://schemas.microsoft.com/office/drawing/2014/main" id="{1B34663D-4E3A-47E4-AB5A-5DE09732A242}"/>
              </a:ext>
            </a:extLst>
          </p:cNvPr>
          <p:cNvSpPr>
            <a:spLocks noGrp="1"/>
          </p:cNvSpPr>
          <p:nvPr>
            <p:ph type="title"/>
          </p:nvPr>
        </p:nvSpPr>
        <p:spPr/>
        <p:txBody>
          <a:bodyPr/>
          <a:lstStyle/>
          <a:p>
            <a:r>
              <a:rPr lang="en-US" dirty="0"/>
              <a:t>Data, Architecture &amp; Functions</a:t>
            </a:r>
          </a:p>
        </p:txBody>
      </p:sp>
      <p:sp>
        <p:nvSpPr>
          <p:cNvPr id="25" name="Textplatzhalter 24">
            <a:extLst>
              <a:ext uri="{FF2B5EF4-FFF2-40B4-BE49-F238E27FC236}">
                <a16:creationId xmlns:a16="http://schemas.microsoft.com/office/drawing/2014/main" id="{B329986A-8E3E-4B1F-8FC0-A25FE12EE1B9}"/>
              </a:ext>
            </a:extLst>
          </p:cNvPr>
          <p:cNvSpPr>
            <a:spLocks noGrp="1"/>
          </p:cNvSpPr>
          <p:nvPr>
            <p:ph type="body" sz="quarter" idx="16"/>
          </p:nvPr>
        </p:nvSpPr>
        <p:spPr/>
        <p:txBody>
          <a:bodyPr/>
          <a:lstStyle/>
          <a:p>
            <a:endParaRPr lang="en-US"/>
          </a:p>
        </p:txBody>
      </p:sp>
      <p:sp>
        <p:nvSpPr>
          <p:cNvPr id="5" name="Datumsplatzhalter 4">
            <a:extLst>
              <a:ext uri="{FF2B5EF4-FFF2-40B4-BE49-F238E27FC236}">
                <a16:creationId xmlns:a16="http://schemas.microsoft.com/office/drawing/2014/main" id="{C5E7577A-1E0F-47E7-8523-36EAD62A1150}"/>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1CDF092C-6F14-415B-8B00-ECB4209138BC}"/>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A91E4DDA-98B8-430B-BF99-A942B27B2485}"/>
              </a:ext>
            </a:extLst>
          </p:cNvPr>
          <p:cNvSpPr>
            <a:spLocks noGrp="1"/>
          </p:cNvSpPr>
          <p:nvPr>
            <p:ph type="sldNum" sz="quarter" idx="19"/>
          </p:nvPr>
        </p:nvSpPr>
        <p:spPr/>
        <p:txBody>
          <a:bodyPr/>
          <a:lstStyle/>
          <a:p>
            <a:fld id="{3E01A2B2-10AD-754B-9B4C-E5B6FED423D0}" type="slidenum">
              <a:rPr lang="de-DE" smtClean="0"/>
              <a:pPr/>
              <a:t>11</a:t>
            </a:fld>
            <a:endParaRPr lang="de-DE"/>
          </a:p>
        </p:txBody>
      </p:sp>
      <p:pic>
        <p:nvPicPr>
          <p:cNvPr id="12" name="Content Placeholder 4">
            <a:extLst>
              <a:ext uri="{FF2B5EF4-FFF2-40B4-BE49-F238E27FC236}">
                <a16:creationId xmlns:a16="http://schemas.microsoft.com/office/drawing/2014/main" id="{82E7CFEB-CBBC-4CB7-88F1-B72BAFCCBDAD}"/>
              </a:ext>
            </a:extLst>
          </p:cNvPr>
          <p:cNvPicPr>
            <a:picLocks noGrp="1" noChangeAspect="1"/>
          </p:cNvPicPr>
          <p:nvPr>
            <p:ph idx="1"/>
          </p:nvPr>
        </p:nvPicPr>
        <p:blipFill rotWithShape="1">
          <a:blip r:embed="rId2"/>
          <a:srcRect t="12301"/>
          <a:stretch/>
        </p:blipFill>
        <p:spPr>
          <a:xfrm>
            <a:off x="1835150" y="1749425"/>
            <a:ext cx="7308850" cy="3605213"/>
          </a:xfrm>
        </p:spPr>
      </p:pic>
      <p:sp>
        <p:nvSpPr>
          <p:cNvPr id="16" name="Pfeil: nach rechts 15">
            <a:extLst>
              <a:ext uri="{FF2B5EF4-FFF2-40B4-BE49-F238E27FC236}">
                <a16:creationId xmlns:a16="http://schemas.microsoft.com/office/drawing/2014/main" id="{76AB1AFA-2385-442C-941C-50555C6F11F3}"/>
              </a:ext>
            </a:extLst>
          </p:cNvPr>
          <p:cNvSpPr/>
          <p:nvPr/>
        </p:nvSpPr>
        <p:spPr>
          <a:xfrm flipH="1">
            <a:off x="5945336" y="2484073"/>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a:p>
        </p:txBody>
      </p:sp>
      <p:sp>
        <p:nvSpPr>
          <p:cNvPr id="17" name="Textfeld 16">
            <a:extLst>
              <a:ext uri="{FF2B5EF4-FFF2-40B4-BE49-F238E27FC236}">
                <a16:creationId xmlns:a16="http://schemas.microsoft.com/office/drawing/2014/main" id="{E186DF5B-B6C1-40F7-A1B7-787E6336FC02}"/>
              </a:ext>
            </a:extLst>
          </p:cNvPr>
          <p:cNvSpPr txBox="1"/>
          <p:nvPr/>
        </p:nvSpPr>
        <p:spPr>
          <a:xfrm>
            <a:off x="5892468" y="2103262"/>
            <a:ext cx="1656183" cy="400110"/>
          </a:xfrm>
          <a:prstGeom prst="rect">
            <a:avLst/>
          </a:prstGeom>
          <a:noFill/>
        </p:spPr>
        <p:txBody>
          <a:bodyPr wrap="square" rtlCol="0">
            <a:spAutoFit/>
          </a:bodyPr>
          <a:lstStyle/>
          <a:p>
            <a:pPr algn="ctr"/>
            <a:r>
              <a:rPr lang="en-US" sz="2000" dirty="0"/>
              <a:t>data</a:t>
            </a:r>
          </a:p>
        </p:txBody>
      </p:sp>
      <p:sp>
        <p:nvSpPr>
          <p:cNvPr id="18" name="Pfeil: nach rechts 17">
            <a:extLst>
              <a:ext uri="{FF2B5EF4-FFF2-40B4-BE49-F238E27FC236}">
                <a16:creationId xmlns:a16="http://schemas.microsoft.com/office/drawing/2014/main" id="{8721F7E1-550C-4600-86BB-0BA4921DDAF6}"/>
              </a:ext>
            </a:extLst>
          </p:cNvPr>
          <p:cNvSpPr/>
          <p:nvPr/>
        </p:nvSpPr>
        <p:spPr>
          <a:xfrm flipH="1">
            <a:off x="5945336" y="3507854"/>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a:p>
        </p:txBody>
      </p:sp>
      <p:sp>
        <p:nvSpPr>
          <p:cNvPr id="19" name="Textfeld 18">
            <a:extLst>
              <a:ext uri="{FF2B5EF4-FFF2-40B4-BE49-F238E27FC236}">
                <a16:creationId xmlns:a16="http://schemas.microsoft.com/office/drawing/2014/main" id="{1DCD70DA-5A8C-4D3E-80F7-20BD35871C2B}"/>
              </a:ext>
            </a:extLst>
          </p:cNvPr>
          <p:cNvSpPr txBox="1"/>
          <p:nvPr/>
        </p:nvSpPr>
        <p:spPr>
          <a:xfrm>
            <a:off x="5892468" y="2933531"/>
            <a:ext cx="1656183" cy="707886"/>
          </a:xfrm>
          <a:prstGeom prst="rect">
            <a:avLst/>
          </a:prstGeom>
          <a:noFill/>
        </p:spPr>
        <p:txBody>
          <a:bodyPr wrap="square" rtlCol="0">
            <a:spAutoFit/>
          </a:bodyPr>
          <a:lstStyle/>
          <a:p>
            <a:pPr algn="ctr"/>
            <a:r>
              <a:rPr lang="en-US" sz="2000" dirty="0"/>
              <a:t>computing architecture</a:t>
            </a:r>
          </a:p>
        </p:txBody>
      </p:sp>
      <p:sp>
        <p:nvSpPr>
          <p:cNvPr id="20" name="Pfeil: nach rechts 19">
            <a:extLst>
              <a:ext uri="{FF2B5EF4-FFF2-40B4-BE49-F238E27FC236}">
                <a16:creationId xmlns:a16="http://schemas.microsoft.com/office/drawing/2014/main" id="{C4ECDB87-DCB8-4E95-94A1-726CCA04C97A}"/>
              </a:ext>
            </a:extLst>
          </p:cNvPr>
          <p:cNvSpPr/>
          <p:nvPr/>
        </p:nvSpPr>
        <p:spPr>
          <a:xfrm flipH="1">
            <a:off x="5941888" y="4278627"/>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a:p>
        </p:txBody>
      </p:sp>
      <p:sp>
        <p:nvSpPr>
          <p:cNvPr id="21" name="Textfeld 20">
            <a:extLst>
              <a:ext uri="{FF2B5EF4-FFF2-40B4-BE49-F238E27FC236}">
                <a16:creationId xmlns:a16="http://schemas.microsoft.com/office/drawing/2014/main" id="{D6A29371-4116-4BC5-B184-4704536FE030}"/>
              </a:ext>
            </a:extLst>
          </p:cNvPr>
          <p:cNvSpPr txBox="1"/>
          <p:nvPr/>
        </p:nvSpPr>
        <p:spPr>
          <a:xfrm>
            <a:off x="5889020" y="3897816"/>
            <a:ext cx="1656183" cy="400110"/>
          </a:xfrm>
          <a:prstGeom prst="rect">
            <a:avLst/>
          </a:prstGeom>
          <a:noFill/>
        </p:spPr>
        <p:txBody>
          <a:bodyPr wrap="square" rtlCol="0">
            <a:spAutoFit/>
          </a:bodyPr>
          <a:lstStyle/>
          <a:p>
            <a:pPr algn="ctr"/>
            <a:r>
              <a:rPr lang="en-US" sz="2000" dirty="0"/>
              <a:t>function</a:t>
            </a:r>
          </a:p>
        </p:txBody>
      </p:sp>
      <p:grpSp>
        <p:nvGrpSpPr>
          <p:cNvPr id="23" name="Gruppieren 22">
            <a:extLst>
              <a:ext uri="{FF2B5EF4-FFF2-40B4-BE49-F238E27FC236}">
                <a16:creationId xmlns:a16="http://schemas.microsoft.com/office/drawing/2014/main" id="{3F8B0CF6-F80B-46D0-BE7F-38877C1EC21D}"/>
              </a:ext>
            </a:extLst>
          </p:cNvPr>
          <p:cNvGrpSpPr/>
          <p:nvPr/>
        </p:nvGrpSpPr>
        <p:grpSpPr>
          <a:xfrm>
            <a:off x="214311" y="1815429"/>
            <a:ext cx="5688632" cy="2793059"/>
            <a:chOff x="214311" y="1815429"/>
            <a:chExt cx="5688632" cy="2793059"/>
          </a:xfrm>
        </p:grpSpPr>
        <p:pic>
          <p:nvPicPr>
            <p:cNvPr id="14" name="Content Placeholder 4">
              <a:extLst>
                <a:ext uri="{FF2B5EF4-FFF2-40B4-BE49-F238E27FC236}">
                  <a16:creationId xmlns:a16="http://schemas.microsoft.com/office/drawing/2014/main" id="{42B1A757-8763-4D59-BF50-3EDF48653B30}"/>
                </a:ext>
              </a:extLst>
            </p:cNvPr>
            <p:cNvPicPr>
              <a:picLocks noChangeAspect="1"/>
            </p:cNvPicPr>
            <p:nvPr/>
          </p:nvPicPr>
          <p:blipFill rotWithShape="1">
            <a:blip r:embed="rId2"/>
            <a:srcRect t="10889" b="2466"/>
            <a:stretch/>
          </p:blipFill>
          <p:spPr>
            <a:xfrm>
              <a:off x="214311" y="1815429"/>
              <a:ext cx="5688632" cy="2772545"/>
            </a:xfrm>
            <a:prstGeom prst="rect">
              <a:avLst/>
            </a:prstGeom>
          </p:spPr>
        </p:pic>
        <p:sp>
          <p:nvSpPr>
            <p:cNvPr id="22" name="Rechteck 21">
              <a:extLst>
                <a:ext uri="{FF2B5EF4-FFF2-40B4-BE49-F238E27FC236}">
                  <a16:creationId xmlns:a16="http://schemas.microsoft.com/office/drawing/2014/main" id="{BF8C4316-4685-46F7-B749-6FA27744BECD}"/>
                </a:ext>
              </a:extLst>
            </p:cNvPr>
            <p:cNvSpPr/>
            <p:nvPr/>
          </p:nvSpPr>
          <p:spPr>
            <a:xfrm>
              <a:off x="4860032" y="4443958"/>
              <a:ext cx="792088" cy="1645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6" name="Textfeld 25">
            <a:extLst>
              <a:ext uri="{FF2B5EF4-FFF2-40B4-BE49-F238E27FC236}">
                <a16:creationId xmlns:a16="http://schemas.microsoft.com/office/drawing/2014/main" id="{8F039C46-77D5-4F23-91D1-06FB3E134097}"/>
              </a:ext>
            </a:extLst>
          </p:cNvPr>
          <p:cNvSpPr txBox="1"/>
          <p:nvPr/>
        </p:nvSpPr>
        <p:spPr>
          <a:xfrm>
            <a:off x="4792603" y="1125131"/>
            <a:ext cx="3960440" cy="646331"/>
          </a:xfrm>
          <a:prstGeom prst="rect">
            <a:avLst/>
          </a:prstGeom>
          <a:noFill/>
        </p:spPr>
        <p:txBody>
          <a:bodyPr wrap="square" rtlCol="0">
            <a:spAutoFit/>
          </a:bodyPr>
          <a:lstStyle/>
          <a:p>
            <a:pPr algn="r"/>
            <a:r>
              <a:rPr lang="en-US" sz="1200" dirty="0">
                <a:latin typeface="TheSans UHH" panose="020B0502050302020203" pitchFamily="34" charset="0"/>
              </a:rPr>
              <a:t>Image: Graham </a:t>
            </a:r>
            <a:r>
              <a:rPr lang="en-US" sz="1200" dirty="0" err="1">
                <a:latin typeface="TheSans UHH" panose="020B0502050302020203" pitchFamily="34" charset="0"/>
              </a:rPr>
              <a:t>Neubig</a:t>
            </a:r>
            <a:r>
              <a:rPr lang="en-US" sz="1200" dirty="0">
                <a:latin typeface="TheSans UHH" panose="020B0502050302020203" pitchFamily="34" charset="0"/>
              </a:rPr>
              <a:t>, Large Language Models:</a:t>
            </a:r>
          </a:p>
          <a:p>
            <a:pPr algn="r"/>
            <a:r>
              <a:rPr lang="en-US" sz="1200" dirty="0">
                <a:latin typeface="TheSans UHH" panose="020B0502050302020203" pitchFamily="34" charset="0"/>
              </a:rPr>
              <a:t>A Bird’s Eye View, </a:t>
            </a:r>
            <a:r>
              <a:rPr lang="en-US" sz="1200" dirty="0">
                <a:latin typeface="TheSans UHH" panose="020B0502050302020203" pitchFamily="34" charset="0"/>
                <a:hlinkClick r:id="rId3"/>
              </a:rPr>
              <a:t>https://phontron.com/slides/neubig23llms.pdf</a:t>
            </a:r>
            <a:r>
              <a:rPr lang="en-US" sz="1200" dirty="0">
                <a:latin typeface="TheSans UHH" panose="020B0502050302020203" pitchFamily="34" charset="0"/>
              </a:rPr>
              <a:t> </a:t>
            </a:r>
          </a:p>
        </p:txBody>
      </p:sp>
      <p:sp>
        <p:nvSpPr>
          <p:cNvPr id="27" name="Cloud Callout 9">
            <a:extLst>
              <a:ext uri="{FF2B5EF4-FFF2-40B4-BE49-F238E27FC236}">
                <a16:creationId xmlns:a16="http://schemas.microsoft.com/office/drawing/2014/main" id="{7DCDF6F8-38A8-48D6-A60B-748404B39443}"/>
              </a:ext>
            </a:extLst>
          </p:cNvPr>
          <p:cNvSpPr/>
          <p:nvPr/>
        </p:nvSpPr>
        <p:spPr>
          <a:xfrm flipH="1">
            <a:off x="1214186" y="3139445"/>
            <a:ext cx="2645470" cy="989466"/>
          </a:xfrm>
          <a:prstGeom prst="cloudCallout">
            <a:avLst>
              <a:gd name="adj1" fmla="val 34871"/>
              <a:gd name="adj2" fmla="val 28921"/>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latin typeface="TheSans UHH" panose="020B0502050302020203" pitchFamily="34" charset="0"/>
              </a:rPr>
              <a:t>A</a:t>
            </a:r>
            <a:r>
              <a:rPr lang="en-DE" sz="2000" dirty="0">
                <a:latin typeface="TheSans UHH" panose="020B0502050302020203" pitchFamily="34" charset="0"/>
              </a:rPr>
              <a:t>I</a:t>
            </a:r>
            <a:r>
              <a:rPr lang="de-DE" sz="2000" dirty="0">
                <a:latin typeface="TheSans UHH" panose="020B0502050302020203" pitchFamily="34" charset="0"/>
              </a:rPr>
              <a:t> </a:t>
            </a:r>
            <a:r>
              <a:rPr lang="de-DE" sz="2000" dirty="0" err="1">
                <a:latin typeface="TheSans UHH" panose="020B0502050302020203" pitchFamily="34" charset="0"/>
              </a:rPr>
              <a:t>methods</a:t>
            </a:r>
            <a:r>
              <a:rPr lang="en-DE" sz="2000" dirty="0">
                <a:latin typeface="TheSans UHH" panose="020B0502050302020203" pitchFamily="34" charset="0"/>
              </a:rPr>
              <a:t>?</a:t>
            </a:r>
          </a:p>
        </p:txBody>
      </p:sp>
    </p:spTree>
    <p:extLst>
      <p:ext uri="{BB962C8B-B14F-4D97-AF65-F5344CB8AC3E}">
        <p14:creationId xmlns:p14="http://schemas.microsoft.com/office/powerpoint/2010/main" val="168476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7CD43F-466A-49F7-A994-D882DF4D52D4}"/>
              </a:ext>
            </a:extLst>
          </p:cNvPr>
          <p:cNvSpPr>
            <a:spLocks noGrp="1"/>
          </p:cNvSpPr>
          <p:nvPr>
            <p:ph type="title"/>
          </p:nvPr>
        </p:nvSpPr>
        <p:spPr/>
        <p:txBody>
          <a:bodyPr/>
          <a:lstStyle/>
          <a:p>
            <a:r>
              <a:rPr lang="de-DE" sz="2800" dirty="0">
                <a:solidFill>
                  <a:prstClr val="black"/>
                </a:solidFill>
                <a:latin typeface="Calibri" panose="020F0502020204030204"/>
              </a:rPr>
              <a:t>A</a:t>
            </a:r>
            <a:r>
              <a:rPr lang="en-DE" sz="2800" dirty="0">
                <a:solidFill>
                  <a:prstClr val="black"/>
                </a:solidFill>
                <a:latin typeface="Calibri" panose="020F0502020204030204"/>
              </a:rPr>
              <a:t>I</a:t>
            </a:r>
            <a:r>
              <a:rPr lang="de-DE" sz="2800" dirty="0">
                <a:solidFill>
                  <a:prstClr val="black"/>
                </a:solidFill>
                <a:latin typeface="Calibri" panose="020F0502020204030204"/>
              </a:rPr>
              <a:t> M</a:t>
            </a:r>
            <a:r>
              <a:rPr lang="en-DE" sz="2800" dirty="0" err="1">
                <a:solidFill>
                  <a:prstClr val="black"/>
                </a:solidFill>
                <a:latin typeface="Calibri" panose="020F0502020204030204"/>
              </a:rPr>
              <a:t>ethod</a:t>
            </a:r>
            <a:br>
              <a:rPr lang="en-DE" sz="2800" dirty="0">
                <a:solidFill>
                  <a:prstClr val="black"/>
                </a:solidFill>
                <a:latin typeface="Calibri" panose="020F0502020204030204"/>
              </a:rPr>
            </a:br>
            <a:endParaRPr lang="en-US" dirty="0"/>
          </a:p>
        </p:txBody>
      </p:sp>
      <p:sp>
        <p:nvSpPr>
          <p:cNvPr id="4" name="Datumsplatzhalter 3">
            <a:extLst>
              <a:ext uri="{FF2B5EF4-FFF2-40B4-BE49-F238E27FC236}">
                <a16:creationId xmlns:a16="http://schemas.microsoft.com/office/drawing/2014/main" id="{B14B0E48-36CA-46CE-BE83-65E8335489E7}"/>
              </a:ext>
            </a:extLst>
          </p:cNvPr>
          <p:cNvSpPr>
            <a:spLocks noGrp="1"/>
          </p:cNvSpPr>
          <p:nvPr>
            <p:ph type="dt" sz="half" idx="15"/>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8FB6DD86-CEB2-4C8E-BBA5-416613B262B4}"/>
              </a:ext>
            </a:extLst>
          </p:cNvPr>
          <p:cNvSpPr>
            <a:spLocks noGrp="1"/>
          </p:cNvSpPr>
          <p:nvPr>
            <p:ph type="ftr" sz="quarter" idx="16"/>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C12828E5-50F9-46E1-AC4C-685C5FD79FF0}"/>
              </a:ext>
            </a:extLst>
          </p:cNvPr>
          <p:cNvSpPr>
            <a:spLocks noGrp="1"/>
          </p:cNvSpPr>
          <p:nvPr>
            <p:ph type="sldNum" sz="quarter" idx="17"/>
          </p:nvPr>
        </p:nvSpPr>
        <p:spPr/>
        <p:txBody>
          <a:bodyPr/>
          <a:lstStyle/>
          <a:p>
            <a:fld id="{3E01A2B2-10AD-754B-9B4C-E5B6FED423D0}" type="slidenum">
              <a:rPr lang="de-DE" smtClean="0"/>
              <a:pPr/>
              <a:t>12</a:t>
            </a:fld>
            <a:endParaRPr lang="de-DE" dirty="0"/>
          </a:p>
        </p:txBody>
      </p:sp>
      <p:pic>
        <p:nvPicPr>
          <p:cNvPr id="7" name="Picture 11">
            <a:extLst>
              <a:ext uri="{FF2B5EF4-FFF2-40B4-BE49-F238E27FC236}">
                <a16:creationId xmlns:a16="http://schemas.microsoft.com/office/drawing/2014/main" id="{4E0FE942-4AE8-4620-9FE1-F2698FC53B04}"/>
              </a:ext>
            </a:extLst>
          </p:cNvPr>
          <p:cNvPicPr>
            <a:picLocks noChangeAspect="1"/>
          </p:cNvPicPr>
          <p:nvPr/>
        </p:nvPicPr>
        <p:blipFill>
          <a:blip r:embed="rId2"/>
          <a:stretch>
            <a:fillRect/>
          </a:stretch>
        </p:blipFill>
        <p:spPr>
          <a:xfrm>
            <a:off x="1543049" y="3322648"/>
            <a:ext cx="1577297" cy="1577297"/>
          </a:xfrm>
          <a:prstGeom prst="rect">
            <a:avLst/>
          </a:prstGeom>
        </p:spPr>
      </p:pic>
      <p:pic>
        <p:nvPicPr>
          <p:cNvPr id="8" name="Content Placeholder 3">
            <a:extLst>
              <a:ext uri="{FF2B5EF4-FFF2-40B4-BE49-F238E27FC236}">
                <a16:creationId xmlns:a16="http://schemas.microsoft.com/office/drawing/2014/main" id="{AA6EA712-14CA-491D-A934-BD5234D7028E}"/>
              </a:ext>
            </a:extLst>
          </p:cNvPr>
          <p:cNvPicPr>
            <a:picLocks noChangeAspect="1"/>
          </p:cNvPicPr>
          <p:nvPr/>
        </p:nvPicPr>
        <p:blipFill>
          <a:blip r:embed="rId3"/>
          <a:stretch>
            <a:fillRect/>
          </a:stretch>
        </p:blipFill>
        <p:spPr>
          <a:xfrm>
            <a:off x="1945893" y="1095723"/>
            <a:ext cx="785144" cy="785143"/>
          </a:xfrm>
          <a:prstGeom prst="rect">
            <a:avLst/>
          </a:prstGeom>
        </p:spPr>
      </p:pic>
      <p:pic>
        <p:nvPicPr>
          <p:cNvPr id="9" name="Picture 13">
            <a:extLst>
              <a:ext uri="{FF2B5EF4-FFF2-40B4-BE49-F238E27FC236}">
                <a16:creationId xmlns:a16="http://schemas.microsoft.com/office/drawing/2014/main" id="{8820D12C-C926-4888-BE1D-EB592A3A28F7}"/>
              </a:ext>
            </a:extLst>
          </p:cNvPr>
          <p:cNvPicPr>
            <a:picLocks noChangeAspect="1"/>
          </p:cNvPicPr>
          <p:nvPr/>
        </p:nvPicPr>
        <p:blipFill>
          <a:blip r:embed="rId4"/>
          <a:stretch>
            <a:fillRect/>
          </a:stretch>
        </p:blipFill>
        <p:spPr>
          <a:xfrm>
            <a:off x="2003302" y="2221030"/>
            <a:ext cx="656792" cy="656792"/>
          </a:xfrm>
          <a:prstGeom prst="rect">
            <a:avLst/>
          </a:prstGeom>
        </p:spPr>
      </p:pic>
      <p:sp>
        <p:nvSpPr>
          <p:cNvPr id="10" name="Right Arrow 14">
            <a:extLst>
              <a:ext uri="{FF2B5EF4-FFF2-40B4-BE49-F238E27FC236}">
                <a16:creationId xmlns:a16="http://schemas.microsoft.com/office/drawing/2014/main" id="{F4F09132-F0E4-4AF3-84EB-83FE8A643BBE}"/>
              </a:ext>
            </a:extLst>
          </p:cNvPr>
          <p:cNvSpPr/>
          <p:nvPr/>
        </p:nvSpPr>
        <p:spPr>
          <a:xfrm rot="5400000">
            <a:off x="2159024" y="1963738"/>
            <a:ext cx="357708" cy="30404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sp>
        <p:nvSpPr>
          <p:cNvPr id="11" name="Right Arrow 15">
            <a:extLst>
              <a:ext uri="{FF2B5EF4-FFF2-40B4-BE49-F238E27FC236}">
                <a16:creationId xmlns:a16="http://schemas.microsoft.com/office/drawing/2014/main" id="{D471B6C6-AD43-4257-A6CC-D3240157BAC1}"/>
              </a:ext>
            </a:extLst>
          </p:cNvPr>
          <p:cNvSpPr/>
          <p:nvPr/>
        </p:nvSpPr>
        <p:spPr>
          <a:xfrm rot="5400000">
            <a:off x="2159024" y="2841839"/>
            <a:ext cx="357708" cy="30404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pic>
        <p:nvPicPr>
          <p:cNvPr id="12" name="Content Placeholder 38">
            <a:extLst>
              <a:ext uri="{FF2B5EF4-FFF2-40B4-BE49-F238E27FC236}">
                <a16:creationId xmlns:a16="http://schemas.microsoft.com/office/drawing/2014/main" id="{EEC6E21F-932E-4A7C-A789-DD92716CA7AF}"/>
              </a:ext>
            </a:extLst>
          </p:cNvPr>
          <p:cNvPicPr>
            <a:picLocks noChangeAspect="1"/>
          </p:cNvPicPr>
          <p:nvPr/>
        </p:nvPicPr>
        <p:blipFill>
          <a:blip r:embed="rId5"/>
          <a:stretch>
            <a:fillRect/>
          </a:stretch>
        </p:blipFill>
        <p:spPr>
          <a:xfrm>
            <a:off x="2159388" y="3223240"/>
            <a:ext cx="356981" cy="357710"/>
          </a:xfrm>
          <a:prstGeom prst="rect">
            <a:avLst/>
          </a:prstGeom>
          <a:solidFill>
            <a:schemeClr val="bg1"/>
          </a:solidFill>
        </p:spPr>
      </p:pic>
      <p:grpSp>
        <p:nvGrpSpPr>
          <p:cNvPr id="13" name="Group 20">
            <a:extLst>
              <a:ext uri="{FF2B5EF4-FFF2-40B4-BE49-F238E27FC236}">
                <a16:creationId xmlns:a16="http://schemas.microsoft.com/office/drawing/2014/main" id="{36636399-E699-48CC-A3BB-0B3F78548635}"/>
              </a:ext>
            </a:extLst>
          </p:cNvPr>
          <p:cNvGrpSpPr/>
          <p:nvPr/>
        </p:nvGrpSpPr>
        <p:grpSpPr>
          <a:xfrm>
            <a:off x="574861" y="3952400"/>
            <a:ext cx="3529853" cy="317792"/>
            <a:chOff x="2998694" y="4651305"/>
            <a:chExt cx="4706470" cy="423722"/>
          </a:xfrm>
        </p:grpSpPr>
        <p:sp>
          <p:nvSpPr>
            <p:cNvPr id="14" name="Right Arrow 18">
              <a:extLst>
                <a:ext uri="{FF2B5EF4-FFF2-40B4-BE49-F238E27FC236}">
                  <a16:creationId xmlns:a16="http://schemas.microsoft.com/office/drawing/2014/main" id="{9639E6D4-8DD0-47A6-AA33-391D19E3C161}"/>
                </a:ext>
              </a:extLst>
            </p:cNvPr>
            <p:cNvSpPr/>
            <p:nvPr/>
          </p:nvSpPr>
          <p:spPr>
            <a:xfrm>
              <a:off x="2998694" y="4651305"/>
              <a:ext cx="1290917" cy="42372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sp>
          <p:nvSpPr>
            <p:cNvPr id="15" name="Right Arrow 19">
              <a:extLst>
                <a:ext uri="{FF2B5EF4-FFF2-40B4-BE49-F238E27FC236}">
                  <a16:creationId xmlns:a16="http://schemas.microsoft.com/office/drawing/2014/main" id="{F277E861-DB43-4AB5-A0C0-4CECECFDC042}"/>
                </a:ext>
              </a:extLst>
            </p:cNvPr>
            <p:cNvSpPr/>
            <p:nvPr/>
          </p:nvSpPr>
          <p:spPr>
            <a:xfrm>
              <a:off x="6414247" y="4651305"/>
              <a:ext cx="1290917" cy="42372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grpSp>
      <p:sp>
        <p:nvSpPr>
          <p:cNvPr id="16" name="Cloud Callout 21">
            <a:extLst>
              <a:ext uri="{FF2B5EF4-FFF2-40B4-BE49-F238E27FC236}">
                <a16:creationId xmlns:a16="http://schemas.microsoft.com/office/drawing/2014/main" id="{7D5AE552-1B83-455C-AECF-5AFEF8D52C9C}"/>
              </a:ext>
            </a:extLst>
          </p:cNvPr>
          <p:cNvSpPr/>
          <p:nvPr/>
        </p:nvSpPr>
        <p:spPr>
          <a:xfrm>
            <a:off x="4129716" y="3298164"/>
            <a:ext cx="4263748" cy="1433799"/>
          </a:xfrm>
          <a:prstGeom prst="cloudCallout">
            <a:avLst>
              <a:gd name="adj1" fmla="val -72121"/>
              <a:gd name="adj2" fmla="val -881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latin typeface="TheSans UHH" panose="020B0502050302020203" pitchFamily="34" charset="0"/>
              </a:rPr>
              <a:t>Pre-trained model available (basic function)</a:t>
            </a:r>
            <a:endParaRPr lang="en-DE" sz="2000" dirty="0">
              <a:latin typeface="TheSans UHH" panose="020B0502050302020203" pitchFamily="34" charset="0"/>
            </a:endParaRPr>
          </a:p>
        </p:txBody>
      </p:sp>
      <p:sp>
        <p:nvSpPr>
          <p:cNvPr id="17" name="Cloud Callout 22">
            <a:extLst>
              <a:ext uri="{FF2B5EF4-FFF2-40B4-BE49-F238E27FC236}">
                <a16:creationId xmlns:a16="http://schemas.microsoft.com/office/drawing/2014/main" id="{7C9DFD61-56D2-40FE-9454-8B514803131A}"/>
              </a:ext>
            </a:extLst>
          </p:cNvPr>
          <p:cNvSpPr/>
          <p:nvPr/>
        </p:nvSpPr>
        <p:spPr>
          <a:xfrm>
            <a:off x="3822738" y="564775"/>
            <a:ext cx="3858925" cy="1332678"/>
          </a:xfrm>
          <a:prstGeom prst="cloudCallout">
            <a:avLst>
              <a:gd name="adj1" fmla="val -73943"/>
              <a:gd name="adj2" fmla="val 19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latin typeface="TheSans UHH" panose="020B0502050302020203" pitchFamily="34" charset="0"/>
              </a:rPr>
              <a:t>Customization of functions for special applications possible</a:t>
            </a:r>
            <a:endParaRPr lang="en-DE" sz="2000" dirty="0">
              <a:latin typeface="TheSans UHH" panose="020B0502050302020203" pitchFamily="34" charset="0"/>
            </a:endParaRPr>
          </a:p>
        </p:txBody>
      </p:sp>
      <p:sp>
        <p:nvSpPr>
          <p:cNvPr id="18" name="Cloud Callout 23">
            <a:extLst>
              <a:ext uri="{FF2B5EF4-FFF2-40B4-BE49-F238E27FC236}">
                <a16:creationId xmlns:a16="http://schemas.microsoft.com/office/drawing/2014/main" id="{AEC11E1A-4173-47AC-AD27-7B02F914697C}"/>
              </a:ext>
            </a:extLst>
          </p:cNvPr>
          <p:cNvSpPr/>
          <p:nvPr/>
        </p:nvSpPr>
        <p:spPr>
          <a:xfrm>
            <a:off x="3953435" y="1888850"/>
            <a:ext cx="4434989" cy="1433798"/>
          </a:xfrm>
          <a:prstGeom prst="cloudCallout">
            <a:avLst>
              <a:gd name="adj1" fmla="val -61202"/>
              <a:gd name="adj2" fmla="val 28168"/>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err="1">
                <a:latin typeface="TheSans UHH" panose="020B0502050302020203" pitchFamily="34" charset="0"/>
              </a:rPr>
              <a:t>Direct</a:t>
            </a:r>
            <a:r>
              <a:rPr lang="de-DE" sz="2000" dirty="0">
                <a:latin typeface="TheSans UHH" panose="020B0502050302020203" pitchFamily="34" charset="0"/>
              </a:rPr>
              <a:t> </a:t>
            </a:r>
            <a:r>
              <a:rPr lang="de-DE" sz="2000" dirty="0" err="1">
                <a:latin typeface="TheSans UHH" panose="020B0502050302020203" pitchFamily="34" charset="0"/>
              </a:rPr>
              <a:t>use</a:t>
            </a:r>
            <a:r>
              <a:rPr lang="de-DE" sz="2000" dirty="0">
                <a:latin typeface="TheSans UHH" panose="020B0502050302020203" pitchFamily="34" charset="0"/>
              </a:rPr>
              <a:t> in </a:t>
            </a:r>
            <a:r>
              <a:rPr lang="de-DE" sz="2000" dirty="0" err="1">
                <a:latin typeface="TheSans UHH" panose="020B0502050302020203" pitchFamily="34" charset="0"/>
              </a:rPr>
              <a:t>applications</a:t>
            </a:r>
            <a:endParaRPr lang="en-DE" sz="2000" dirty="0">
              <a:latin typeface="TheSans UHH" panose="020B0502050302020203" pitchFamily="34" charset="0"/>
            </a:endParaRPr>
          </a:p>
        </p:txBody>
      </p:sp>
    </p:spTree>
    <p:extLst>
      <p:ext uri="{BB962C8B-B14F-4D97-AF65-F5344CB8AC3E}">
        <p14:creationId xmlns:p14="http://schemas.microsoft.com/office/powerpoint/2010/main" val="124124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par>
                                <p:cTn id="18" presetID="0" presetClass="path" presetSubtype="0" accel="50000" decel="50000" fill="hold" nodeType="withEffect">
                                  <p:stCondLst>
                                    <p:cond delay="0"/>
                                  </p:stCondLst>
                                  <p:childTnLst>
                                    <p:animMotion origin="layout" path="M 0.00013 0.00023 L 0.00013 0.14097 " pathEditMode="relative" rAng="0" ptsTypes="AA">
                                      <p:cBhvr>
                                        <p:cTn id="19" dur="2000" fill="hold"/>
                                        <p:tgtEl>
                                          <p:spTgt spid="12"/>
                                        </p:tgtEl>
                                        <p:attrNameLst>
                                          <p:attrName>ppt_x</p:attrName>
                                          <p:attrName>ppt_y</p:attrName>
                                        </p:attrNameLst>
                                      </p:cBhvr>
                                      <p:rCtr x="0" y="70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1ED5B6-454E-44AC-AC30-34F2CB48FFA6}"/>
              </a:ext>
            </a:extLst>
          </p:cNvPr>
          <p:cNvSpPr>
            <a:spLocks noGrp="1"/>
          </p:cNvSpPr>
          <p:nvPr>
            <p:ph type="title"/>
          </p:nvPr>
        </p:nvSpPr>
        <p:spPr/>
        <p:txBody>
          <a:bodyPr/>
          <a:lstStyle/>
          <a:p>
            <a:r>
              <a:rPr lang="en-US" dirty="0"/>
              <a:t>Functions vs. Agents</a:t>
            </a:r>
          </a:p>
        </p:txBody>
      </p:sp>
      <p:sp>
        <p:nvSpPr>
          <p:cNvPr id="3" name="Textplatzhalter 2">
            <a:extLst>
              <a:ext uri="{FF2B5EF4-FFF2-40B4-BE49-F238E27FC236}">
                <a16:creationId xmlns:a16="http://schemas.microsoft.com/office/drawing/2014/main" id="{829A0525-6FA1-4518-854E-2315CC3AF01D}"/>
              </a:ext>
            </a:extLst>
          </p:cNvPr>
          <p:cNvSpPr>
            <a:spLocks noGrp="1"/>
          </p:cNvSpPr>
          <p:nvPr>
            <p:ph type="body" sz="quarter" idx="14"/>
          </p:nvPr>
        </p:nvSpPr>
        <p:spPr>
          <a:xfrm>
            <a:off x="214770" y="1779662"/>
            <a:ext cx="3637150" cy="2880320"/>
          </a:xfrm>
        </p:spPr>
        <p:txBody>
          <a:bodyPr>
            <a:normAutofit fontScale="85000" lnSpcReduction="20000"/>
          </a:bodyPr>
          <a:lstStyle/>
          <a:p>
            <a:r>
              <a:rPr lang="en-US" dirty="0"/>
              <a:t>Function</a:t>
            </a:r>
          </a:p>
          <a:p>
            <a:pPr marL="342900" indent="-342900">
              <a:buFont typeface="Wingdings" panose="05000000000000000000" pitchFamily="2" charset="2"/>
              <a:buChar char="§"/>
            </a:pPr>
            <a:r>
              <a:rPr lang="en-US" dirty="0"/>
              <a:t>Generative Pre-trained Transformer (GPT)</a:t>
            </a:r>
          </a:p>
          <a:p>
            <a:r>
              <a:rPr lang="en-US" dirty="0"/>
              <a:t>Agents</a:t>
            </a:r>
          </a:p>
          <a:p>
            <a:pPr marL="342900" indent="-342900">
              <a:buFont typeface="Wingdings" panose="05000000000000000000" pitchFamily="2" charset="2"/>
              <a:buChar char="§"/>
            </a:pPr>
            <a:r>
              <a:rPr lang="en-US" dirty="0" err="1"/>
              <a:t>ChatGPT</a:t>
            </a:r>
            <a:endParaRPr lang="en-US" dirty="0"/>
          </a:p>
          <a:p>
            <a:pPr marL="342900" indent="-342900">
              <a:buFont typeface="Wingdings" panose="05000000000000000000" pitchFamily="2" charset="2"/>
              <a:buChar char="§"/>
            </a:pPr>
            <a:r>
              <a:rPr lang="en-US" dirty="0"/>
              <a:t>Perplexity.ai</a:t>
            </a:r>
          </a:p>
          <a:p>
            <a:pPr marL="342900" indent="-342900">
              <a:buFont typeface="Wingdings" panose="05000000000000000000" pitchFamily="2" charset="2"/>
              <a:buChar char="§"/>
            </a:pPr>
            <a:r>
              <a:rPr lang="en-US" dirty="0"/>
              <a:t>...</a:t>
            </a:r>
          </a:p>
          <a:p>
            <a:r>
              <a:rPr lang="en-US" dirty="0"/>
              <a:t>Usage</a:t>
            </a:r>
          </a:p>
          <a:p>
            <a:pPr marL="342900" indent="-342900">
              <a:buFont typeface="Wingdings" panose="05000000000000000000" pitchFamily="2" charset="2"/>
              <a:buChar char="§"/>
            </a:pPr>
            <a:r>
              <a:rPr lang="en-US" dirty="0"/>
              <a:t>code generation</a:t>
            </a:r>
          </a:p>
          <a:p>
            <a:pPr marL="342900" indent="-342900">
              <a:buFont typeface="Wingdings" panose="05000000000000000000" pitchFamily="2" charset="2"/>
              <a:buChar char="§"/>
            </a:pPr>
            <a:r>
              <a:rPr lang="en-US" dirty="0"/>
              <a:t>text generation</a:t>
            </a:r>
          </a:p>
          <a:p>
            <a:pPr marL="342900" indent="-342900">
              <a:buFont typeface="Wingdings" panose="05000000000000000000" pitchFamily="2" charset="2"/>
              <a:buChar char="§"/>
            </a:pPr>
            <a:r>
              <a:rPr lang="en-US" dirty="0"/>
              <a:t>…</a:t>
            </a:r>
          </a:p>
          <a:p>
            <a:endParaRPr lang="en-US" dirty="0"/>
          </a:p>
          <a:p>
            <a:pPr marL="342900" indent="-342900">
              <a:buFont typeface="Wingdings" panose="05000000000000000000" pitchFamily="2" charset="2"/>
              <a:buChar char="§"/>
            </a:pPr>
            <a:endParaRPr lang="en-US" dirty="0"/>
          </a:p>
        </p:txBody>
      </p:sp>
      <p:sp>
        <p:nvSpPr>
          <p:cNvPr id="4" name="Datumsplatzhalter 3">
            <a:extLst>
              <a:ext uri="{FF2B5EF4-FFF2-40B4-BE49-F238E27FC236}">
                <a16:creationId xmlns:a16="http://schemas.microsoft.com/office/drawing/2014/main" id="{9C359B84-0A9C-4AF6-899F-1AE86BDC4791}"/>
              </a:ext>
            </a:extLst>
          </p:cNvPr>
          <p:cNvSpPr>
            <a:spLocks noGrp="1"/>
          </p:cNvSpPr>
          <p:nvPr>
            <p:ph type="dt" sz="half" idx="16"/>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309A22EE-549E-4F66-8658-8F6CEB060DE2}"/>
              </a:ext>
            </a:extLst>
          </p:cNvPr>
          <p:cNvSpPr>
            <a:spLocks noGrp="1"/>
          </p:cNvSpPr>
          <p:nvPr>
            <p:ph type="ftr" sz="quarter" idx="17"/>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397F119F-6EB6-42A7-93E0-AD2B0A6FE4EB}"/>
              </a:ext>
            </a:extLst>
          </p:cNvPr>
          <p:cNvSpPr>
            <a:spLocks noGrp="1"/>
          </p:cNvSpPr>
          <p:nvPr>
            <p:ph type="sldNum" sz="quarter" idx="18"/>
          </p:nvPr>
        </p:nvSpPr>
        <p:spPr/>
        <p:txBody>
          <a:bodyPr/>
          <a:lstStyle/>
          <a:p>
            <a:fld id="{3E01A2B2-10AD-754B-9B4C-E5B6FED423D0}" type="slidenum">
              <a:rPr lang="de-DE" smtClean="0"/>
              <a:pPr/>
              <a:t>13</a:t>
            </a:fld>
            <a:endParaRPr lang="de-DE"/>
          </a:p>
        </p:txBody>
      </p:sp>
      <p:pic>
        <p:nvPicPr>
          <p:cNvPr id="10" name="Inhaltsplatzhalter 8">
            <a:extLst>
              <a:ext uri="{FF2B5EF4-FFF2-40B4-BE49-F238E27FC236}">
                <a16:creationId xmlns:a16="http://schemas.microsoft.com/office/drawing/2014/main" id="{677343EE-BFF4-4A23-926E-6CEC68B69E45}"/>
              </a:ext>
            </a:extLst>
          </p:cNvPr>
          <p:cNvPicPr>
            <a:picLocks noGrp="1" noChangeAspect="1"/>
          </p:cNvPicPr>
          <p:nvPr>
            <p:ph type="pic" sz="quarter" idx="15"/>
          </p:nvPr>
        </p:nvPicPr>
        <p:blipFill>
          <a:blip r:embed="rId2"/>
          <a:srcRect l="6327" r="6327"/>
          <a:stretch>
            <a:fillRect/>
          </a:stretch>
        </p:blipFill>
        <p:spPr>
          <a:xfrm>
            <a:off x="3388540" y="1096709"/>
            <a:ext cx="4856970" cy="3059217"/>
          </a:xfrm>
          <a:prstGeom prst="rect">
            <a:avLst/>
          </a:prstGeom>
          <a:ln>
            <a:noFill/>
          </a:ln>
          <a:effectLst>
            <a:outerShdw blurRad="292100" dist="139700" dir="2700000" algn="tl" rotWithShape="0">
              <a:srgbClr val="333333">
                <a:alpha val="65000"/>
              </a:srgbClr>
            </a:outerShdw>
          </a:effectLst>
        </p:spPr>
      </p:pic>
      <p:pic>
        <p:nvPicPr>
          <p:cNvPr id="11" name="Grafik 10">
            <a:extLst>
              <a:ext uri="{FF2B5EF4-FFF2-40B4-BE49-F238E27FC236}">
                <a16:creationId xmlns:a16="http://schemas.microsoft.com/office/drawing/2014/main" id="{5F8FDBF3-4BD6-44FB-9824-B1BE7FE757BC}"/>
              </a:ext>
            </a:extLst>
          </p:cNvPr>
          <p:cNvPicPr>
            <a:picLocks noChangeAspect="1"/>
          </p:cNvPicPr>
          <p:nvPr/>
        </p:nvPicPr>
        <p:blipFill>
          <a:blip r:embed="rId3"/>
          <a:stretch>
            <a:fillRect/>
          </a:stretch>
        </p:blipFill>
        <p:spPr>
          <a:xfrm>
            <a:off x="5596828" y="2935192"/>
            <a:ext cx="3545584" cy="17247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468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6" presetClass="emph" presetSubtype="0" fill="hold" nodeType="clickEffect">
                                  <p:stCondLst>
                                    <p:cond delay="0"/>
                                  </p:stCondLst>
                                  <p:childTnLst>
                                    <p:animScale>
                                      <p:cBhvr>
                                        <p:cTn id="30" dur="2000" fill="hold"/>
                                        <p:tgtEl>
                                          <p:spTgt spid="10"/>
                                        </p:tgtEl>
                                      </p:cBhvr>
                                      <p:by x="150000" y="150000"/>
                                    </p:animScale>
                                  </p:childTnLst>
                                </p:cTn>
                              </p:par>
                              <p:par>
                                <p:cTn id="31" presetID="1" presetClass="exit" presetSubtype="0" fill="hold" nodeType="withEffect">
                                  <p:stCondLst>
                                    <p:cond delay="0"/>
                                  </p:stCondLst>
                                  <p:childTnLst>
                                    <p:set>
                                      <p:cBhvr>
                                        <p:cTn id="3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66DEEDAF-B13C-41A1-B187-B94653D8750B}"/>
              </a:ext>
            </a:extLst>
          </p:cNvPr>
          <p:cNvSpPr>
            <a:spLocks noGrp="1"/>
          </p:cNvSpPr>
          <p:nvPr>
            <p:ph type="title"/>
          </p:nvPr>
        </p:nvSpPr>
        <p:spPr/>
        <p:txBody>
          <a:bodyPr/>
          <a:lstStyle/>
          <a:p>
            <a:r>
              <a:rPr lang="en-US" dirty="0"/>
              <a:t>Agents in Action</a:t>
            </a:r>
            <a:br>
              <a:rPr lang="en-US" dirty="0"/>
            </a:br>
            <a:endParaRPr lang="en-US" dirty="0"/>
          </a:p>
        </p:txBody>
      </p:sp>
      <p:sp>
        <p:nvSpPr>
          <p:cNvPr id="9" name="Textplatzhalter 8">
            <a:extLst>
              <a:ext uri="{FF2B5EF4-FFF2-40B4-BE49-F238E27FC236}">
                <a16:creationId xmlns:a16="http://schemas.microsoft.com/office/drawing/2014/main" id="{65F19934-8930-4BB9-8A59-EC2C66D4932A}"/>
              </a:ext>
            </a:extLst>
          </p:cNvPr>
          <p:cNvSpPr>
            <a:spLocks noGrp="1"/>
          </p:cNvSpPr>
          <p:nvPr>
            <p:ph type="body" sz="quarter" idx="16"/>
          </p:nvPr>
        </p:nvSpPr>
        <p:spPr/>
        <p:txBody>
          <a:bodyPr/>
          <a:lstStyle/>
          <a:p>
            <a:r>
              <a:rPr lang="en-US" dirty="0"/>
              <a:t>Task description: Please summarize “Alice in Wonderland”</a:t>
            </a:r>
          </a:p>
        </p:txBody>
      </p:sp>
      <p:sp>
        <p:nvSpPr>
          <p:cNvPr id="5" name="Datumsplatzhalter 4">
            <a:extLst>
              <a:ext uri="{FF2B5EF4-FFF2-40B4-BE49-F238E27FC236}">
                <a16:creationId xmlns:a16="http://schemas.microsoft.com/office/drawing/2014/main" id="{9C9CD1B1-6143-42D4-888F-53ABA9E34FE9}"/>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7403A380-A198-43D9-A312-8667A930D252}"/>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C6ADBC96-D013-400E-B08C-85EF1798AA1C}"/>
              </a:ext>
            </a:extLst>
          </p:cNvPr>
          <p:cNvSpPr>
            <a:spLocks noGrp="1"/>
          </p:cNvSpPr>
          <p:nvPr>
            <p:ph type="sldNum" sz="quarter" idx="19"/>
          </p:nvPr>
        </p:nvSpPr>
        <p:spPr/>
        <p:txBody>
          <a:bodyPr/>
          <a:lstStyle/>
          <a:p>
            <a:fld id="{3E01A2B2-10AD-754B-9B4C-E5B6FED423D0}" type="slidenum">
              <a:rPr lang="de-DE" smtClean="0"/>
              <a:pPr/>
              <a:t>14</a:t>
            </a:fld>
            <a:endParaRPr lang="de-DE"/>
          </a:p>
        </p:txBody>
      </p:sp>
      <p:pic>
        <p:nvPicPr>
          <p:cNvPr id="10" name="Grafik 9">
            <a:extLst>
              <a:ext uri="{FF2B5EF4-FFF2-40B4-BE49-F238E27FC236}">
                <a16:creationId xmlns:a16="http://schemas.microsoft.com/office/drawing/2014/main" id="{5EA425FF-DDB4-4A31-A211-889E9F3B7143}"/>
              </a:ext>
            </a:extLst>
          </p:cNvPr>
          <p:cNvPicPr>
            <a:picLocks noChangeAspect="1"/>
          </p:cNvPicPr>
          <p:nvPr/>
        </p:nvPicPr>
        <p:blipFill>
          <a:blip r:embed="rId2"/>
          <a:stretch>
            <a:fillRect/>
          </a:stretch>
        </p:blipFill>
        <p:spPr>
          <a:xfrm>
            <a:off x="3861273" y="51470"/>
            <a:ext cx="1240683" cy="941511"/>
          </a:xfrm>
          <a:prstGeom prst="rect">
            <a:avLst/>
          </a:prstGeom>
        </p:spPr>
      </p:pic>
    </p:spTree>
    <p:extLst>
      <p:ext uri="{BB962C8B-B14F-4D97-AF65-F5344CB8AC3E}">
        <p14:creationId xmlns:p14="http://schemas.microsoft.com/office/powerpoint/2010/main" val="2204265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6D7D3D-C7D7-4629-BE83-A90E7546DEE6}"/>
              </a:ext>
            </a:extLst>
          </p:cNvPr>
          <p:cNvSpPr>
            <a:spLocks noGrp="1"/>
          </p:cNvSpPr>
          <p:nvPr>
            <p:ph type="title"/>
          </p:nvPr>
        </p:nvSpPr>
        <p:spPr/>
        <p:txBody>
          <a:bodyPr/>
          <a:lstStyle/>
          <a:p>
            <a:r>
              <a:rPr lang="en-US" dirty="0"/>
              <a:t>An Agent in Action</a:t>
            </a:r>
            <a:br>
              <a:rPr lang="en-US" dirty="0"/>
            </a:br>
            <a:endParaRPr lang="en-US" dirty="0"/>
          </a:p>
        </p:txBody>
      </p:sp>
      <p:sp>
        <p:nvSpPr>
          <p:cNvPr id="4" name="Datumsplatzhalter 3">
            <a:extLst>
              <a:ext uri="{FF2B5EF4-FFF2-40B4-BE49-F238E27FC236}">
                <a16:creationId xmlns:a16="http://schemas.microsoft.com/office/drawing/2014/main" id="{9D18226C-6D6F-4C39-A176-5A40DB097253}"/>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5547FC6B-27BF-4C4C-93BA-B03D62264A63}"/>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82234CD8-C7D3-468D-9B33-DFC51155DA4A}"/>
              </a:ext>
            </a:extLst>
          </p:cNvPr>
          <p:cNvSpPr>
            <a:spLocks noGrp="1"/>
          </p:cNvSpPr>
          <p:nvPr>
            <p:ph type="sldNum" sz="quarter" idx="19"/>
          </p:nvPr>
        </p:nvSpPr>
        <p:spPr/>
        <p:txBody>
          <a:bodyPr/>
          <a:lstStyle/>
          <a:p>
            <a:fld id="{3E01A2B2-10AD-754B-9B4C-E5B6FED423D0}" type="slidenum">
              <a:rPr lang="de-DE" smtClean="0"/>
              <a:pPr/>
              <a:t>15</a:t>
            </a:fld>
            <a:endParaRPr lang="de-DE"/>
          </a:p>
        </p:txBody>
      </p:sp>
      <p:sp>
        <p:nvSpPr>
          <p:cNvPr id="10" name="Pfeil: nach rechts 9">
            <a:extLst>
              <a:ext uri="{FF2B5EF4-FFF2-40B4-BE49-F238E27FC236}">
                <a16:creationId xmlns:a16="http://schemas.microsoft.com/office/drawing/2014/main" id="{5E208016-74E2-47BC-9887-3A12CF9EECFA}"/>
              </a:ext>
            </a:extLst>
          </p:cNvPr>
          <p:cNvSpPr/>
          <p:nvPr/>
        </p:nvSpPr>
        <p:spPr>
          <a:xfrm flipH="1">
            <a:off x="5999935" y="712112"/>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feld 10">
            <a:extLst>
              <a:ext uri="{FF2B5EF4-FFF2-40B4-BE49-F238E27FC236}">
                <a16:creationId xmlns:a16="http://schemas.microsoft.com/office/drawing/2014/main" id="{95ADB616-CB40-48F4-B37C-69CC937C4C78}"/>
              </a:ext>
            </a:extLst>
          </p:cNvPr>
          <p:cNvSpPr txBox="1"/>
          <p:nvPr/>
        </p:nvSpPr>
        <p:spPr>
          <a:xfrm>
            <a:off x="5947067" y="384664"/>
            <a:ext cx="1656183" cy="369332"/>
          </a:xfrm>
          <a:prstGeom prst="rect">
            <a:avLst/>
          </a:prstGeom>
          <a:noFill/>
        </p:spPr>
        <p:txBody>
          <a:bodyPr wrap="square" rtlCol="0">
            <a:spAutoFit/>
          </a:bodyPr>
          <a:lstStyle/>
          <a:p>
            <a:pPr algn="ctr"/>
            <a:r>
              <a:rPr lang="en-US" dirty="0"/>
              <a:t>task description</a:t>
            </a:r>
          </a:p>
        </p:txBody>
      </p:sp>
      <p:sp>
        <p:nvSpPr>
          <p:cNvPr id="12" name="Textfeld 11">
            <a:extLst>
              <a:ext uri="{FF2B5EF4-FFF2-40B4-BE49-F238E27FC236}">
                <a16:creationId xmlns:a16="http://schemas.microsoft.com/office/drawing/2014/main" id="{4C04495C-90DC-455E-A31E-38936909F6B5}"/>
              </a:ext>
            </a:extLst>
          </p:cNvPr>
          <p:cNvSpPr txBox="1"/>
          <p:nvPr/>
        </p:nvSpPr>
        <p:spPr>
          <a:xfrm>
            <a:off x="6014994" y="2705235"/>
            <a:ext cx="1656183" cy="369332"/>
          </a:xfrm>
          <a:prstGeom prst="rect">
            <a:avLst/>
          </a:prstGeom>
          <a:noFill/>
        </p:spPr>
        <p:txBody>
          <a:bodyPr wrap="square" rtlCol="0">
            <a:spAutoFit/>
          </a:bodyPr>
          <a:lstStyle/>
          <a:p>
            <a:pPr algn="ctr"/>
            <a:r>
              <a:rPr lang="en-US" dirty="0"/>
              <a:t>Explanation</a:t>
            </a:r>
          </a:p>
        </p:txBody>
      </p:sp>
      <p:sp>
        <p:nvSpPr>
          <p:cNvPr id="13" name="Pfeil: nach rechts 12">
            <a:extLst>
              <a:ext uri="{FF2B5EF4-FFF2-40B4-BE49-F238E27FC236}">
                <a16:creationId xmlns:a16="http://schemas.microsoft.com/office/drawing/2014/main" id="{BD325D0D-C13A-4009-839E-58F0503651F2}"/>
              </a:ext>
            </a:extLst>
          </p:cNvPr>
          <p:cNvSpPr/>
          <p:nvPr/>
        </p:nvSpPr>
        <p:spPr>
          <a:xfrm flipH="1">
            <a:off x="5999935" y="3010052"/>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5" name="Grafik 14">
            <a:extLst>
              <a:ext uri="{FF2B5EF4-FFF2-40B4-BE49-F238E27FC236}">
                <a16:creationId xmlns:a16="http://schemas.microsoft.com/office/drawing/2014/main" id="{0498E7CE-972E-4007-931A-05027791309A}"/>
              </a:ext>
            </a:extLst>
          </p:cNvPr>
          <p:cNvPicPr>
            <a:picLocks noChangeAspect="1"/>
          </p:cNvPicPr>
          <p:nvPr/>
        </p:nvPicPr>
        <p:blipFill>
          <a:blip r:embed="rId2"/>
          <a:stretch>
            <a:fillRect/>
          </a:stretch>
        </p:blipFill>
        <p:spPr>
          <a:xfrm>
            <a:off x="0" y="-1317"/>
            <a:ext cx="5940152" cy="5144818"/>
          </a:xfrm>
          <a:prstGeom prst="rect">
            <a:avLst/>
          </a:prstGeom>
        </p:spPr>
      </p:pic>
    </p:spTree>
    <p:extLst>
      <p:ext uri="{BB962C8B-B14F-4D97-AF65-F5344CB8AC3E}">
        <p14:creationId xmlns:p14="http://schemas.microsoft.com/office/powerpoint/2010/main" val="1038959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8BD2F4-94E3-4604-BB3A-CAF41C3E04D9}"/>
              </a:ext>
            </a:extLst>
          </p:cNvPr>
          <p:cNvSpPr>
            <a:spLocks noGrp="1"/>
          </p:cNvSpPr>
          <p:nvPr>
            <p:ph type="title"/>
          </p:nvPr>
        </p:nvSpPr>
        <p:spPr/>
        <p:txBody>
          <a:bodyPr/>
          <a:lstStyle/>
          <a:p>
            <a:endParaRPr lang="en-US" dirty="0"/>
          </a:p>
        </p:txBody>
      </p:sp>
      <p:sp>
        <p:nvSpPr>
          <p:cNvPr id="3" name="Textplatzhalter 2">
            <a:extLst>
              <a:ext uri="{FF2B5EF4-FFF2-40B4-BE49-F238E27FC236}">
                <a16:creationId xmlns:a16="http://schemas.microsoft.com/office/drawing/2014/main" id="{8119928C-E6FE-4D4E-8A88-356001B9C247}"/>
              </a:ext>
            </a:extLst>
          </p:cNvPr>
          <p:cNvSpPr>
            <a:spLocks noGrp="1"/>
          </p:cNvSpPr>
          <p:nvPr>
            <p:ph type="body" sz="quarter" idx="16"/>
          </p:nvPr>
        </p:nvSpPr>
        <p:spPr/>
        <p:txBody>
          <a:bodyPr/>
          <a:lstStyle/>
          <a:p>
            <a:endParaRPr lang="en-US"/>
          </a:p>
        </p:txBody>
      </p:sp>
      <p:sp>
        <p:nvSpPr>
          <p:cNvPr id="4" name="Datumsplatzhalter 3">
            <a:extLst>
              <a:ext uri="{FF2B5EF4-FFF2-40B4-BE49-F238E27FC236}">
                <a16:creationId xmlns:a16="http://schemas.microsoft.com/office/drawing/2014/main" id="{C5B3F969-06B5-478E-885F-F48D063E969B}"/>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EC1D47A1-194E-42E7-9288-51D3A7650399}"/>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C6656B21-3754-4A83-9EFB-A325A2B31083}"/>
              </a:ext>
            </a:extLst>
          </p:cNvPr>
          <p:cNvSpPr>
            <a:spLocks noGrp="1"/>
          </p:cNvSpPr>
          <p:nvPr>
            <p:ph type="sldNum" sz="quarter" idx="19"/>
          </p:nvPr>
        </p:nvSpPr>
        <p:spPr/>
        <p:txBody>
          <a:bodyPr/>
          <a:lstStyle/>
          <a:p>
            <a:fld id="{3E01A2B2-10AD-754B-9B4C-E5B6FED423D0}" type="slidenum">
              <a:rPr lang="de-DE" smtClean="0"/>
              <a:pPr/>
              <a:t>16</a:t>
            </a:fld>
            <a:endParaRPr lang="de-DE"/>
          </a:p>
        </p:txBody>
      </p:sp>
      <p:pic>
        <p:nvPicPr>
          <p:cNvPr id="7" name="Grafik 6">
            <a:extLst>
              <a:ext uri="{FF2B5EF4-FFF2-40B4-BE49-F238E27FC236}">
                <a16:creationId xmlns:a16="http://schemas.microsoft.com/office/drawing/2014/main" id="{EC39CA13-1034-4F24-874E-F3E045AD1473}"/>
              </a:ext>
            </a:extLst>
          </p:cNvPr>
          <p:cNvPicPr>
            <a:picLocks noChangeAspect="1"/>
          </p:cNvPicPr>
          <p:nvPr/>
        </p:nvPicPr>
        <p:blipFill>
          <a:blip r:embed="rId2"/>
          <a:stretch>
            <a:fillRect/>
          </a:stretch>
        </p:blipFill>
        <p:spPr>
          <a:xfrm>
            <a:off x="0" y="0"/>
            <a:ext cx="6380456" cy="5143500"/>
          </a:xfrm>
          <a:prstGeom prst="rect">
            <a:avLst/>
          </a:prstGeom>
        </p:spPr>
      </p:pic>
      <p:sp>
        <p:nvSpPr>
          <p:cNvPr id="8" name="Textfeld 7">
            <a:extLst>
              <a:ext uri="{FF2B5EF4-FFF2-40B4-BE49-F238E27FC236}">
                <a16:creationId xmlns:a16="http://schemas.microsoft.com/office/drawing/2014/main" id="{AFA0C39A-561B-44D1-A4E6-B43A070A3EF6}"/>
              </a:ext>
            </a:extLst>
          </p:cNvPr>
          <p:cNvSpPr txBox="1"/>
          <p:nvPr/>
        </p:nvSpPr>
        <p:spPr>
          <a:xfrm>
            <a:off x="4520532" y="4776865"/>
            <a:ext cx="1872208" cy="369332"/>
          </a:xfrm>
          <a:prstGeom prst="rect">
            <a:avLst/>
          </a:prstGeom>
          <a:noFill/>
        </p:spPr>
        <p:txBody>
          <a:bodyPr wrap="square" rtlCol="0">
            <a:spAutoFit/>
          </a:bodyPr>
          <a:lstStyle/>
          <a:p>
            <a:pPr algn="r"/>
            <a:r>
              <a:rPr lang="en-US" b="1" dirty="0">
                <a:solidFill>
                  <a:schemeClr val="bg1"/>
                </a:solidFill>
              </a:rPr>
              <a:t>Perplexity.ai</a:t>
            </a:r>
          </a:p>
        </p:txBody>
      </p:sp>
    </p:spTree>
    <p:extLst>
      <p:ext uri="{BB962C8B-B14F-4D97-AF65-F5344CB8AC3E}">
        <p14:creationId xmlns:p14="http://schemas.microsoft.com/office/powerpoint/2010/main" val="2896872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F6127C-0725-4277-8B63-CDD3BDE54235}"/>
              </a:ext>
            </a:extLst>
          </p:cNvPr>
          <p:cNvSpPr>
            <a:spLocks noGrp="1"/>
          </p:cNvSpPr>
          <p:nvPr>
            <p:ph type="title"/>
          </p:nvPr>
        </p:nvSpPr>
        <p:spPr/>
        <p:txBody>
          <a:bodyPr/>
          <a:lstStyle/>
          <a:p>
            <a:r>
              <a:rPr lang="en-US" dirty="0"/>
              <a:t>Agents in Action</a:t>
            </a:r>
            <a:br>
              <a:rPr lang="en-US" dirty="0"/>
            </a:br>
            <a:endParaRPr lang="en-US" dirty="0"/>
          </a:p>
        </p:txBody>
      </p:sp>
      <p:sp>
        <p:nvSpPr>
          <p:cNvPr id="3" name="Textplatzhalter 2">
            <a:extLst>
              <a:ext uri="{FF2B5EF4-FFF2-40B4-BE49-F238E27FC236}">
                <a16:creationId xmlns:a16="http://schemas.microsoft.com/office/drawing/2014/main" id="{65F971BB-0AFF-4DB0-B356-71A09B84FD5A}"/>
              </a:ext>
            </a:extLst>
          </p:cNvPr>
          <p:cNvSpPr>
            <a:spLocks noGrp="1"/>
          </p:cNvSpPr>
          <p:nvPr>
            <p:ph type="body" sz="quarter" idx="16"/>
          </p:nvPr>
        </p:nvSpPr>
        <p:spPr/>
        <p:txBody>
          <a:bodyPr/>
          <a:lstStyle/>
          <a:p>
            <a:r>
              <a:rPr lang="en-US" dirty="0"/>
              <a:t>Task description: Who is the president of the USA?</a:t>
            </a:r>
          </a:p>
        </p:txBody>
      </p:sp>
      <p:sp>
        <p:nvSpPr>
          <p:cNvPr id="4" name="Datumsplatzhalter 3">
            <a:extLst>
              <a:ext uri="{FF2B5EF4-FFF2-40B4-BE49-F238E27FC236}">
                <a16:creationId xmlns:a16="http://schemas.microsoft.com/office/drawing/2014/main" id="{2117E186-CADE-4967-8464-B94F2C17E613}"/>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2BACD0E5-4C4C-4176-B29A-F33A8F2C08B7}"/>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54176594-CD95-4A1B-99DB-50BF9DF1D25E}"/>
              </a:ext>
            </a:extLst>
          </p:cNvPr>
          <p:cNvSpPr>
            <a:spLocks noGrp="1"/>
          </p:cNvSpPr>
          <p:nvPr>
            <p:ph type="sldNum" sz="quarter" idx="19"/>
          </p:nvPr>
        </p:nvSpPr>
        <p:spPr/>
        <p:txBody>
          <a:bodyPr/>
          <a:lstStyle/>
          <a:p>
            <a:fld id="{3E01A2B2-10AD-754B-9B4C-E5B6FED423D0}" type="slidenum">
              <a:rPr lang="de-DE" smtClean="0"/>
              <a:pPr/>
              <a:t>17</a:t>
            </a:fld>
            <a:endParaRPr lang="de-DE"/>
          </a:p>
        </p:txBody>
      </p:sp>
      <p:pic>
        <p:nvPicPr>
          <p:cNvPr id="7" name="Grafik 6">
            <a:extLst>
              <a:ext uri="{FF2B5EF4-FFF2-40B4-BE49-F238E27FC236}">
                <a16:creationId xmlns:a16="http://schemas.microsoft.com/office/drawing/2014/main" id="{682EEFE0-C979-4789-A73F-7FDB42C9BD85}"/>
              </a:ext>
            </a:extLst>
          </p:cNvPr>
          <p:cNvPicPr>
            <a:picLocks noChangeAspect="1"/>
          </p:cNvPicPr>
          <p:nvPr/>
        </p:nvPicPr>
        <p:blipFill>
          <a:blip r:embed="rId2"/>
          <a:stretch>
            <a:fillRect/>
          </a:stretch>
        </p:blipFill>
        <p:spPr>
          <a:xfrm>
            <a:off x="3861273" y="51470"/>
            <a:ext cx="1240683" cy="941511"/>
          </a:xfrm>
          <a:prstGeom prst="rect">
            <a:avLst/>
          </a:prstGeom>
        </p:spPr>
      </p:pic>
    </p:spTree>
    <p:extLst>
      <p:ext uri="{BB962C8B-B14F-4D97-AF65-F5344CB8AC3E}">
        <p14:creationId xmlns:p14="http://schemas.microsoft.com/office/powerpoint/2010/main" val="142673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93DAC1-39F9-4F15-B9B4-1178853C1F22}"/>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B2BB7170-9148-4234-B17F-6D313BC2BA05}"/>
              </a:ext>
            </a:extLst>
          </p:cNvPr>
          <p:cNvSpPr>
            <a:spLocks noGrp="1"/>
          </p:cNvSpPr>
          <p:nvPr>
            <p:ph type="body" sz="quarter" idx="16"/>
          </p:nvPr>
        </p:nvSpPr>
        <p:spPr/>
        <p:txBody>
          <a:bodyPr/>
          <a:lstStyle/>
          <a:p>
            <a:endParaRPr lang="en-US"/>
          </a:p>
        </p:txBody>
      </p:sp>
      <p:sp>
        <p:nvSpPr>
          <p:cNvPr id="4" name="Datumsplatzhalter 3">
            <a:extLst>
              <a:ext uri="{FF2B5EF4-FFF2-40B4-BE49-F238E27FC236}">
                <a16:creationId xmlns:a16="http://schemas.microsoft.com/office/drawing/2014/main" id="{9FA4BB4D-5A72-4538-AAC4-6531FBC7E631}"/>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C2808E32-1D37-4BA6-A4CB-700ED67117FE}"/>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4C0CAE99-66FC-4768-959E-1AB088B313C8}"/>
              </a:ext>
            </a:extLst>
          </p:cNvPr>
          <p:cNvSpPr>
            <a:spLocks noGrp="1"/>
          </p:cNvSpPr>
          <p:nvPr>
            <p:ph type="sldNum" sz="quarter" idx="19"/>
          </p:nvPr>
        </p:nvSpPr>
        <p:spPr/>
        <p:txBody>
          <a:bodyPr/>
          <a:lstStyle/>
          <a:p>
            <a:fld id="{3E01A2B2-10AD-754B-9B4C-E5B6FED423D0}" type="slidenum">
              <a:rPr lang="de-DE" smtClean="0"/>
              <a:pPr/>
              <a:t>18</a:t>
            </a:fld>
            <a:endParaRPr lang="de-DE"/>
          </a:p>
        </p:txBody>
      </p:sp>
      <p:pic>
        <p:nvPicPr>
          <p:cNvPr id="7" name="Grafik 6">
            <a:extLst>
              <a:ext uri="{FF2B5EF4-FFF2-40B4-BE49-F238E27FC236}">
                <a16:creationId xmlns:a16="http://schemas.microsoft.com/office/drawing/2014/main" id="{16CD6E37-CCA6-4EE5-8D01-244B6FD88273}"/>
              </a:ext>
            </a:extLst>
          </p:cNvPr>
          <p:cNvPicPr>
            <a:picLocks noChangeAspect="1"/>
          </p:cNvPicPr>
          <p:nvPr/>
        </p:nvPicPr>
        <p:blipFill>
          <a:blip r:embed="rId2"/>
          <a:stretch>
            <a:fillRect/>
          </a:stretch>
        </p:blipFill>
        <p:spPr>
          <a:xfrm>
            <a:off x="0" y="0"/>
            <a:ext cx="6292508" cy="5143500"/>
          </a:xfrm>
          <a:prstGeom prst="rect">
            <a:avLst/>
          </a:prstGeom>
        </p:spPr>
      </p:pic>
      <p:sp>
        <p:nvSpPr>
          <p:cNvPr id="8" name="Textfeld 7">
            <a:extLst>
              <a:ext uri="{FF2B5EF4-FFF2-40B4-BE49-F238E27FC236}">
                <a16:creationId xmlns:a16="http://schemas.microsoft.com/office/drawing/2014/main" id="{886E906B-4193-4055-A4BE-8812B012E4F3}"/>
              </a:ext>
            </a:extLst>
          </p:cNvPr>
          <p:cNvSpPr txBox="1"/>
          <p:nvPr/>
        </p:nvSpPr>
        <p:spPr>
          <a:xfrm>
            <a:off x="4419106" y="4776865"/>
            <a:ext cx="1872208" cy="369332"/>
          </a:xfrm>
          <a:prstGeom prst="rect">
            <a:avLst/>
          </a:prstGeom>
          <a:noFill/>
        </p:spPr>
        <p:txBody>
          <a:bodyPr wrap="square" rtlCol="0">
            <a:spAutoFit/>
          </a:bodyPr>
          <a:lstStyle/>
          <a:p>
            <a:pPr algn="r"/>
            <a:r>
              <a:rPr lang="en-US" b="1" dirty="0">
                <a:solidFill>
                  <a:schemeClr val="bg1"/>
                </a:solidFill>
                <a:latin typeface="TheSans UHH" panose="020B0502050302020203" pitchFamily="34" charset="0"/>
              </a:rPr>
              <a:t>Perplexity.ai</a:t>
            </a:r>
          </a:p>
        </p:txBody>
      </p:sp>
    </p:spTree>
    <p:extLst>
      <p:ext uri="{BB962C8B-B14F-4D97-AF65-F5344CB8AC3E}">
        <p14:creationId xmlns:p14="http://schemas.microsoft.com/office/powerpoint/2010/main" val="1120374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618B890B-8AA5-4C5B-AE23-A0CC4BAD30B9}"/>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B59F1526-C149-4BE9-B416-2D9DC2D13CD9}"/>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1EB76D58-B56F-4B4B-9A3C-71666CFB2637}"/>
              </a:ext>
            </a:extLst>
          </p:cNvPr>
          <p:cNvSpPr>
            <a:spLocks noGrp="1"/>
          </p:cNvSpPr>
          <p:nvPr>
            <p:ph type="sldNum" sz="quarter" idx="19"/>
          </p:nvPr>
        </p:nvSpPr>
        <p:spPr/>
        <p:txBody>
          <a:bodyPr/>
          <a:lstStyle/>
          <a:p>
            <a:fld id="{3E01A2B2-10AD-754B-9B4C-E5B6FED423D0}" type="slidenum">
              <a:rPr lang="de-DE" smtClean="0"/>
              <a:pPr/>
              <a:t>19</a:t>
            </a:fld>
            <a:endParaRPr lang="de-DE"/>
          </a:p>
        </p:txBody>
      </p:sp>
      <p:pic>
        <p:nvPicPr>
          <p:cNvPr id="8" name="Grafik 7">
            <a:extLst>
              <a:ext uri="{FF2B5EF4-FFF2-40B4-BE49-F238E27FC236}">
                <a16:creationId xmlns:a16="http://schemas.microsoft.com/office/drawing/2014/main" id="{5225171F-63F7-4448-9B13-7C324F3E6C26}"/>
              </a:ext>
            </a:extLst>
          </p:cNvPr>
          <p:cNvPicPr>
            <a:picLocks noChangeAspect="1"/>
          </p:cNvPicPr>
          <p:nvPr/>
        </p:nvPicPr>
        <p:blipFill>
          <a:blip r:embed="rId2"/>
          <a:stretch>
            <a:fillRect/>
          </a:stretch>
        </p:blipFill>
        <p:spPr>
          <a:xfrm>
            <a:off x="232060" y="1347614"/>
            <a:ext cx="8606161" cy="2914111"/>
          </a:xfrm>
          <a:prstGeom prst="rect">
            <a:avLst/>
          </a:prstGeom>
        </p:spPr>
      </p:pic>
      <p:pic>
        <p:nvPicPr>
          <p:cNvPr id="9" name="Grafik 8">
            <a:extLst>
              <a:ext uri="{FF2B5EF4-FFF2-40B4-BE49-F238E27FC236}">
                <a16:creationId xmlns:a16="http://schemas.microsoft.com/office/drawing/2014/main" id="{C390AF05-1172-4A1C-A4B2-4E76C6068410}"/>
              </a:ext>
            </a:extLst>
          </p:cNvPr>
          <p:cNvPicPr>
            <a:picLocks noChangeAspect="1"/>
          </p:cNvPicPr>
          <p:nvPr/>
        </p:nvPicPr>
        <p:blipFill>
          <a:blip r:embed="rId3"/>
          <a:stretch>
            <a:fillRect/>
          </a:stretch>
        </p:blipFill>
        <p:spPr>
          <a:xfrm>
            <a:off x="3861273" y="51470"/>
            <a:ext cx="1240683" cy="941511"/>
          </a:xfrm>
          <a:prstGeom prst="rect">
            <a:avLst/>
          </a:prstGeom>
        </p:spPr>
      </p:pic>
    </p:spTree>
    <p:extLst>
      <p:ext uri="{BB962C8B-B14F-4D97-AF65-F5344CB8AC3E}">
        <p14:creationId xmlns:p14="http://schemas.microsoft.com/office/powerpoint/2010/main" val="1172048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a:extLst>
              <a:ext uri="{FF2B5EF4-FFF2-40B4-BE49-F238E27FC236}">
                <a16:creationId xmlns:a16="http://schemas.microsoft.com/office/drawing/2014/main" id="{C3B2BF7E-2720-A548-AC22-CA5EA2368AC9}"/>
              </a:ext>
            </a:extLst>
          </p:cNvPr>
          <p:cNvSpPr>
            <a:spLocks noGrp="1"/>
          </p:cNvSpPr>
          <p:nvPr>
            <p:ph type="title"/>
          </p:nvPr>
        </p:nvSpPr>
        <p:spPr/>
        <p:txBody>
          <a:bodyPr/>
          <a:lstStyle/>
          <a:p>
            <a:r>
              <a:rPr lang="de-DE" dirty="0" err="1"/>
              <a:t>Organization</a:t>
            </a:r>
            <a:br>
              <a:rPr lang="de-DE" dirty="0"/>
            </a:br>
            <a:endParaRPr lang="de-DE" dirty="0"/>
          </a:p>
        </p:txBody>
      </p:sp>
      <p:sp>
        <p:nvSpPr>
          <p:cNvPr id="2" name="Textinhalt">
            <a:extLst>
              <a:ext uri="{FF2B5EF4-FFF2-40B4-BE49-F238E27FC236}">
                <a16:creationId xmlns:a16="http://schemas.microsoft.com/office/drawing/2014/main" id="{913C839E-6BB8-F04C-B5DC-5F90A9B93A70}"/>
              </a:ext>
            </a:extLst>
          </p:cNvPr>
          <p:cNvSpPr>
            <a:spLocks noGrp="1"/>
          </p:cNvSpPr>
          <p:nvPr>
            <p:ph type="body" sz="quarter" idx="14"/>
          </p:nvPr>
        </p:nvSpPr>
        <p:spPr/>
        <p:txBody>
          <a:bodyPr/>
          <a:lstStyle/>
          <a:p>
            <a:r>
              <a:rPr lang="en-US" dirty="0"/>
              <a:t>Type: lecture + seminar (in English)</a:t>
            </a:r>
          </a:p>
          <a:p>
            <a:r>
              <a:rPr lang="en-US" dirty="0"/>
              <a:t>This is a combined course consisting of a lecture and a seminar; the courses cannot be attended as individual courses.</a:t>
            </a:r>
          </a:p>
          <a:p>
            <a:endParaRPr lang="en-US" dirty="0"/>
          </a:p>
          <a:p>
            <a:r>
              <a:rPr lang="en-US" dirty="0"/>
              <a:t>Credits: 6.0</a:t>
            </a:r>
          </a:p>
          <a:p>
            <a:r>
              <a:rPr lang="en-US" dirty="0"/>
              <a:t>Successful attendance of these courses as part of the </a:t>
            </a:r>
            <a:r>
              <a:rPr lang="en-US" dirty="0" err="1"/>
              <a:t>Studium</a:t>
            </a:r>
            <a:r>
              <a:rPr lang="en-US" dirty="0"/>
              <a:t> </a:t>
            </a:r>
            <a:r>
              <a:rPr lang="en-US" dirty="0" err="1"/>
              <a:t>Generale</a:t>
            </a:r>
            <a:r>
              <a:rPr lang="en-US" dirty="0"/>
              <a:t> program will be credited with 6 CP. </a:t>
            </a:r>
          </a:p>
          <a:p>
            <a:endParaRPr lang="de-DE" dirty="0"/>
          </a:p>
        </p:txBody>
      </p:sp>
      <p:sp>
        <p:nvSpPr>
          <p:cNvPr id="7" name="Datumsplatzhalter 6">
            <a:extLst>
              <a:ext uri="{FF2B5EF4-FFF2-40B4-BE49-F238E27FC236}">
                <a16:creationId xmlns:a16="http://schemas.microsoft.com/office/drawing/2014/main" id="{0E60F361-9D64-403B-80FF-66EBB6FBD687}"/>
              </a:ext>
            </a:extLst>
          </p:cNvPr>
          <p:cNvSpPr>
            <a:spLocks noGrp="1"/>
          </p:cNvSpPr>
          <p:nvPr>
            <p:ph type="dt" sz="half" idx="15"/>
          </p:nvPr>
        </p:nvSpPr>
        <p:spPr/>
        <p:txBody>
          <a:bodyPr/>
          <a:lstStyle/>
          <a:p>
            <a:r>
              <a:rPr lang="en-DE"/>
              <a:t>SoSe2024</a:t>
            </a:r>
            <a:endParaRPr lang="de-DE"/>
          </a:p>
        </p:txBody>
      </p:sp>
      <p:sp>
        <p:nvSpPr>
          <p:cNvPr id="8" name="Fußzeilenplatzhalter 7">
            <a:extLst>
              <a:ext uri="{FF2B5EF4-FFF2-40B4-BE49-F238E27FC236}">
                <a16:creationId xmlns:a16="http://schemas.microsoft.com/office/drawing/2014/main" id="{0554987F-1482-4D90-B7C2-EE35825921B2}"/>
              </a:ext>
            </a:extLst>
          </p:cNvPr>
          <p:cNvSpPr>
            <a:spLocks noGrp="1"/>
          </p:cNvSpPr>
          <p:nvPr>
            <p:ph type="ftr" sz="quarter" idx="16"/>
          </p:nvPr>
        </p:nvSpPr>
        <p:spPr/>
        <p:txBody>
          <a:bodyPr/>
          <a:lstStyle/>
          <a:p>
            <a:r>
              <a:rPr lang="de-DE"/>
              <a:t>GenAI | Sylvia Melzer, Ralf Möller</a:t>
            </a:r>
          </a:p>
        </p:txBody>
      </p:sp>
      <p:sp>
        <p:nvSpPr>
          <p:cNvPr id="9" name="Foliennummernplatzhalter 8">
            <a:extLst>
              <a:ext uri="{FF2B5EF4-FFF2-40B4-BE49-F238E27FC236}">
                <a16:creationId xmlns:a16="http://schemas.microsoft.com/office/drawing/2014/main" id="{2134577E-0EA8-457B-A9B0-19638D7B9898}"/>
              </a:ext>
            </a:extLst>
          </p:cNvPr>
          <p:cNvSpPr>
            <a:spLocks noGrp="1"/>
          </p:cNvSpPr>
          <p:nvPr>
            <p:ph type="sldNum" sz="quarter" idx="17"/>
          </p:nvPr>
        </p:nvSpPr>
        <p:spPr/>
        <p:txBody>
          <a:bodyPr/>
          <a:lstStyle/>
          <a:p>
            <a:fld id="{3E01A2B2-10AD-754B-9B4C-E5B6FED423D0}" type="slidenum">
              <a:rPr lang="de-DE" smtClean="0"/>
              <a:pPr/>
              <a:t>2</a:t>
            </a:fld>
            <a:endParaRPr lang="de-DE" dirty="0"/>
          </a:p>
        </p:txBody>
      </p:sp>
    </p:spTree>
    <p:extLst>
      <p:ext uri="{BB962C8B-B14F-4D97-AF65-F5344CB8AC3E}">
        <p14:creationId xmlns:p14="http://schemas.microsoft.com/office/powerpoint/2010/main" val="17863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F6127C-0725-4277-8B63-CDD3BDE54235}"/>
              </a:ext>
            </a:extLst>
          </p:cNvPr>
          <p:cNvSpPr>
            <a:spLocks noGrp="1"/>
          </p:cNvSpPr>
          <p:nvPr>
            <p:ph type="title"/>
          </p:nvPr>
        </p:nvSpPr>
        <p:spPr/>
        <p:txBody>
          <a:bodyPr/>
          <a:lstStyle/>
          <a:p>
            <a:r>
              <a:rPr lang="en-US" dirty="0"/>
              <a:t>Agents in Action</a:t>
            </a:r>
            <a:br>
              <a:rPr lang="en-US" dirty="0"/>
            </a:br>
            <a:endParaRPr lang="en-US" dirty="0"/>
          </a:p>
        </p:txBody>
      </p:sp>
      <p:sp>
        <p:nvSpPr>
          <p:cNvPr id="3" name="Textplatzhalter 2">
            <a:extLst>
              <a:ext uri="{FF2B5EF4-FFF2-40B4-BE49-F238E27FC236}">
                <a16:creationId xmlns:a16="http://schemas.microsoft.com/office/drawing/2014/main" id="{65F971BB-0AFF-4DB0-B356-71A09B84FD5A}"/>
              </a:ext>
            </a:extLst>
          </p:cNvPr>
          <p:cNvSpPr>
            <a:spLocks noGrp="1"/>
          </p:cNvSpPr>
          <p:nvPr>
            <p:ph type="body" sz="quarter" idx="16"/>
          </p:nvPr>
        </p:nvSpPr>
        <p:spPr/>
        <p:txBody>
          <a:bodyPr/>
          <a:lstStyle/>
          <a:p>
            <a:r>
              <a:rPr lang="en-US" dirty="0"/>
              <a:t>Task description: What is the Islamic date </a:t>
            </a:r>
            <a:r>
              <a:rPr lang="en-US" b="1" dirty="0">
                <a:solidFill>
                  <a:schemeClr val="accent2"/>
                </a:solidFill>
              </a:rPr>
              <a:t>12.5.1443</a:t>
            </a:r>
            <a:r>
              <a:rPr lang="en-US" dirty="0"/>
              <a:t> in Gregorian date?</a:t>
            </a:r>
          </a:p>
          <a:p>
            <a:endParaRPr lang="en-US" dirty="0"/>
          </a:p>
          <a:p>
            <a:endParaRPr lang="en-US" dirty="0"/>
          </a:p>
        </p:txBody>
      </p:sp>
      <p:sp>
        <p:nvSpPr>
          <p:cNvPr id="4" name="Datumsplatzhalter 3">
            <a:extLst>
              <a:ext uri="{FF2B5EF4-FFF2-40B4-BE49-F238E27FC236}">
                <a16:creationId xmlns:a16="http://schemas.microsoft.com/office/drawing/2014/main" id="{2117E186-CADE-4967-8464-B94F2C17E613}"/>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2BACD0E5-4C4C-4176-B29A-F33A8F2C08B7}"/>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54176594-CD95-4A1B-99DB-50BF9DF1D25E}"/>
              </a:ext>
            </a:extLst>
          </p:cNvPr>
          <p:cNvSpPr>
            <a:spLocks noGrp="1"/>
          </p:cNvSpPr>
          <p:nvPr>
            <p:ph type="sldNum" sz="quarter" idx="19"/>
          </p:nvPr>
        </p:nvSpPr>
        <p:spPr/>
        <p:txBody>
          <a:bodyPr/>
          <a:lstStyle/>
          <a:p>
            <a:fld id="{3E01A2B2-10AD-754B-9B4C-E5B6FED423D0}" type="slidenum">
              <a:rPr lang="de-DE" smtClean="0"/>
              <a:pPr/>
              <a:t>20</a:t>
            </a:fld>
            <a:endParaRPr lang="de-DE"/>
          </a:p>
        </p:txBody>
      </p:sp>
      <p:pic>
        <p:nvPicPr>
          <p:cNvPr id="7" name="Grafik 6">
            <a:extLst>
              <a:ext uri="{FF2B5EF4-FFF2-40B4-BE49-F238E27FC236}">
                <a16:creationId xmlns:a16="http://schemas.microsoft.com/office/drawing/2014/main" id="{682EEFE0-C979-4789-A73F-7FDB42C9BD85}"/>
              </a:ext>
            </a:extLst>
          </p:cNvPr>
          <p:cNvPicPr>
            <a:picLocks noChangeAspect="1"/>
          </p:cNvPicPr>
          <p:nvPr/>
        </p:nvPicPr>
        <p:blipFill>
          <a:blip r:embed="rId2"/>
          <a:stretch>
            <a:fillRect/>
          </a:stretch>
        </p:blipFill>
        <p:spPr>
          <a:xfrm>
            <a:off x="3861273" y="51470"/>
            <a:ext cx="1240683" cy="941511"/>
          </a:xfrm>
          <a:prstGeom prst="rect">
            <a:avLst/>
          </a:prstGeom>
        </p:spPr>
      </p:pic>
    </p:spTree>
    <p:extLst>
      <p:ext uri="{BB962C8B-B14F-4D97-AF65-F5344CB8AC3E}">
        <p14:creationId xmlns:p14="http://schemas.microsoft.com/office/powerpoint/2010/main" val="3264196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9A87B5-355E-4189-A790-E626B8DCBDF1}"/>
              </a:ext>
            </a:extLst>
          </p:cNvPr>
          <p:cNvSpPr>
            <a:spLocks noGrp="1"/>
          </p:cNvSpPr>
          <p:nvPr>
            <p:ph type="title"/>
          </p:nvPr>
        </p:nvSpPr>
        <p:spPr/>
        <p:txBody>
          <a:bodyPr/>
          <a:lstStyle/>
          <a:p>
            <a:r>
              <a:rPr lang="en-US" dirty="0"/>
              <a:t>An Agent in Action</a:t>
            </a:r>
            <a:br>
              <a:rPr lang="en-US" dirty="0"/>
            </a:br>
            <a:endParaRPr lang="en-US" dirty="0"/>
          </a:p>
        </p:txBody>
      </p:sp>
      <p:sp>
        <p:nvSpPr>
          <p:cNvPr id="5" name="Datumsplatzhalter 4">
            <a:extLst>
              <a:ext uri="{FF2B5EF4-FFF2-40B4-BE49-F238E27FC236}">
                <a16:creationId xmlns:a16="http://schemas.microsoft.com/office/drawing/2014/main" id="{D4E7DA59-0BC0-4D96-9873-1CE295E9AA0B}"/>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311DE556-9AD6-4F48-94F3-4056FBF5630C}"/>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8BE98429-DE0F-46B9-BEF3-A1E6B8634C17}"/>
              </a:ext>
            </a:extLst>
          </p:cNvPr>
          <p:cNvSpPr>
            <a:spLocks noGrp="1"/>
          </p:cNvSpPr>
          <p:nvPr>
            <p:ph type="sldNum" sz="quarter" idx="19"/>
          </p:nvPr>
        </p:nvSpPr>
        <p:spPr/>
        <p:txBody>
          <a:bodyPr/>
          <a:lstStyle/>
          <a:p>
            <a:fld id="{3E01A2B2-10AD-754B-9B4C-E5B6FED423D0}" type="slidenum">
              <a:rPr lang="de-DE" smtClean="0"/>
              <a:pPr/>
              <a:t>21</a:t>
            </a:fld>
            <a:endParaRPr lang="de-DE"/>
          </a:p>
        </p:txBody>
      </p:sp>
      <p:sp>
        <p:nvSpPr>
          <p:cNvPr id="13" name="Textfeld 12">
            <a:extLst>
              <a:ext uri="{FF2B5EF4-FFF2-40B4-BE49-F238E27FC236}">
                <a16:creationId xmlns:a16="http://schemas.microsoft.com/office/drawing/2014/main" id="{D808356A-F3B1-412D-BEA1-B68E39357530}"/>
              </a:ext>
            </a:extLst>
          </p:cNvPr>
          <p:cNvSpPr txBox="1"/>
          <p:nvPr/>
        </p:nvSpPr>
        <p:spPr>
          <a:xfrm>
            <a:off x="6614863" y="2387084"/>
            <a:ext cx="2529137" cy="369332"/>
          </a:xfrm>
          <a:prstGeom prst="rect">
            <a:avLst/>
          </a:prstGeom>
          <a:noFill/>
        </p:spPr>
        <p:txBody>
          <a:bodyPr wrap="square" rtlCol="0">
            <a:spAutoFit/>
          </a:bodyPr>
          <a:lstStyle/>
          <a:p>
            <a:pPr algn="r"/>
            <a:r>
              <a:rPr lang="en-US" b="1" dirty="0" err="1">
                <a:solidFill>
                  <a:schemeClr val="bg1"/>
                </a:solidFill>
              </a:rPr>
              <a:t>ChatGPT’s</a:t>
            </a:r>
            <a:r>
              <a:rPr lang="en-US" b="1" dirty="0">
                <a:solidFill>
                  <a:schemeClr val="bg1"/>
                </a:solidFill>
              </a:rPr>
              <a:t> answer</a:t>
            </a:r>
          </a:p>
        </p:txBody>
      </p:sp>
      <p:pic>
        <p:nvPicPr>
          <p:cNvPr id="16" name="Grafik 15">
            <a:extLst>
              <a:ext uri="{FF2B5EF4-FFF2-40B4-BE49-F238E27FC236}">
                <a16:creationId xmlns:a16="http://schemas.microsoft.com/office/drawing/2014/main" id="{721FB1E7-6F0D-4C19-9E2D-25E8669D4FC7}"/>
              </a:ext>
            </a:extLst>
          </p:cNvPr>
          <p:cNvPicPr>
            <a:picLocks noChangeAspect="1"/>
          </p:cNvPicPr>
          <p:nvPr/>
        </p:nvPicPr>
        <p:blipFill>
          <a:blip r:embed="rId2"/>
          <a:stretch>
            <a:fillRect/>
          </a:stretch>
        </p:blipFill>
        <p:spPr>
          <a:xfrm>
            <a:off x="3861273" y="51470"/>
            <a:ext cx="1240683" cy="941511"/>
          </a:xfrm>
          <a:prstGeom prst="rect">
            <a:avLst/>
          </a:prstGeom>
        </p:spPr>
      </p:pic>
      <p:pic>
        <p:nvPicPr>
          <p:cNvPr id="12" name="Grafik 11">
            <a:extLst>
              <a:ext uri="{FF2B5EF4-FFF2-40B4-BE49-F238E27FC236}">
                <a16:creationId xmlns:a16="http://schemas.microsoft.com/office/drawing/2014/main" id="{D1B5437D-A92F-42B6-B116-E6C646A20353}"/>
              </a:ext>
            </a:extLst>
          </p:cNvPr>
          <p:cNvPicPr>
            <a:picLocks noChangeAspect="1"/>
          </p:cNvPicPr>
          <p:nvPr/>
        </p:nvPicPr>
        <p:blipFill>
          <a:blip r:embed="rId3"/>
          <a:stretch>
            <a:fillRect/>
          </a:stretch>
        </p:blipFill>
        <p:spPr>
          <a:xfrm>
            <a:off x="204435" y="1097092"/>
            <a:ext cx="7607925" cy="3716424"/>
          </a:xfrm>
          <a:prstGeom prst="rect">
            <a:avLst/>
          </a:prstGeom>
        </p:spPr>
      </p:pic>
    </p:spTree>
    <p:extLst>
      <p:ext uri="{BB962C8B-B14F-4D97-AF65-F5344CB8AC3E}">
        <p14:creationId xmlns:p14="http://schemas.microsoft.com/office/powerpoint/2010/main" val="3622112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2904FE-C55B-4F56-B188-E8101EE4FF5C}"/>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01AEA8DA-D412-4A73-9F11-00431F30C901}"/>
              </a:ext>
            </a:extLst>
          </p:cNvPr>
          <p:cNvSpPr>
            <a:spLocks noGrp="1"/>
          </p:cNvSpPr>
          <p:nvPr>
            <p:ph type="body" sz="quarter" idx="16"/>
          </p:nvPr>
        </p:nvSpPr>
        <p:spPr/>
        <p:txBody>
          <a:bodyPr/>
          <a:lstStyle/>
          <a:p>
            <a:endParaRPr lang="en-US" dirty="0"/>
          </a:p>
        </p:txBody>
      </p:sp>
      <p:sp>
        <p:nvSpPr>
          <p:cNvPr id="4" name="Datumsplatzhalter 3">
            <a:extLst>
              <a:ext uri="{FF2B5EF4-FFF2-40B4-BE49-F238E27FC236}">
                <a16:creationId xmlns:a16="http://schemas.microsoft.com/office/drawing/2014/main" id="{A08EA845-B4D1-4A38-BDDD-F68FC714966F}"/>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721EEF21-6ABF-4C14-B633-A7E3B742DC12}"/>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780961EA-6ED5-40A7-9661-BF63E00AB6F6}"/>
              </a:ext>
            </a:extLst>
          </p:cNvPr>
          <p:cNvSpPr>
            <a:spLocks noGrp="1"/>
          </p:cNvSpPr>
          <p:nvPr>
            <p:ph type="sldNum" sz="quarter" idx="19"/>
          </p:nvPr>
        </p:nvSpPr>
        <p:spPr/>
        <p:txBody>
          <a:bodyPr/>
          <a:lstStyle/>
          <a:p>
            <a:fld id="{3E01A2B2-10AD-754B-9B4C-E5B6FED423D0}" type="slidenum">
              <a:rPr lang="de-DE" smtClean="0"/>
              <a:pPr/>
              <a:t>22</a:t>
            </a:fld>
            <a:endParaRPr lang="de-DE"/>
          </a:p>
        </p:txBody>
      </p:sp>
      <p:pic>
        <p:nvPicPr>
          <p:cNvPr id="8" name="Grafik 7">
            <a:extLst>
              <a:ext uri="{FF2B5EF4-FFF2-40B4-BE49-F238E27FC236}">
                <a16:creationId xmlns:a16="http://schemas.microsoft.com/office/drawing/2014/main" id="{869F8A17-A6C5-4493-B57E-5F656B283174}"/>
              </a:ext>
            </a:extLst>
          </p:cNvPr>
          <p:cNvPicPr>
            <a:picLocks noChangeAspect="1"/>
          </p:cNvPicPr>
          <p:nvPr/>
        </p:nvPicPr>
        <p:blipFill>
          <a:blip r:embed="rId2"/>
          <a:stretch>
            <a:fillRect/>
          </a:stretch>
        </p:blipFill>
        <p:spPr>
          <a:xfrm>
            <a:off x="0" y="0"/>
            <a:ext cx="7465048" cy="5143500"/>
          </a:xfrm>
          <a:prstGeom prst="rect">
            <a:avLst/>
          </a:prstGeom>
        </p:spPr>
      </p:pic>
      <p:sp>
        <p:nvSpPr>
          <p:cNvPr id="9" name="Textfeld 8">
            <a:extLst>
              <a:ext uri="{FF2B5EF4-FFF2-40B4-BE49-F238E27FC236}">
                <a16:creationId xmlns:a16="http://schemas.microsoft.com/office/drawing/2014/main" id="{DE9576D1-823C-4D7B-8135-E46E15ADCDFA}"/>
              </a:ext>
            </a:extLst>
          </p:cNvPr>
          <p:cNvSpPr txBox="1"/>
          <p:nvPr/>
        </p:nvSpPr>
        <p:spPr>
          <a:xfrm>
            <a:off x="5607638" y="4795252"/>
            <a:ext cx="1872208" cy="369332"/>
          </a:xfrm>
          <a:prstGeom prst="rect">
            <a:avLst/>
          </a:prstGeom>
          <a:noFill/>
        </p:spPr>
        <p:txBody>
          <a:bodyPr wrap="square" rtlCol="0">
            <a:spAutoFit/>
          </a:bodyPr>
          <a:lstStyle/>
          <a:p>
            <a:pPr algn="r"/>
            <a:r>
              <a:rPr lang="en-US" b="1" dirty="0">
                <a:solidFill>
                  <a:schemeClr val="bg1"/>
                </a:solidFill>
                <a:latin typeface="TheSans UHH" panose="020B0502050302020203" pitchFamily="34" charset="0"/>
              </a:rPr>
              <a:t>Perplexity.ai</a:t>
            </a:r>
          </a:p>
        </p:txBody>
      </p:sp>
    </p:spTree>
    <p:extLst>
      <p:ext uri="{BB962C8B-B14F-4D97-AF65-F5344CB8AC3E}">
        <p14:creationId xmlns:p14="http://schemas.microsoft.com/office/powerpoint/2010/main" val="2680867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84C5E5-F381-44A5-93B0-BFAF8A85525F}"/>
              </a:ext>
            </a:extLst>
          </p:cNvPr>
          <p:cNvSpPr>
            <a:spLocks noGrp="1"/>
          </p:cNvSpPr>
          <p:nvPr>
            <p:ph type="title"/>
          </p:nvPr>
        </p:nvSpPr>
        <p:spPr/>
        <p:txBody>
          <a:bodyPr/>
          <a:lstStyle/>
          <a:p>
            <a:r>
              <a:rPr lang="en-US" dirty="0"/>
              <a:t>Agents in Action</a:t>
            </a:r>
          </a:p>
        </p:txBody>
      </p:sp>
      <p:sp>
        <p:nvSpPr>
          <p:cNvPr id="3" name="Textplatzhalter 2">
            <a:extLst>
              <a:ext uri="{FF2B5EF4-FFF2-40B4-BE49-F238E27FC236}">
                <a16:creationId xmlns:a16="http://schemas.microsoft.com/office/drawing/2014/main" id="{DA96B47E-95C9-48F8-9103-38AD15CBB41E}"/>
              </a:ext>
            </a:extLst>
          </p:cNvPr>
          <p:cNvSpPr>
            <a:spLocks noGrp="1"/>
          </p:cNvSpPr>
          <p:nvPr>
            <p:ph type="body" sz="quarter" idx="16"/>
          </p:nvPr>
        </p:nvSpPr>
        <p:spPr/>
        <p:txBody>
          <a:bodyPr/>
          <a:lstStyle/>
          <a:p>
            <a:r>
              <a:rPr lang="en-US" dirty="0"/>
              <a:t>Task description: What is the Islamic date </a:t>
            </a:r>
            <a:r>
              <a:rPr lang="en-US" b="1" dirty="0">
                <a:solidFill>
                  <a:schemeClr val="accent2"/>
                </a:solidFill>
              </a:rPr>
              <a:t>27.7.523</a:t>
            </a:r>
            <a:r>
              <a:rPr lang="en-US" dirty="0"/>
              <a:t> in Gregorian date?</a:t>
            </a:r>
          </a:p>
        </p:txBody>
      </p:sp>
      <p:sp>
        <p:nvSpPr>
          <p:cNvPr id="4" name="Datumsplatzhalter 3">
            <a:extLst>
              <a:ext uri="{FF2B5EF4-FFF2-40B4-BE49-F238E27FC236}">
                <a16:creationId xmlns:a16="http://schemas.microsoft.com/office/drawing/2014/main" id="{F9843F0B-612A-47A5-877F-EC651CA3AE7C}"/>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D6DC9C21-3305-4B80-8DBA-F9F92C0A047E}"/>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815CF51F-966B-4D70-BDD4-7D0A5FF6EB09}"/>
              </a:ext>
            </a:extLst>
          </p:cNvPr>
          <p:cNvSpPr>
            <a:spLocks noGrp="1"/>
          </p:cNvSpPr>
          <p:nvPr>
            <p:ph type="sldNum" sz="quarter" idx="19"/>
          </p:nvPr>
        </p:nvSpPr>
        <p:spPr/>
        <p:txBody>
          <a:bodyPr/>
          <a:lstStyle/>
          <a:p>
            <a:fld id="{3E01A2B2-10AD-754B-9B4C-E5B6FED423D0}" type="slidenum">
              <a:rPr lang="de-DE" smtClean="0"/>
              <a:pPr/>
              <a:t>23</a:t>
            </a:fld>
            <a:endParaRPr lang="de-DE"/>
          </a:p>
        </p:txBody>
      </p:sp>
      <p:pic>
        <p:nvPicPr>
          <p:cNvPr id="7" name="Grafik 6">
            <a:extLst>
              <a:ext uri="{FF2B5EF4-FFF2-40B4-BE49-F238E27FC236}">
                <a16:creationId xmlns:a16="http://schemas.microsoft.com/office/drawing/2014/main" id="{865A5EE4-4208-437B-9050-5EF6DA36A561}"/>
              </a:ext>
            </a:extLst>
          </p:cNvPr>
          <p:cNvPicPr>
            <a:picLocks noChangeAspect="1"/>
          </p:cNvPicPr>
          <p:nvPr/>
        </p:nvPicPr>
        <p:blipFill>
          <a:blip r:embed="rId2"/>
          <a:stretch>
            <a:fillRect/>
          </a:stretch>
        </p:blipFill>
        <p:spPr>
          <a:xfrm>
            <a:off x="3861273" y="20990"/>
            <a:ext cx="1240683" cy="941511"/>
          </a:xfrm>
          <a:prstGeom prst="rect">
            <a:avLst/>
          </a:prstGeom>
        </p:spPr>
      </p:pic>
    </p:spTree>
    <p:extLst>
      <p:ext uri="{BB962C8B-B14F-4D97-AF65-F5344CB8AC3E}">
        <p14:creationId xmlns:p14="http://schemas.microsoft.com/office/powerpoint/2010/main" val="585530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5E96EEB8-F9F2-4D35-B901-02BB520E2F2A}"/>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4662DD70-9F52-4190-840E-E7F6B3E97B93}"/>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A0AFC1D4-7621-417C-AA66-EC388A676A80}"/>
              </a:ext>
            </a:extLst>
          </p:cNvPr>
          <p:cNvSpPr>
            <a:spLocks noGrp="1"/>
          </p:cNvSpPr>
          <p:nvPr>
            <p:ph type="sldNum" sz="quarter" idx="19"/>
          </p:nvPr>
        </p:nvSpPr>
        <p:spPr/>
        <p:txBody>
          <a:bodyPr/>
          <a:lstStyle/>
          <a:p>
            <a:fld id="{3E01A2B2-10AD-754B-9B4C-E5B6FED423D0}" type="slidenum">
              <a:rPr lang="de-DE" smtClean="0"/>
              <a:pPr/>
              <a:t>24</a:t>
            </a:fld>
            <a:endParaRPr lang="de-DE"/>
          </a:p>
        </p:txBody>
      </p:sp>
      <p:sp>
        <p:nvSpPr>
          <p:cNvPr id="8" name="Textfeld 7">
            <a:extLst>
              <a:ext uri="{FF2B5EF4-FFF2-40B4-BE49-F238E27FC236}">
                <a16:creationId xmlns:a16="http://schemas.microsoft.com/office/drawing/2014/main" id="{5E69D6EF-6C56-4381-B7C0-6F68EAFBEE68}"/>
              </a:ext>
            </a:extLst>
          </p:cNvPr>
          <p:cNvSpPr txBox="1"/>
          <p:nvPr/>
        </p:nvSpPr>
        <p:spPr>
          <a:xfrm>
            <a:off x="5614551" y="1204679"/>
            <a:ext cx="1872208" cy="369332"/>
          </a:xfrm>
          <a:prstGeom prst="rect">
            <a:avLst/>
          </a:prstGeom>
          <a:noFill/>
        </p:spPr>
        <p:txBody>
          <a:bodyPr wrap="square" rtlCol="0">
            <a:spAutoFit/>
          </a:bodyPr>
          <a:lstStyle/>
          <a:p>
            <a:pPr algn="r"/>
            <a:r>
              <a:rPr lang="en-US" b="1" dirty="0">
                <a:solidFill>
                  <a:schemeClr val="bg1"/>
                </a:solidFill>
                <a:latin typeface="TheSans UHH" panose="020B0502050302020203" pitchFamily="34" charset="0"/>
              </a:rPr>
              <a:t>Perplexity.ai</a:t>
            </a:r>
          </a:p>
        </p:txBody>
      </p:sp>
      <p:pic>
        <p:nvPicPr>
          <p:cNvPr id="9" name="Grafik 8">
            <a:extLst>
              <a:ext uri="{FF2B5EF4-FFF2-40B4-BE49-F238E27FC236}">
                <a16:creationId xmlns:a16="http://schemas.microsoft.com/office/drawing/2014/main" id="{BBBED1AD-1187-45CE-B434-17469974A67E}"/>
              </a:ext>
            </a:extLst>
          </p:cNvPr>
          <p:cNvPicPr>
            <a:picLocks noChangeAspect="1"/>
          </p:cNvPicPr>
          <p:nvPr/>
        </p:nvPicPr>
        <p:blipFill>
          <a:blip r:embed="rId2"/>
          <a:stretch>
            <a:fillRect/>
          </a:stretch>
        </p:blipFill>
        <p:spPr>
          <a:xfrm>
            <a:off x="908062" y="1176604"/>
            <a:ext cx="7327876" cy="3590659"/>
          </a:xfrm>
          <a:prstGeom prst="rect">
            <a:avLst/>
          </a:prstGeom>
        </p:spPr>
      </p:pic>
      <p:pic>
        <p:nvPicPr>
          <p:cNvPr id="10" name="Grafik 9">
            <a:extLst>
              <a:ext uri="{FF2B5EF4-FFF2-40B4-BE49-F238E27FC236}">
                <a16:creationId xmlns:a16="http://schemas.microsoft.com/office/drawing/2014/main" id="{8A37AE90-B248-431E-AC8E-2125B82CEB8C}"/>
              </a:ext>
            </a:extLst>
          </p:cNvPr>
          <p:cNvPicPr>
            <a:picLocks noChangeAspect="1"/>
          </p:cNvPicPr>
          <p:nvPr/>
        </p:nvPicPr>
        <p:blipFill>
          <a:blip r:embed="rId3"/>
          <a:stretch>
            <a:fillRect/>
          </a:stretch>
        </p:blipFill>
        <p:spPr>
          <a:xfrm>
            <a:off x="3861273" y="20990"/>
            <a:ext cx="1240683" cy="941511"/>
          </a:xfrm>
          <a:prstGeom prst="rect">
            <a:avLst/>
          </a:prstGeom>
        </p:spPr>
      </p:pic>
    </p:spTree>
    <p:extLst>
      <p:ext uri="{BB962C8B-B14F-4D97-AF65-F5344CB8AC3E}">
        <p14:creationId xmlns:p14="http://schemas.microsoft.com/office/powerpoint/2010/main" val="611089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A434C9-B842-44C2-839A-F10C1B1D3AC5}"/>
              </a:ext>
            </a:extLst>
          </p:cNvPr>
          <p:cNvSpPr>
            <a:spLocks noGrp="1"/>
          </p:cNvSpPr>
          <p:nvPr>
            <p:ph type="title"/>
          </p:nvPr>
        </p:nvSpPr>
        <p:spPr/>
        <p:txBody>
          <a:bodyPr/>
          <a:lstStyle/>
          <a:p>
            <a:r>
              <a:rPr lang="en-US" dirty="0"/>
              <a:t>Agents in Action</a:t>
            </a:r>
          </a:p>
        </p:txBody>
      </p:sp>
      <p:sp>
        <p:nvSpPr>
          <p:cNvPr id="4" name="Datumsplatzhalter 3">
            <a:extLst>
              <a:ext uri="{FF2B5EF4-FFF2-40B4-BE49-F238E27FC236}">
                <a16:creationId xmlns:a16="http://schemas.microsoft.com/office/drawing/2014/main" id="{92ABE4DC-D6CE-4B71-B6A9-CD398DB69CDC}"/>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81BB7661-9494-45A9-A420-270B45A1B691}"/>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DE5B4232-36ED-4261-9FDA-40DB810714FD}"/>
              </a:ext>
            </a:extLst>
          </p:cNvPr>
          <p:cNvSpPr>
            <a:spLocks noGrp="1"/>
          </p:cNvSpPr>
          <p:nvPr>
            <p:ph type="sldNum" sz="quarter" idx="19"/>
          </p:nvPr>
        </p:nvSpPr>
        <p:spPr/>
        <p:txBody>
          <a:bodyPr/>
          <a:lstStyle/>
          <a:p>
            <a:fld id="{3E01A2B2-10AD-754B-9B4C-E5B6FED423D0}" type="slidenum">
              <a:rPr lang="de-DE" smtClean="0"/>
              <a:pPr/>
              <a:t>25</a:t>
            </a:fld>
            <a:endParaRPr lang="de-DE"/>
          </a:p>
        </p:txBody>
      </p:sp>
      <p:pic>
        <p:nvPicPr>
          <p:cNvPr id="7" name="Grafik 6">
            <a:extLst>
              <a:ext uri="{FF2B5EF4-FFF2-40B4-BE49-F238E27FC236}">
                <a16:creationId xmlns:a16="http://schemas.microsoft.com/office/drawing/2014/main" id="{21E2681A-0AEE-489F-852C-CBC5996AA05E}"/>
              </a:ext>
            </a:extLst>
          </p:cNvPr>
          <p:cNvPicPr>
            <a:picLocks noChangeAspect="1"/>
          </p:cNvPicPr>
          <p:nvPr/>
        </p:nvPicPr>
        <p:blipFill>
          <a:blip r:embed="rId2"/>
          <a:stretch>
            <a:fillRect/>
          </a:stretch>
        </p:blipFill>
        <p:spPr>
          <a:xfrm>
            <a:off x="214311" y="1764738"/>
            <a:ext cx="6877969" cy="2948550"/>
          </a:xfrm>
          <a:prstGeom prst="rect">
            <a:avLst/>
          </a:prstGeom>
        </p:spPr>
      </p:pic>
      <p:pic>
        <p:nvPicPr>
          <p:cNvPr id="8" name="Grafik 7">
            <a:extLst>
              <a:ext uri="{FF2B5EF4-FFF2-40B4-BE49-F238E27FC236}">
                <a16:creationId xmlns:a16="http://schemas.microsoft.com/office/drawing/2014/main" id="{97EAC809-61D8-4991-B4DA-66F86A7E4348}"/>
              </a:ext>
            </a:extLst>
          </p:cNvPr>
          <p:cNvPicPr>
            <a:picLocks noChangeAspect="1"/>
          </p:cNvPicPr>
          <p:nvPr/>
        </p:nvPicPr>
        <p:blipFill>
          <a:blip r:embed="rId3"/>
          <a:stretch>
            <a:fillRect/>
          </a:stretch>
        </p:blipFill>
        <p:spPr>
          <a:xfrm>
            <a:off x="3861273" y="51470"/>
            <a:ext cx="1240683" cy="941511"/>
          </a:xfrm>
          <a:prstGeom prst="rect">
            <a:avLst/>
          </a:prstGeom>
        </p:spPr>
      </p:pic>
      <p:sp>
        <p:nvSpPr>
          <p:cNvPr id="9" name="Rechteck 8">
            <a:extLst>
              <a:ext uri="{FF2B5EF4-FFF2-40B4-BE49-F238E27FC236}">
                <a16:creationId xmlns:a16="http://schemas.microsoft.com/office/drawing/2014/main" id="{BC55D8D7-6175-4984-AC80-1F72109CCEE3}"/>
              </a:ext>
            </a:extLst>
          </p:cNvPr>
          <p:cNvSpPr/>
          <p:nvPr/>
        </p:nvSpPr>
        <p:spPr>
          <a:xfrm>
            <a:off x="7090617" y="1779662"/>
            <a:ext cx="1656183" cy="646331"/>
          </a:xfrm>
          <a:prstGeom prst="rect">
            <a:avLst/>
          </a:prstGeom>
        </p:spPr>
        <p:txBody>
          <a:bodyPr wrap="square">
            <a:spAutoFit/>
          </a:bodyPr>
          <a:lstStyle/>
          <a:p>
            <a:pPr marL="342900" indent="-342900">
              <a:buFont typeface="Wingdings" panose="05000000000000000000" pitchFamily="2" charset="2"/>
              <a:buChar char="§"/>
            </a:pPr>
            <a:r>
              <a:rPr lang="en-US" b="1" dirty="0">
                <a:solidFill>
                  <a:schemeClr val="accent2"/>
                </a:solidFill>
                <a:latin typeface="TheSans UHH" panose="020B0502050302020203" pitchFamily="34" charset="0"/>
              </a:rPr>
              <a:t>Where is the goal?</a:t>
            </a:r>
          </a:p>
        </p:txBody>
      </p:sp>
    </p:spTree>
    <p:extLst>
      <p:ext uri="{BB962C8B-B14F-4D97-AF65-F5344CB8AC3E}">
        <p14:creationId xmlns:p14="http://schemas.microsoft.com/office/powerpoint/2010/main" val="140403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D4E7DA59-0BC0-4D96-9873-1CE295E9AA0B}"/>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311DE556-9AD6-4F48-94F3-4056FBF5630C}"/>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8BE98429-DE0F-46B9-BEF3-A1E6B8634C17}"/>
              </a:ext>
            </a:extLst>
          </p:cNvPr>
          <p:cNvSpPr>
            <a:spLocks noGrp="1"/>
          </p:cNvSpPr>
          <p:nvPr>
            <p:ph type="sldNum" sz="quarter" idx="19"/>
          </p:nvPr>
        </p:nvSpPr>
        <p:spPr/>
        <p:txBody>
          <a:bodyPr/>
          <a:lstStyle/>
          <a:p>
            <a:fld id="{3E01A2B2-10AD-754B-9B4C-E5B6FED423D0}" type="slidenum">
              <a:rPr lang="de-DE" smtClean="0"/>
              <a:pPr/>
              <a:t>26</a:t>
            </a:fld>
            <a:endParaRPr lang="de-DE"/>
          </a:p>
        </p:txBody>
      </p:sp>
      <p:pic>
        <p:nvPicPr>
          <p:cNvPr id="10" name="Inhaltsplatzhalter 7">
            <a:extLst>
              <a:ext uri="{FF2B5EF4-FFF2-40B4-BE49-F238E27FC236}">
                <a16:creationId xmlns:a16="http://schemas.microsoft.com/office/drawing/2014/main" id="{16B19A2F-5824-44F4-9ABC-F852DACC806A}"/>
              </a:ext>
            </a:extLst>
          </p:cNvPr>
          <p:cNvPicPr>
            <a:picLocks noGrp="1" noChangeAspect="1"/>
          </p:cNvPicPr>
          <p:nvPr>
            <p:ph type="pic" sz="quarter" idx="4294967295"/>
          </p:nvPr>
        </p:nvPicPr>
        <p:blipFill rotWithShape="1">
          <a:blip r:embed="rId2"/>
          <a:srcRect l="6655" t="25983" r="14680" b="24873"/>
          <a:stretch/>
        </p:blipFill>
        <p:spPr>
          <a:xfrm>
            <a:off x="0" y="1708150"/>
            <a:ext cx="5676900" cy="3435350"/>
          </a:xfrm>
          <a:prstGeom prst="rect">
            <a:avLst/>
          </a:prstGeom>
          <a:ln>
            <a:noFill/>
          </a:ln>
          <a:effectLst>
            <a:outerShdw blurRad="292100" dist="139700" dir="2700000" algn="tl" rotWithShape="0">
              <a:srgbClr val="333333">
                <a:alpha val="65000"/>
              </a:srgbClr>
            </a:outerShdw>
          </a:effectLst>
        </p:spPr>
      </p:pic>
      <p:sp>
        <p:nvSpPr>
          <p:cNvPr id="11" name="Pfeil: nach rechts 10">
            <a:extLst>
              <a:ext uri="{FF2B5EF4-FFF2-40B4-BE49-F238E27FC236}">
                <a16:creationId xmlns:a16="http://schemas.microsoft.com/office/drawing/2014/main" id="{889FEAF5-59F8-41F9-941D-4053D9B33439}"/>
              </a:ext>
            </a:extLst>
          </p:cNvPr>
          <p:cNvSpPr/>
          <p:nvPr/>
        </p:nvSpPr>
        <p:spPr>
          <a:xfrm flipH="1">
            <a:off x="5932124" y="1456221"/>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14A6C5D5-3717-40D4-8504-5F0BF7E92CF1}"/>
              </a:ext>
            </a:extLst>
          </p:cNvPr>
          <p:cNvSpPr txBox="1"/>
          <p:nvPr/>
        </p:nvSpPr>
        <p:spPr>
          <a:xfrm>
            <a:off x="5879256" y="1128773"/>
            <a:ext cx="1656183" cy="369332"/>
          </a:xfrm>
          <a:prstGeom prst="rect">
            <a:avLst/>
          </a:prstGeom>
          <a:noFill/>
        </p:spPr>
        <p:txBody>
          <a:bodyPr wrap="square" rtlCol="0">
            <a:spAutoFit/>
          </a:bodyPr>
          <a:lstStyle/>
          <a:p>
            <a:pPr algn="ctr"/>
            <a:r>
              <a:rPr lang="en-US" dirty="0"/>
              <a:t>task description</a:t>
            </a:r>
          </a:p>
        </p:txBody>
      </p:sp>
      <p:pic>
        <p:nvPicPr>
          <p:cNvPr id="20" name="Grafik 19">
            <a:extLst>
              <a:ext uri="{FF2B5EF4-FFF2-40B4-BE49-F238E27FC236}">
                <a16:creationId xmlns:a16="http://schemas.microsoft.com/office/drawing/2014/main" id="{69F3C162-A8B2-4D2A-8162-ABB52933D7CF}"/>
              </a:ext>
            </a:extLst>
          </p:cNvPr>
          <p:cNvPicPr>
            <a:picLocks noChangeAspect="1"/>
          </p:cNvPicPr>
          <p:nvPr/>
        </p:nvPicPr>
        <p:blipFill rotWithShape="1">
          <a:blip r:embed="rId3"/>
          <a:srcRect l="-699" t="2443" r="17486" b="75545"/>
          <a:stretch/>
        </p:blipFill>
        <p:spPr>
          <a:xfrm>
            <a:off x="-46374" y="1059582"/>
            <a:ext cx="5723274" cy="649056"/>
          </a:xfrm>
          <a:prstGeom prst="rect">
            <a:avLst/>
          </a:prstGeom>
        </p:spPr>
      </p:pic>
      <p:sp>
        <p:nvSpPr>
          <p:cNvPr id="13" name="Pfeil: nach rechts 12">
            <a:extLst>
              <a:ext uri="{FF2B5EF4-FFF2-40B4-BE49-F238E27FC236}">
                <a16:creationId xmlns:a16="http://schemas.microsoft.com/office/drawing/2014/main" id="{C92E7AD8-669E-47D6-9632-50B6336B1E60}"/>
              </a:ext>
            </a:extLst>
          </p:cNvPr>
          <p:cNvSpPr/>
          <p:nvPr/>
        </p:nvSpPr>
        <p:spPr>
          <a:xfrm flipH="1">
            <a:off x="5945336" y="2484073"/>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C15ACB0C-C120-412E-8090-90AF01D7D02E}"/>
              </a:ext>
            </a:extLst>
          </p:cNvPr>
          <p:cNvSpPr txBox="1"/>
          <p:nvPr/>
        </p:nvSpPr>
        <p:spPr>
          <a:xfrm>
            <a:off x="5892468" y="2103262"/>
            <a:ext cx="1656183" cy="369332"/>
          </a:xfrm>
          <a:prstGeom prst="rect">
            <a:avLst/>
          </a:prstGeom>
          <a:noFill/>
        </p:spPr>
        <p:txBody>
          <a:bodyPr wrap="square" rtlCol="0">
            <a:spAutoFit/>
          </a:bodyPr>
          <a:lstStyle/>
          <a:p>
            <a:pPr algn="ctr"/>
            <a:r>
              <a:rPr lang="en-US" dirty="0"/>
              <a:t>goal</a:t>
            </a:r>
          </a:p>
        </p:txBody>
      </p:sp>
      <p:sp>
        <p:nvSpPr>
          <p:cNvPr id="15" name="Pfeil: nach rechts 14">
            <a:extLst>
              <a:ext uri="{FF2B5EF4-FFF2-40B4-BE49-F238E27FC236}">
                <a16:creationId xmlns:a16="http://schemas.microsoft.com/office/drawing/2014/main" id="{59AF9F8C-2CAE-4059-BD87-D61E56FACEAC}"/>
              </a:ext>
            </a:extLst>
          </p:cNvPr>
          <p:cNvSpPr/>
          <p:nvPr/>
        </p:nvSpPr>
        <p:spPr>
          <a:xfrm flipH="1">
            <a:off x="5945336" y="3639964"/>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Textfeld 15">
            <a:extLst>
              <a:ext uri="{FF2B5EF4-FFF2-40B4-BE49-F238E27FC236}">
                <a16:creationId xmlns:a16="http://schemas.microsoft.com/office/drawing/2014/main" id="{D1963FC4-1173-4123-A86F-150135DA2BEB}"/>
              </a:ext>
            </a:extLst>
          </p:cNvPr>
          <p:cNvSpPr txBox="1"/>
          <p:nvPr/>
        </p:nvSpPr>
        <p:spPr>
          <a:xfrm>
            <a:off x="5982126" y="4179812"/>
            <a:ext cx="1656183" cy="369332"/>
          </a:xfrm>
          <a:prstGeom prst="rect">
            <a:avLst/>
          </a:prstGeom>
          <a:noFill/>
        </p:spPr>
        <p:txBody>
          <a:bodyPr wrap="square" rtlCol="0">
            <a:spAutoFit/>
          </a:bodyPr>
          <a:lstStyle/>
          <a:p>
            <a:pPr algn="ctr"/>
            <a:r>
              <a:rPr lang="en-US" dirty="0"/>
              <a:t>explanation</a:t>
            </a:r>
          </a:p>
        </p:txBody>
      </p:sp>
      <p:sp>
        <p:nvSpPr>
          <p:cNvPr id="17" name="Textfeld 16">
            <a:extLst>
              <a:ext uri="{FF2B5EF4-FFF2-40B4-BE49-F238E27FC236}">
                <a16:creationId xmlns:a16="http://schemas.microsoft.com/office/drawing/2014/main" id="{6EAFD05F-AADA-4F8B-8A7B-682C9A2412D6}"/>
              </a:ext>
            </a:extLst>
          </p:cNvPr>
          <p:cNvSpPr txBox="1"/>
          <p:nvPr/>
        </p:nvSpPr>
        <p:spPr>
          <a:xfrm>
            <a:off x="4719886" y="4734908"/>
            <a:ext cx="1091232" cy="338554"/>
          </a:xfrm>
          <a:prstGeom prst="rect">
            <a:avLst/>
          </a:prstGeom>
          <a:noFill/>
        </p:spPr>
        <p:txBody>
          <a:bodyPr wrap="square" rtlCol="0">
            <a:spAutoFit/>
          </a:bodyPr>
          <a:lstStyle/>
          <a:p>
            <a:pPr algn="ctr"/>
            <a:r>
              <a:rPr lang="en-US" sz="1600" b="1" dirty="0" err="1">
                <a:solidFill>
                  <a:schemeClr val="bg1"/>
                </a:solidFill>
                <a:latin typeface="TheSans UHH" panose="020B0502050302020203" pitchFamily="34" charset="0"/>
              </a:rPr>
              <a:t>ChatGPT</a:t>
            </a:r>
            <a:endParaRPr lang="en-US" sz="1600" b="1" dirty="0">
              <a:solidFill>
                <a:schemeClr val="bg1"/>
              </a:solidFill>
              <a:latin typeface="TheSans UHH" panose="020B0502050302020203" pitchFamily="34" charset="0"/>
            </a:endParaRPr>
          </a:p>
        </p:txBody>
      </p:sp>
      <p:sp>
        <p:nvSpPr>
          <p:cNvPr id="18" name="Pfeil: nach rechts 17">
            <a:extLst>
              <a:ext uri="{FF2B5EF4-FFF2-40B4-BE49-F238E27FC236}">
                <a16:creationId xmlns:a16="http://schemas.microsoft.com/office/drawing/2014/main" id="{250F7527-BC64-4ACF-A3E3-D7EF8C20EC08}"/>
              </a:ext>
            </a:extLst>
          </p:cNvPr>
          <p:cNvSpPr/>
          <p:nvPr/>
        </p:nvSpPr>
        <p:spPr>
          <a:xfrm flipH="1">
            <a:off x="5967067" y="4484629"/>
            <a:ext cx="1506984" cy="17535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1E8D7446-9321-4374-90A9-DB0F84A3585E}"/>
              </a:ext>
            </a:extLst>
          </p:cNvPr>
          <p:cNvSpPr txBox="1"/>
          <p:nvPr/>
        </p:nvSpPr>
        <p:spPr>
          <a:xfrm>
            <a:off x="5945336" y="3321085"/>
            <a:ext cx="1528715" cy="369332"/>
          </a:xfrm>
          <a:prstGeom prst="rect">
            <a:avLst/>
          </a:prstGeom>
          <a:noFill/>
        </p:spPr>
        <p:txBody>
          <a:bodyPr wrap="square" rtlCol="0">
            <a:spAutoFit/>
          </a:bodyPr>
          <a:lstStyle/>
          <a:p>
            <a:pPr algn="ctr"/>
            <a:r>
              <a:rPr lang="en-US" dirty="0"/>
              <a:t>perception</a:t>
            </a:r>
          </a:p>
        </p:txBody>
      </p:sp>
      <p:pic>
        <p:nvPicPr>
          <p:cNvPr id="22" name="Grafik 21">
            <a:extLst>
              <a:ext uri="{FF2B5EF4-FFF2-40B4-BE49-F238E27FC236}">
                <a16:creationId xmlns:a16="http://schemas.microsoft.com/office/drawing/2014/main" id="{26C1886E-E409-4D88-83EE-A9AD66D7AEC4}"/>
              </a:ext>
            </a:extLst>
          </p:cNvPr>
          <p:cNvPicPr>
            <a:picLocks noChangeAspect="1"/>
          </p:cNvPicPr>
          <p:nvPr/>
        </p:nvPicPr>
        <p:blipFill>
          <a:blip r:embed="rId4"/>
          <a:stretch>
            <a:fillRect/>
          </a:stretch>
        </p:blipFill>
        <p:spPr>
          <a:xfrm>
            <a:off x="3861273" y="51470"/>
            <a:ext cx="1240683" cy="941511"/>
          </a:xfrm>
          <a:prstGeom prst="rect">
            <a:avLst/>
          </a:prstGeom>
        </p:spPr>
      </p:pic>
    </p:spTree>
    <p:extLst>
      <p:ext uri="{BB962C8B-B14F-4D97-AF65-F5344CB8AC3E}">
        <p14:creationId xmlns:p14="http://schemas.microsoft.com/office/powerpoint/2010/main" val="362149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8"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9786BE-5231-4102-8F7F-B0F43BDE53A6}"/>
              </a:ext>
            </a:extLst>
          </p:cNvPr>
          <p:cNvSpPr>
            <a:spLocks noGrp="1"/>
          </p:cNvSpPr>
          <p:nvPr>
            <p:ph type="title"/>
          </p:nvPr>
        </p:nvSpPr>
        <p:spPr/>
        <p:txBody>
          <a:bodyPr/>
          <a:lstStyle/>
          <a:p>
            <a:r>
              <a:rPr lang="en-US" dirty="0"/>
              <a:t>Explanations</a:t>
            </a:r>
          </a:p>
        </p:txBody>
      </p:sp>
      <p:sp>
        <p:nvSpPr>
          <p:cNvPr id="3" name="Textplatzhalter 2">
            <a:extLst>
              <a:ext uri="{FF2B5EF4-FFF2-40B4-BE49-F238E27FC236}">
                <a16:creationId xmlns:a16="http://schemas.microsoft.com/office/drawing/2014/main" id="{AB8173DC-625F-45BC-BC2D-6FC51BE99314}"/>
              </a:ext>
            </a:extLst>
          </p:cNvPr>
          <p:cNvSpPr>
            <a:spLocks noGrp="1"/>
          </p:cNvSpPr>
          <p:nvPr>
            <p:ph type="body" sz="quarter" idx="14"/>
          </p:nvPr>
        </p:nvSpPr>
        <p:spPr/>
        <p:txBody>
          <a:bodyPr/>
          <a:lstStyle/>
          <a:p>
            <a:r>
              <a:rPr lang="en-US" dirty="0"/>
              <a:t>Task description: What is the Islamic date </a:t>
            </a:r>
            <a:r>
              <a:rPr lang="en-US" b="1" dirty="0">
                <a:solidFill>
                  <a:schemeClr val="accent2"/>
                </a:solidFill>
              </a:rPr>
              <a:t>12.5.1443</a:t>
            </a:r>
            <a:r>
              <a:rPr lang="en-US" dirty="0"/>
              <a:t> in Gregorian date?</a:t>
            </a:r>
          </a:p>
          <a:p>
            <a:pPr marL="342900" indent="-342900">
              <a:buFont typeface="Wingdings" panose="05000000000000000000" pitchFamily="2" charset="2"/>
              <a:buChar char="§"/>
            </a:pPr>
            <a:r>
              <a:rPr lang="en-US" dirty="0" err="1"/>
              <a:t>ChatGPT’s</a:t>
            </a:r>
            <a:r>
              <a:rPr lang="en-US" dirty="0"/>
              <a:t> explanation: </a:t>
            </a:r>
            <a:r>
              <a:rPr lang="en-US" b="1" dirty="0">
                <a:solidFill>
                  <a:schemeClr val="accent2"/>
                </a:solidFill>
              </a:rPr>
              <a:t>18.2.2022</a:t>
            </a:r>
          </a:p>
          <a:p>
            <a:pPr marL="342900" indent="-342900">
              <a:buFont typeface="Wingdings" panose="05000000000000000000" pitchFamily="2" charset="2"/>
              <a:buChar char="§"/>
            </a:pPr>
            <a:r>
              <a:rPr lang="en-US" dirty="0"/>
              <a:t>Perplexity.ai explanation: </a:t>
            </a:r>
            <a:r>
              <a:rPr lang="en-US" b="1" dirty="0">
                <a:solidFill>
                  <a:schemeClr val="accent2"/>
                </a:solidFill>
              </a:rPr>
              <a:t>9.9.2022</a:t>
            </a:r>
          </a:p>
          <a:p>
            <a:pPr>
              <a:spcBef>
                <a:spcPts val="0"/>
              </a:spcBef>
            </a:pPr>
            <a:endParaRPr lang="en-US" dirty="0"/>
          </a:p>
          <a:p>
            <a:r>
              <a:rPr lang="en-US" dirty="0"/>
              <a:t>Task description: What is the Islamic date </a:t>
            </a:r>
            <a:r>
              <a:rPr lang="en-US" b="1" dirty="0">
                <a:solidFill>
                  <a:schemeClr val="accent2"/>
                </a:solidFill>
              </a:rPr>
              <a:t>27.7.523</a:t>
            </a:r>
            <a:r>
              <a:rPr lang="en-US" dirty="0"/>
              <a:t> in Gregorian date?</a:t>
            </a:r>
          </a:p>
          <a:p>
            <a:pPr marL="342900" indent="-342900">
              <a:buFont typeface="Wingdings" panose="05000000000000000000" pitchFamily="2" charset="2"/>
              <a:buChar char="§"/>
            </a:pPr>
            <a:r>
              <a:rPr lang="en-US" dirty="0" err="1"/>
              <a:t>ChatGPT’s</a:t>
            </a:r>
            <a:r>
              <a:rPr lang="en-US" dirty="0"/>
              <a:t> explanation: </a:t>
            </a:r>
            <a:r>
              <a:rPr lang="en-US" b="1" dirty="0">
                <a:solidFill>
                  <a:schemeClr val="accent2"/>
                </a:solidFill>
              </a:rPr>
              <a:t>17.8.1134</a:t>
            </a:r>
          </a:p>
          <a:p>
            <a:pPr marL="342900" indent="-342900">
              <a:buFont typeface="Wingdings" panose="05000000000000000000" pitchFamily="2" charset="2"/>
              <a:buChar char="§"/>
            </a:pPr>
            <a:r>
              <a:rPr lang="en-US" dirty="0"/>
              <a:t>Perplexity.ai explanation: </a:t>
            </a:r>
            <a:r>
              <a:rPr lang="en-US" b="1" dirty="0">
                <a:solidFill>
                  <a:schemeClr val="accent2"/>
                </a:solidFill>
              </a:rPr>
              <a:t>15.9.1128</a:t>
            </a:r>
          </a:p>
          <a:p>
            <a:pPr marL="342900" indent="-342900">
              <a:buFont typeface="Wingdings" panose="05000000000000000000" pitchFamily="2" charset="2"/>
              <a:buChar char="§"/>
            </a:pPr>
            <a:endParaRPr lang="en-US" b="1" dirty="0">
              <a:solidFill>
                <a:schemeClr val="accent2"/>
              </a:solidFill>
            </a:endParaRPr>
          </a:p>
        </p:txBody>
      </p:sp>
      <p:sp>
        <p:nvSpPr>
          <p:cNvPr id="5" name="Datumsplatzhalter 4">
            <a:extLst>
              <a:ext uri="{FF2B5EF4-FFF2-40B4-BE49-F238E27FC236}">
                <a16:creationId xmlns:a16="http://schemas.microsoft.com/office/drawing/2014/main" id="{4F4C90B7-6115-4A07-BA12-94D75E92C63B}"/>
              </a:ext>
            </a:extLst>
          </p:cNvPr>
          <p:cNvSpPr>
            <a:spLocks noGrp="1"/>
          </p:cNvSpPr>
          <p:nvPr>
            <p:ph type="dt" sz="half" idx="15"/>
          </p:nvPr>
        </p:nvSpPr>
        <p:spPr/>
        <p:txBody>
          <a:bodyPr/>
          <a:lstStyle/>
          <a:p>
            <a:r>
              <a:rPr lang="en-DE" dirty="0"/>
              <a:t>SoSe2024</a:t>
            </a:r>
            <a:endParaRPr lang="de-DE" dirty="0"/>
          </a:p>
        </p:txBody>
      </p:sp>
      <p:sp>
        <p:nvSpPr>
          <p:cNvPr id="6" name="Fußzeilenplatzhalter 5">
            <a:extLst>
              <a:ext uri="{FF2B5EF4-FFF2-40B4-BE49-F238E27FC236}">
                <a16:creationId xmlns:a16="http://schemas.microsoft.com/office/drawing/2014/main" id="{2418957B-593A-4FCA-8E5E-78DE4840D796}"/>
              </a:ext>
            </a:extLst>
          </p:cNvPr>
          <p:cNvSpPr>
            <a:spLocks noGrp="1"/>
          </p:cNvSpPr>
          <p:nvPr>
            <p:ph type="ftr" sz="quarter" idx="16"/>
          </p:nvPr>
        </p:nvSpPr>
        <p:spPr/>
        <p:txBody>
          <a:bodyPr/>
          <a:lstStyle/>
          <a:p>
            <a:r>
              <a:rPr lang="de-DE" dirty="0" err="1"/>
              <a:t>GenAI</a:t>
            </a:r>
            <a:r>
              <a:rPr lang="de-DE" dirty="0"/>
              <a:t> | Sylvia Melzer, Ralf Möller</a:t>
            </a:r>
          </a:p>
        </p:txBody>
      </p:sp>
      <p:sp>
        <p:nvSpPr>
          <p:cNvPr id="7" name="Foliennummernplatzhalter 6">
            <a:extLst>
              <a:ext uri="{FF2B5EF4-FFF2-40B4-BE49-F238E27FC236}">
                <a16:creationId xmlns:a16="http://schemas.microsoft.com/office/drawing/2014/main" id="{C8A06886-0CC1-4CC4-9A1D-D3289C8E7E04}"/>
              </a:ext>
            </a:extLst>
          </p:cNvPr>
          <p:cNvSpPr>
            <a:spLocks noGrp="1"/>
          </p:cNvSpPr>
          <p:nvPr>
            <p:ph type="sldNum" sz="quarter" idx="17"/>
          </p:nvPr>
        </p:nvSpPr>
        <p:spPr/>
        <p:txBody>
          <a:bodyPr/>
          <a:lstStyle/>
          <a:p>
            <a:fld id="{3E01A2B2-10AD-754B-9B4C-E5B6FED423D0}" type="slidenum">
              <a:rPr lang="de-DE" smtClean="0"/>
              <a:pPr/>
              <a:t>27</a:t>
            </a:fld>
            <a:endParaRPr lang="de-DE"/>
          </a:p>
        </p:txBody>
      </p:sp>
      <p:sp>
        <p:nvSpPr>
          <p:cNvPr id="13" name="Textfeld 12">
            <a:extLst>
              <a:ext uri="{FF2B5EF4-FFF2-40B4-BE49-F238E27FC236}">
                <a16:creationId xmlns:a16="http://schemas.microsoft.com/office/drawing/2014/main" id="{AF82C8A5-796A-4129-8C2C-F9E2A3F0841F}"/>
              </a:ext>
            </a:extLst>
          </p:cNvPr>
          <p:cNvSpPr txBox="1"/>
          <p:nvPr/>
        </p:nvSpPr>
        <p:spPr>
          <a:xfrm>
            <a:off x="4716017" y="3460582"/>
            <a:ext cx="4427983" cy="338554"/>
          </a:xfrm>
          <a:prstGeom prst="rect">
            <a:avLst/>
          </a:prstGeom>
          <a:noFill/>
        </p:spPr>
        <p:txBody>
          <a:bodyPr wrap="square" rtlCol="0">
            <a:spAutoFit/>
          </a:bodyPr>
          <a:lstStyle/>
          <a:p>
            <a:pPr algn="r"/>
            <a:r>
              <a:rPr lang="en-US" sz="1600" b="1" dirty="0">
                <a:solidFill>
                  <a:schemeClr val="bg1"/>
                </a:solidFill>
                <a:latin typeface="TheSans UHH" panose="020B0502050302020203" pitchFamily="34" charset="0"/>
              </a:rPr>
              <a:t>code editor: Visual Studio Code</a:t>
            </a:r>
          </a:p>
        </p:txBody>
      </p:sp>
      <p:pic>
        <p:nvPicPr>
          <p:cNvPr id="10" name="Grafik 9">
            <a:extLst>
              <a:ext uri="{FF2B5EF4-FFF2-40B4-BE49-F238E27FC236}">
                <a16:creationId xmlns:a16="http://schemas.microsoft.com/office/drawing/2014/main" id="{D85C6581-DD88-4E63-A93C-1F012799AD31}"/>
              </a:ext>
            </a:extLst>
          </p:cNvPr>
          <p:cNvPicPr>
            <a:picLocks noChangeAspect="1"/>
          </p:cNvPicPr>
          <p:nvPr/>
        </p:nvPicPr>
        <p:blipFill>
          <a:blip r:embed="rId3"/>
          <a:stretch>
            <a:fillRect/>
          </a:stretch>
        </p:blipFill>
        <p:spPr>
          <a:xfrm>
            <a:off x="3861273" y="51470"/>
            <a:ext cx="1240683" cy="941511"/>
          </a:xfrm>
          <a:prstGeom prst="rect">
            <a:avLst/>
          </a:prstGeom>
        </p:spPr>
      </p:pic>
      <p:sp>
        <p:nvSpPr>
          <p:cNvPr id="8" name="Rechteck 7">
            <a:extLst>
              <a:ext uri="{FF2B5EF4-FFF2-40B4-BE49-F238E27FC236}">
                <a16:creationId xmlns:a16="http://schemas.microsoft.com/office/drawing/2014/main" id="{16B4DE9B-D50E-4852-B4A3-FB549B99921E}"/>
              </a:ext>
            </a:extLst>
          </p:cNvPr>
          <p:cNvSpPr/>
          <p:nvPr/>
        </p:nvSpPr>
        <p:spPr>
          <a:xfrm>
            <a:off x="5364088" y="3624168"/>
            <a:ext cx="3364263" cy="1107996"/>
          </a:xfrm>
          <a:prstGeom prst="rect">
            <a:avLst/>
          </a:prstGeom>
        </p:spPr>
        <p:txBody>
          <a:bodyPr wrap="square">
            <a:spAutoFit/>
          </a:bodyPr>
          <a:lstStyle/>
          <a:p>
            <a:r>
              <a:rPr lang="en-US" b="1" dirty="0">
                <a:solidFill>
                  <a:schemeClr val="accent2"/>
                </a:solidFill>
                <a:sym typeface="Wingdings" panose="05000000000000000000" pitchFamily="2" charset="2"/>
              </a:rPr>
              <a:t> </a:t>
            </a:r>
            <a:r>
              <a:rPr lang="en-US" b="1" dirty="0">
                <a:solidFill>
                  <a:schemeClr val="accent2"/>
                </a:solidFill>
              </a:rPr>
              <a:t>Check </a:t>
            </a:r>
            <a:r>
              <a:rPr lang="en-US" b="1" dirty="0" err="1">
                <a:solidFill>
                  <a:schemeClr val="accent2"/>
                </a:solidFill>
              </a:rPr>
              <a:t>ChatGPT's</a:t>
            </a:r>
            <a:r>
              <a:rPr lang="en-US" b="1" dirty="0">
                <a:solidFill>
                  <a:schemeClr val="accent2"/>
                </a:solidFill>
              </a:rPr>
              <a:t> goal</a:t>
            </a:r>
          </a:p>
          <a:p>
            <a:pPr marL="285750" indent="-285750">
              <a:buFont typeface="Wingdings" panose="05000000000000000000" pitchFamily="2" charset="2"/>
              <a:buChar char="§"/>
            </a:pPr>
            <a:r>
              <a:rPr lang="en-US" sz="1600" dirty="0">
                <a:latin typeface="TheSans UHH" panose="020B0502050302020203" pitchFamily="34" charset="0"/>
                <a:hlinkClick r:id="rId4"/>
              </a:rPr>
              <a:t>http://www.muslimphilosophy.com/calconv/index.html</a:t>
            </a:r>
            <a:r>
              <a:rPr lang="en-US" sz="1600" dirty="0">
                <a:latin typeface="TheSans UHH" panose="020B0502050302020203" pitchFamily="34" charset="0"/>
              </a:rPr>
              <a:t> </a:t>
            </a:r>
          </a:p>
          <a:p>
            <a:pPr marL="285750" indent="-285750">
              <a:buFont typeface="Wingdings" panose="05000000000000000000" pitchFamily="2" charset="2"/>
              <a:buChar char="§"/>
            </a:pPr>
            <a:r>
              <a:rPr lang="en-US" sz="1600" dirty="0">
                <a:latin typeface="TheSans UHH" panose="020B0502050302020203" pitchFamily="34" charset="0"/>
              </a:rPr>
              <a:t>implementation</a:t>
            </a:r>
            <a:endParaRPr lang="en-US" sz="1600" b="1" dirty="0">
              <a:solidFill>
                <a:schemeClr val="accent2"/>
              </a:solidFill>
            </a:endParaRPr>
          </a:p>
        </p:txBody>
      </p:sp>
    </p:spTree>
    <p:extLst>
      <p:ext uri="{BB962C8B-B14F-4D97-AF65-F5344CB8AC3E}">
        <p14:creationId xmlns:p14="http://schemas.microsoft.com/office/powerpoint/2010/main" val="103868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2418957B-593A-4FCA-8E5E-78DE4840D796}"/>
              </a:ext>
            </a:extLst>
          </p:cNvPr>
          <p:cNvSpPr>
            <a:spLocks noGrp="1"/>
          </p:cNvSpPr>
          <p:nvPr>
            <p:ph type="ftr" sz="quarter" idx="15"/>
          </p:nvPr>
        </p:nvSpPr>
        <p:spPr/>
        <p:txBody>
          <a:bodyPr/>
          <a:lstStyle/>
          <a:p>
            <a:r>
              <a:rPr lang="de-DE" dirty="0" err="1"/>
              <a:t>GenAI</a:t>
            </a:r>
            <a:r>
              <a:rPr lang="de-DE" dirty="0"/>
              <a:t> | Sylvia Melzer, Ralf Möller</a:t>
            </a:r>
          </a:p>
        </p:txBody>
      </p:sp>
      <p:sp>
        <p:nvSpPr>
          <p:cNvPr id="5" name="Datumsplatzhalter 4">
            <a:extLst>
              <a:ext uri="{FF2B5EF4-FFF2-40B4-BE49-F238E27FC236}">
                <a16:creationId xmlns:a16="http://schemas.microsoft.com/office/drawing/2014/main" id="{4F4C90B7-6115-4A07-BA12-94D75E92C63B}"/>
              </a:ext>
            </a:extLst>
          </p:cNvPr>
          <p:cNvSpPr>
            <a:spLocks noGrp="1"/>
          </p:cNvSpPr>
          <p:nvPr>
            <p:ph type="dt" sz="half" idx="14"/>
          </p:nvPr>
        </p:nvSpPr>
        <p:spPr/>
        <p:txBody>
          <a:bodyPr/>
          <a:lstStyle/>
          <a:p>
            <a:r>
              <a:rPr lang="en-DE" dirty="0"/>
              <a:t>SoSe2024</a:t>
            </a:r>
            <a:endParaRPr lang="de-DE" dirty="0"/>
          </a:p>
        </p:txBody>
      </p:sp>
      <p:sp>
        <p:nvSpPr>
          <p:cNvPr id="7" name="Foliennummernplatzhalter 6">
            <a:extLst>
              <a:ext uri="{FF2B5EF4-FFF2-40B4-BE49-F238E27FC236}">
                <a16:creationId xmlns:a16="http://schemas.microsoft.com/office/drawing/2014/main" id="{C8A06886-0CC1-4CC4-9A1D-D3289C8E7E04}"/>
              </a:ext>
            </a:extLst>
          </p:cNvPr>
          <p:cNvSpPr>
            <a:spLocks noGrp="1"/>
          </p:cNvSpPr>
          <p:nvPr>
            <p:ph type="sldNum" sz="quarter" idx="16"/>
          </p:nvPr>
        </p:nvSpPr>
        <p:spPr/>
        <p:txBody>
          <a:bodyPr/>
          <a:lstStyle/>
          <a:p>
            <a:fld id="{3E01A2B2-10AD-754B-9B4C-E5B6FED423D0}" type="slidenum">
              <a:rPr lang="de-DE" smtClean="0"/>
              <a:pPr/>
              <a:t>28</a:t>
            </a:fld>
            <a:endParaRPr lang="de-DE"/>
          </a:p>
        </p:txBody>
      </p:sp>
      <p:pic>
        <p:nvPicPr>
          <p:cNvPr id="9" name="Inhaltsplatzhalter 9">
            <a:extLst>
              <a:ext uri="{FF2B5EF4-FFF2-40B4-BE49-F238E27FC236}">
                <a16:creationId xmlns:a16="http://schemas.microsoft.com/office/drawing/2014/main" id="{03562C85-82A3-4726-9976-254E7C683356}"/>
              </a:ext>
            </a:extLst>
          </p:cNvPr>
          <p:cNvPicPr>
            <a:picLocks noChangeAspect="1"/>
          </p:cNvPicPr>
          <p:nvPr/>
        </p:nvPicPr>
        <p:blipFill>
          <a:blip r:embed="rId2"/>
          <a:stretch>
            <a:fillRect/>
          </a:stretch>
        </p:blipFill>
        <p:spPr>
          <a:xfrm>
            <a:off x="1403648" y="1059065"/>
            <a:ext cx="6462463" cy="4090064"/>
          </a:xfrm>
          <a:prstGeom prst="rect">
            <a:avLst/>
          </a:prstGeom>
          <a:ln>
            <a:noFill/>
          </a:ln>
          <a:effectLst>
            <a:outerShdw blurRad="292100" dist="139700" dir="2700000" algn="tl" rotWithShape="0">
              <a:srgbClr val="333333">
                <a:alpha val="65000"/>
              </a:srgbClr>
            </a:outerShdw>
          </a:effectLst>
        </p:spPr>
      </p:pic>
      <p:sp>
        <p:nvSpPr>
          <p:cNvPr id="13" name="Textfeld 12">
            <a:extLst>
              <a:ext uri="{FF2B5EF4-FFF2-40B4-BE49-F238E27FC236}">
                <a16:creationId xmlns:a16="http://schemas.microsoft.com/office/drawing/2014/main" id="{AF82C8A5-796A-4129-8C2C-F9E2A3F0841F}"/>
              </a:ext>
            </a:extLst>
          </p:cNvPr>
          <p:cNvSpPr txBox="1"/>
          <p:nvPr/>
        </p:nvSpPr>
        <p:spPr>
          <a:xfrm>
            <a:off x="1404240" y="4354889"/>
            <a:ext cx="2016223" cy="338554"/>
          </a:xfrm>
          <a:prstGeom prst="rect">
            <a:avLst/>
          </a:prstGeom>
          <a:noFill/>
        </p:spPr>
        <p:txBody>
          <a:bodyPr wrap="square" rtlCol="0">
            <a:spAutoFit/>
          </a:bodyPr>
          <a:lstStyle/>
          <a:p>
            <a:pPr algn="ctr"/>
            <a:r>
              <a:rPr lang="en-US" sz="1600" b="1" dirty="0">
                <a:solidFill>
                  <a:schemeClr val="bg1"/>
                </a:solidFill>
                <a:latin typeface="TheSans UHH" panose="020B0502050302020203" pitchFamily="34" charset="0"/>
              </a:rPr>
              <a:t>Test result</a:t>
            </a:r>
          </a:p>
        </p:txBody>
      </p:sp>
      <p:sp>
        <p:nvSpPr>
          <p:cNvPr id="3" name="Rechteck: abgerundete Ecken 2">
            <a:extLst>
              <a:ext uri="{FF2B5EF4-FFF2-40B4-BE49-F238E27FC236}">
                <a16:creationId xmlns:a16="http://schemas.microsoft.com/office/drawing/2014/main" id="{0A9CCDC7-1FF2-4B72-A7DD-CCF85D927A0F}"/>
              </a:ext>
            </a:extLst>
          </p:cNvPr>
          <p:cNvSpPr/>
          <p:nvPr/>
        </p:nvSpPr>
        <p:spPr>
          <a:xfrm>
            <a:off x="1404240" y="4843100"/>
            <a:ext cx="2016223" cy="360040"/>
          </a:xfrm>
          <a:prstGeom prst="roundRect">
            <a:avLst/>
          </a:prstGeom>
          <a:noFill/>
          <a:ln w="762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hteck: abgerundete Ecken 16">
            <a:extLst>
              <a:ext uri="{FF2B5EF4-FFF2-40B4-BE49-F238E27FC236}">
                <a16:creationId xmlns:a16="http://schemas.microsoft.com/office/drawing/2014/main" id="{9495D6D0-C4A4-4912-A531-6C4C2617DF04}"/>
              </a:ext>
            </a:extLst>
          </p:cNvPr>
          <p:cNvSpPr/>
          <p:nvPr/>
        </p:nvSpPr>
        <p:spPr>
          <a:xfrm>
            <a:off x="1795089" y="2462880"/>
            <a:ext cx="1512167" cy="795600"/>
          </a:xfrm>
          <a:prstGeom prst="roundRect">
            <a:avLst/>
          </a:prstGeom>
          <a:noFill/>
          <a:ln w="762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Grafik 17">
            <a:extLst>
              <a:ext uri="{FF2B5EF4-FFF2-40B4-BE49-F238E27FC236}">
                <a16:creationId xmlns:a16="http://schemas.microsoft.com/office/drawing/2014/main" id="{93C24877-DE60-4280-BEBC-9107A1A14417}"/>
              </a:ext>
            </a:extLst>
          </p:cNvPr>
          <p:cNvPicPr>
            <a:picLocks noChangeAspect="1"/>
          </p:cNvPicPr>
          <p:nvPr/>
        </p:nvPicPr>
        <p:blipFill>
          <a:blip r:embed="rId3"/>
          <a:stretch>
            <a:fillRect/>
          </a:stretch>
        </p:blipFill>
        <p:spPr>
          <a:xfrm>
            <a:off x="3861273" y="51470"/>
            <a:ext cx="1240683" cy="941511"/>
          </a:xfrm>
          <a:prstGeom prst="rect">
            <a:avLst/>
          </a:prstGeom>
        </p:spPr>
      </p:pic>
    </p:spTree>
    <p:extLst>
      <p:ext uri="{BB962C8B-B14F-4D97-AF65-F5344CB8AC3E}">
        <p14:creationId xmlns:p14="http://schemas.microsoft.com/office/powerpoint/2010/main" val="2804789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10">
            <a:extLst>
              <a:ext uri="{FF2B5EF4-FFF2-40B4-BE49-F238E27FC236}">
                <a16:creationId xmlns:a16="http://schemas.microsoft.com/office/drawing/2014/main" id="{E7FAB568-9B98-4BE8-A7E2-84BDCF58553A}"/>
              </a:ext>
            </a:extLst>
          </p:cNvPr>
          <p:cNvPicPr>
            <a:picLocks noChangeAspect="1"/>
          </p:cNvPicPr>
          <p:nvPr/>
        </p:nvPicPr>
        <p:blipFill>
          <a:blip r:embed="rId2"/>
          <a:stretch>
            <a:fillRect/>
          </a:stretch>
        </p:blipFill>
        <p:spPr>
          <a:xfrm>
            <a:off x="1365533" y="1347614"/>
            <a:ext cx="6847740" cy="3151589"/>
          </a:xfrm>
          <a:prstGeom prst="rect">
            <a:avLst/>
          </a:prstGeom>
          <a:ln>
            <a:noFill/>
          </a:ln>
          <a:effectLst>
            <a:outerShdw blurRad="292100" dist="139700" dir="2700000" algn="tl" rotWithShape="0">
              <a:srgbClr val="333333">
                <a:alpha val="65000"/>
              </a:srgbClr>
            </a:outerShdw>
          </a:effectLst>
        </p:spPr>
      </p:pic>
      <p:sp>
        <p:nvSpPr>
          <p:cNvPr id="3" name="Datumsplatzhalter 2">
            <a:extLst>
              <a:ext uri="{FF2B5EF4-FFF2-40B4-BE49-F238E27FC236}">
                <a16:creationId xmlns:a16="http://schemas.microsoft.com/office/drawing/2014/main" id="{7F7581A0-23EE-4964-804E-BE2D2CB4A134}"/>
              </a:ext>
            </a:extLst>
          </p:cNvPr>
          <p:cNvSpPr>
            <a:spLocks noGrp="1"/>
          </p:cNvSpPr>
          <p:nvPr>
            <p:ph type="dt" sz="half" idx="14"/>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80129E08-666D-43DE-94EA-21C712FD2CCD}"/>
              </a:ext>
            </a:extLst>
          </p:cNvPr>
          <p:cNvSpPr>
            <a:spLocks noGrp="1"/>
          </p:cNvSpPr>
          <p:nvPr>
            <p:ph type="ftr" sz="quarter" idx="15"/>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381B482E-BBD8-4E00-96D1-324E69C2C4FC}"/>
              </a:ext>
            </a:extLst>
          </p:cNvPr>
          <p:cNvSpPr>
            <a:spLocks noGrp="1"/>
          </p:cNvSpPr>
          <p:nvPr>
            <p:ph type="sldNum" sz="quarter" idx="16"/>
          </p:nvPr>
        </p:nvSpPr>
        <p:spPr/>
        <p:txBody>
          <a:bodyPr/>
          <a:lstStyle/>
          <a:p>
            <a:fld id="{3E01A2B2-10AD-754B-9B4C-E5B6FED423D0}" type="slidenum">
              <a:rPr lang="de-DE" smtClean="0"/>
              <a:pPr/>
              <a:t>29</a:t>
            </a:fld>
            <a:endParaRPr lang="de-DE"/>
          </a:p>
        </p:txBody>
      </p:sp>
      <p:sp>
        <p:nvSpPr>
          <p:cNvPr id="15" name="Rechteck: abgerundete Ecken 14">
            <a:extLst>
              <a:ext uri="{FF2B5EF4-FFF2-40B4-BE49-F238E27FC236}">
                <a16:creationId xmlns:a16="http://schemas.microsoft.com/office/drawing/2014/main" id="{E43F8737-6A7B-4E10-BD8E-270620C125EA}"/>
              </a:ext>
            </a:extLst>
          </p:cNvPr>
          <p:cNvSpPr/>
          <p:nvPr/>
        </p:nvSpPr>
        <p:spPr>
          <a:xfrm>
            <a:off x="1820464" y="2842928"/>
            <a:ext cx="1512167" cy="795600"/>
          </a:xfrm>
          <a:prstGeom prst="roundRect">
            <a:avLst/>
          </a:prstGeom>
          <a:noFill/>
          <a:ln w="762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Grafik 16">
            <a:extLst>
              <a:ext uri="{FF2B5EF4-FFF2-40B4-BE49-F238E27FC236}">
                <a16:creationId xmlns:a16="http://schemas.microsoft.com/office/drawing/2014/main" id="{205380B7-E9AC-40FD-B7AA-16B8BD960C76}"/>
              </a:ext>
            </a:extLst>
          </p:cNvPr>
          <p:cNvPicPr>
            <a:picLocks noChangeAspect="1"/>
          </p:cNvPicPr>
          <p:nvPr/>
        </p:nvPicPr>
        <p:blipFill>
          <a:blip r:embed="rId3"/>
          <a:stretch>
            <a:fillRect/>
          </a:stretch>
        </p:blipFill>
        <p:spPr>
          <a:xfrm>
            <a:off x="3861273" y="51470"/>
            <a:ext cx="1240683" cy="941511"/>
          </a:xfrm>
          <a:prstGeom prst="rect">
            <a:avLst/>
          </a:prstGeom>
        </p:spPr>
      </p:pic>
    </p:spTree>
    <p:extLst>
      <p:ext uri="{BB962C8B-B14F-4D97-AF65-F5344CB8AC3E}">
        <p14:creationId xmlns:p14="http://schemas.microsoft.com/office/powerpoint/2010/main" val="2408126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9FA56B0-32C0-4EE8-A4AB-273760765F83}"/>
              </a:ext>
            </a:extLst>
          </p:cNvPr>
          <p:cNvSpPr>
            <a:spLocks noGrp="1"/>
          </p:cNvSpPr>
          <p:nvPr>
            <p:ph type="title"/>
          </p:nvPr>
        </p:nvSpPr>
        <p:spPr/>
        <p:txBody>
          <a:bodyPr/>
          <a:lstStyle/>
          <a:p>
            <a:r>
              <a:rPr lang="en-US" dirty="0"/>
              <a:t>Learning objectives</a:t>
            </a:r>
          </a:p>
        </p:txBody>
      </p:sp>
      <p:sp>
        <p:nvSpPr>
          <p:cNvPr id="3" name="Datumsplatzhalter 2">
            <a:extLst>
              <a:ext uri="{FF2B5EF4-FFF2-40B4-BE49-F238E27FC236}">
                <a16:creationId xmlns:a16="http://schemas.microsoft.com/office/drawing/2014/main" id="{04E7C4F3-34AB-4013-BDED-F8957A975E34}"/>
              </a:ext>
            </a:extLst>
          </p:cNvPr>
          <p:cNvSpPr>
            <a:spLocks noGrp="1"/>
          </p:cNvSpPr>
          <p:nvPr>
            <p:ph type="dt" sz="half" idx="17"/>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B11CC040-53F0-4716-BB3F-7AA31189C40B}"/>
              </a:ext>
            </a:extLst>
          </p:cNvPr>
          <p:cNvSpPr>
            <a:spLocks noGrp="1"/>
          </p:cNvSpPr>
          <p:nvPr>
            <p:ph type="ftr" sz="quarter" idx="18"/>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7A9D6A18-969E-42F2-B919-60FFC883DA30}"/>
              </a:ext>
            </a:extLst>
          </p:cNvPr>
          <p:cNvSpPr>
            <a:spLocks noGrp="1"/>
          </p:cNvSpPr>
          <p:nvPr>
            <p:ph type="sldNum" sz="quarter" idx="19"/>
          </p:nvPr>
        </p:nvSpPr>
        <p:spPr/>
        <p:txBody>
          <a:bodyPr/>
          <a:lstStyle/>
          <a:p>
            <a:fld id="{3E01A2B2-10AD-754B-9B4C-E5B6FED423D0}" type="slidenum">
              <a:rPr lang="de-DE" smtClean="0"/>
              <a:pPr/>
              <a:t>3</a:t>
            </a:fld>
            <a:endParaRPr lang="de-DE"/>
          </a:p>
        </p:txBody>
      </p:sp>
      <p:sp>
        <p:nvSpPr>
          <p:cNvPr id="9" name="Textplatzhalter 8">
            <a:extLst>
              <a:ext uri="{FF2B5EF4-FFF2-40B4-BE49-F238E27FC236}">
                <a16:creationId xmlns:a16="http://schemas.microsoft.com/office/drawing/2014/main" id="{64BA5DE3-9C96-4C39-9D43-4979D709BC20}"/>
              </a:ext>
            </a:extLst>
          </p:cNvPr>
          <p:cNvSpPr>
            <a:spLocks noGrp="1"/>
          </p:cNvSpPr>
          <p:nvPr>
            <p:ph type="body" sz="quarter" idx="16"/>
          </p:nvPr>
        </p:nvSpPr>
        <p:spPr/>
        <p:txBody>
          <a:bodyPr/>
          <a:lstStyle/>
          <a:p>
            <a:r>
              <a:rPr lang="en-US" dirty="0"/>
              <a:t>By completing the course "</a:t>
            </a:r>
            <a:r>
              <a:rPr lang="en-US" dirty="0" err="1"/>
              <a:t>GenAI</a:t>
            </a:r>
            <a:r>
              <a:rPr lang="en-US" dirty="0"/>
              <a:t> in Education, Science, and Society", you will be able to</a:t>
            </a:r>
          </a:p>
          <a:p>
            <a:pPr lvl="1"/>
            <a:r>
              <a:rPr lang="en-US" dirty="0"/>
              <a:t>name the central ideas of </a:t>
            </a:r>
            <a:r>
              <a:rPr lang="en-US" dirty="0" err="1"/>
              <a:t>GenAI</a:t>
            </a:r>
            <a:r>
              <a:rPr lang="en-US" dirty="0"/>
              <a:t> in Education, Science, and Society</a:t>
            </a:r>
          </a:p>
          <a:p>
            <a:pPr lvl="1"/>
            <a:r>
              <a:rPr lang="en-US" dirty="0"/>
              <a:t>define the relevant terms, and</a:t>
            </a:r>
          </a:p>
          <a:p>
            <a:pPr lvl="1"/>
            <a:r>
              <a:rPr lang="en-US" dirty="0"/>
              <a:t>explain how the associated methods and approaches work using application examples. </a:t>
            </a:r>
          </a:p>
          <a:p>
            <a:r>
              <a:rPr lang="en-US" dirty="0"/>
              <a:t>To get new job opportunities</a:t>
            </a:r>
          </a:p>
          <a:p>
            <a:endParaRPr lang="en-US" dirty="0"/>
          </a:p>
        </p:txBody>
      </p:sp>
    </p:spTree>
    <p:extLst>
      <p:ext uri="{BB962C8B-B14F-4D97-AF65-F5344CB8AC3E}">
        <p14:creationId xmlns:p14="http://schemas.microsoft.com/office/powerpoint/2010/main" val="13236716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7F7581A0-23EE-4964-804E-BE2D2CB4A134}"/>
              </a:ext>
            </a:extLst>
          </p:cNvPr>
          <p:cNvSpPr>
            <a:spLocks noGrp="1"/>
          </p:cNvSpPr>
          <p:nvPr>
            <p:ph type="dt" sz="half" idx="14"/>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80129E08-666D-43DE-94EA-21C712FD2CCD}"/>
              </a:ext>
            </a:extLst>
          </p:cNvPr>
          <p:cNvSpPr>
            <a:spLocks noGrp="1"/>
          </p:cNvSpPr>
          <p:nvPr>
            <p:ph type="ftr" sz="quarter" idx="15"/>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381B482E-BBD8-4E00-96D1-324E69C2C4FC}"/>
              </a:ext>
            </a:extLst>
          </p:cNvPr>
          <p:cNvSpPr>
            <a:spLocks noGrp="1"/>
          </p:cNvSpPr>
          <p:nvPr>
            <p:ph type="sldNum" sz="quarter" idx="16"/>
          </p:nvPr>
        </p:nvSpPr>
        <p:spPr/>
        <p:txBody>
          <a:bodyPr/>
          <a:lstStyle/>
          <a:p>
            <a:fld id="{3E01A2B2-10AD-754B-9B4C-E5B6FED423D0}" type="slidenum">
              <a:rPr lang="de-DE" smtClean="0"/>
              <a:pPr/>
              <a:t>30</a:t>
            </a:fld>
            <a:endParaRPr lang="de-DE"/>
          </a:p>
        </p:txBody>
      </p:sp>
      <p:pic>
        <p:nvPicPr>
          <p:cNvPr id="8" name="Inhaltsplatzhalter 16">
            <a:extLst>
              <a:ext uri="{FF2B5EF4-FFF2-40B4-BE49-F238E27FC236}">
                <a16:creationId xmlns:a16="http://schemas.microsoft.com/office/drawing/2014/main" id="{90F37F2A-C783-4FE2-BBB6-01360CCBC921}"/>
              </a:ext>
            </a:extLst>
          </p:cNvPr>
          <p:cNvPicPr>
            <a:picLocks noChangeAspect="1"/>
          </p:cNvPicPr>
          <p:nvPr/>
        </p:nvPicPr>
        <p:blipFill>
          <a:blip r:embed="rId2"/>
          <a:stretch>
            <a:fillRect/>
          </a:stretch>
        </p:blipFill>
        <p:spPr>
          <a:xfrm>
            <a:off x="1313434" y="1091835"/>
            <a:ext cx="6517132" cy="2880320"/>
          </a:xfrm>
          <a:prstGeom prst="rect">
            <a:avLst/>
          </a:prstGeom>
          <a:ln>
            <a:noFill/>
          </a:ln>
          <a:effectLst>
            <a:outerShdw blurRad="292100" dist="139700" dir="2700000" algn="tl" rotWithShape="0">
              <a:srgbClr val="333333">
                <a:alpha val="65000"/>
              </a:srgbClr>
            </a:outerShdw>
          </a:effectLst>
        </p:spPr>
      </p:pic>
      <p:sp>
        <p:nvSpPr>
          <p:cNvPr id="9" name="Rechteck 8">
            <a:extLst>
              <a:ext uri="{FF2B5EF4-FFF2-40B4-BE49-F238E27FC236}">
                <a16:creationId xmlns:a16="http://schemas.microsoft.com/office/drawing/2014/main" id="{98D82E24-B7E1-4109-8048-E2AC7E36D626}"/>
              </a:ext>
            </a:extLst>
          </p:cNvPr>
          <p:cNvSpPr/>
          <p:nvPr/>
        </p:nvSpPr>
        <p:spPr>
          <a:xfrm>
            <a:off x="467544" y="4046543"/>
            <a:ext cx="7848872" cy="646331"/>
          </a:xfrm>
          <a:prstGeom prst="rect">
            <a:avLst/>
          </a:prstGeom>
        </p:spPr>
        <p:txBody>
          <a:bodyPr wrap="square">
            <a:spAutoFit/>
          </a:bodyPr>
          <a:lstStyle/>
          <a:p>
            <a:pPr marL="285750" indent="-285750">
              <a:buFont typeface="Wingdings" panose="05000000000000000000" pitchFamily="2" charset="2"/>
              <a:buChar char="§"/>
            </a:pPr>
            <a:r>
              <a:rPr lang="en-US" dirty="0">
                <a:latin typeface="TheSans UHH" panose="020B0502050302020203" pitchFamily="34" charset="0"/>
              </a:rPr>
              <a:t>Only the Islamic calendar dates have changed.</a:t>
            </a:r>
          </a:p>
          <a:p>
            <a:pPr marL="285750" indent="-285750">
              <a:buFont typeface="Wingdings" panose="05000000000000000000" pitchFamily="2" charset="2"/>
              <a:buChar char="§"/>
            </a:pPr>
            <a:r>
              <a:rPr lang="en-US" dirty="0">
                <a:latin typeface="TheSans UHH" panose="020B0502050302020203" pitchFamily="34" charset="0"/>
              </a:rPr>
              <a:t>Output is not as expected. </a:t>
            </a:r>
            <a:r>
              <a:rPr lang="en-US" dirty="0">
                <a:latin typeface="TheSans UHH" panose="020B0502050302020203" pitchFamily="34" charset="0"/>
                <a:sym typeface="Wingdings" panose="05000000000000000000" pitchFamily="2" charset="2"/>
              </a:rPr>
              <a:t> Give feedback to the agent.</a:t>
            </a:r>
            <a:endParaRPr lang="en-US" dirty="0">
              <a:latin typeface="TheSans UHH" panose="020B0502050302020203" pitchFamily="34" charset="0"/>
            </a:endParaRPr>
          </a:p>
        </p:txBody>
      </p:sp>
      <p:pic>
        <p:nvPicPr>
          <p:cNvPr id="15" name="Grafik 14">
            <a:extLst>
              <a:ext uri="{FF2B5EF4-FFF2-40B4-BE49-F238E27FC236}">
                <a16:creationId xmlns:a16="http://schemas.microsoft.com/office/drawing/2014/main" id="{09AB359E-70F6-40F9-8DE4-BB3B8E75134B}"/>
              </a:ext>
            </a:extLst>
          </p:cNvPr>
          <p:cNvPicPr>
            <a:picLocks noChangeAspect="1"/>
          </p:cNvPicPr>
          <p:nvPr/>
        </p:nvPicPr>
        <p:blipFill>
          <a:blip r:embed="rId3"/>
          <a:stretch>
            <a:fillRect/>
          </a:stretch>
        </p:blipFill>
        <p:spPr>
          <a:xfrm>
            <a:off x="3861273" y="51470"/>
            <a:ext cx="1240683" cy="941511"/>
          </a:xfrm>
          <a:prstGeom prst="rect">
            <a:avLst/>
          </a:prstGeom>
        </p:spPr>
      </p:pic>
    </p:spTree>
    <p:extLst>
      <p:ext uri="{BB962C8B-B14F-4D97-AF65-F5344CB8AC3E}">
        <p14:creationId xmlns:p14="http://schemas.microsoft.com/office/powerpoint/2010/main" val="2081095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DB9B739B-EEF7-2342-BE5E-193F97A7CA88}"/>
              </a:ext>
            </a:extLst>
          </p:cNvPr>
          <p:cNvGrpSpPr/>
          <p:nvPr/>
        </p:nvGrpSpPr>
        <p:grpSpPr>
          <a:xfrm>
            <a:off x="3302566" y="1535282"/>
            <a:ext cx="3166476" cy="3166476"/>
            <a:chOff x="4403421" y="2047043"/>
            <a:chExt cx="4221968" cy="4221968"/>
          </a:xfrm>
        </p:grpSpPr>
        <p:pic>
          <p:nvPicPr>
            <p:cNvPr id="38" name="Content Placeholder 3">
              <a:extLst>
                <a:ext uri="{FF2B5EF4-FFF2-40B4-BE49-F238E27FC236}">
                  <a16:creationId xmlns:a16="http://schemas.microsoft.com/office/drawing/2014/main" id="{9A8A446D-2EAA-1C47-9F9A-0A6B3A919F32}"/>
                </a:ext>
              </a:extLst>
            </p:cNvPr>
            <p:cNvPicPr>
              <a:picLocks noChangeAspect="1"/>
            </p:cNvPicPr>
            <p:nvPr/>
          </p:nvPicPr>
          <p:blipFill>
            <a:blip r:embed="rId3"/>
            <a:stretch>
              <a:fillRect/>
            </a:stretch>
          </p:blipFill>
          <p:spPr>
            <a:xfrm>
              <a:off x="4403421" y="2047043"/>
              <a:ext cx="4221968" cy="4221968"/>
            </a:xfrm>
            <a:prstGeom prst="rect">
              <a:avLst/>
            </a:prstGeom>
            <a:noFill/>
          </p:spPr>
        </p:pic>
        <p:pic>
          <p:nvPicPr>
            <p:cNvPr id="50" name="Picture 49">
              <a:extLst>
                <a:ext uri="{FF2B5EF4-FFF2-40B4-BE49-F238E27FC236}">
                  <a16:creationId xmlns:a16="http://schemas.microsoft.com/office/drawing/2014/main" id="{3E66C8E2-E373-654A-9394-7FEFCF68BF0D}"/>
                </a:ext>
              </a:extLst>
            </p:cNvPr>
            <p:cNvPicPr>
              <a:picLocks noChangeAspect="1"/>
            </p:cNvPicPr>
            <p:nvPr/>
          </p:nvPicPr>
          <p:blipFill>
            <a:blip r:embed="rId4"/>
            <a:stretch>
              <a:fillRect/>
            </a:stretch>
          </p:blipFill>
          <p:spPr>
            <a:xfrm>
              <a:off x="5096435" y="2756647"/>
              <a:ext cx="2819350" cy="2819350"/>
            </a:xfrm>
            <a:prstGeom prst="rect">
              <a:avLst/>
            </a:prstGeom>
          </p:spPr>
        </p:pic>
      </p:grpSp>
      <p:pic>
        <p:nvPicPr>
          <p:cNvPr id="4" name="Picture 3">
            <a:extLst>
              <a:ext uri="{FF2B5EF4-FFF2-40B4-BE49-F238E27FC236}">
                <a16:creationId xmlns:a16="http://schemas.microsoft.com/office/drawing/2014/main" id="{BED790A6-6410-E044-9D02-D905B4DDE6E2}"/>
              </a:ext>
            </a:extLst>
          </p:cNvPr>
          <p:cNvPicPr>
            <a:picLocks noChangeAspect="1"/>
          </p:cNvPicPr>
          <p:nvPr/>
        </p:nvPicPr>
        <p:blipFill>
          <a:blip r:embed="rId5"/>
          <a:stretch>
            <a:fillRect/>
          </a:stretch>
        </p:blipFill>
        <p:spPr>
          <a:xfrm>
            <a:off x="4501583" y="1666304"/>
            <a:ext cx="611376" cy="611376"/>
          </a:xfrm>
          <a:prstGeom prst="rect">
            <a:avLst/>
          </a:prstGeom>
          <a:noFill/>
        </p:spPr>
      </p:pic>
      <p:pic>
        <p:nvPicPr>
          <p:cNvPr id="5" name="Picture 4">
            <a:extLst>
              <a:ext uri="{FF2B5EF4-FFF2-40B4-BE49-F238E27FC236}">
                <a16:creationId xmlns:a16="http://schemas.microsoft.com/office/drawing/2014/main" id="{FAB7756C-AEA2-CD4B-8552-63D1B5E8B2E3}"/>
              </a:ext>
            </a:extLst>
          </p:cNvPr>
          <p:cNvPicPr>
            <a:picLocks noChangeAspect="1"/>
          </p:cNvPicPr>
          <p:nvPr/>
        </p:nvPicPr>
        <p:blipFill>
          <a:blip r:embed="rId5"/>
          <a:stretch>
            <a:fillRect/>
          </a:stretch>
        </p:blipFill>
        <p:spPr>
          <a:xfrm>
            <a:off x="5910761" y="2709096"/>
            <a:ext cx="611376" cy="611376"/>
          </a:xfrm>
          <a:prstGeom prst="rect">
            <a:avLst/>
          </a:prstGeom>
          <a:noFill/>
        </p:spPr>
      </p:pic>
      <p:pic>
        <p:nvPicPr>
          <p:cNvPr id="6" name="Picture 5">
            <a:extLst>
              <a:ext uri="{FF2B5EF4-FFF2-40B4-BE49-F238E27FC236}">
                <a16:creationId xmlns:a16="http://schemas.microsoft.com/office/drawing/2014/main" id="{FB83F3C3-BC3B-2849-825A-7EFA96FE950D}"/>
              </a:ext>
            </a:extLst>
          </p:cNvPr>
          <p:cNvPicPr>
            <a:picLocks noChangeAspect="1"/>
          </p:cNvPicPr>
          <p:nvPr/>
        </p:nvPicPr>
        <p:blipFill>
          <a:blip r:embed="rId5"/>
          <a:stretch>
            <a:fillRect/>
          </a:stretch>
        </p:blipFill>
        <p:spPr>
          <a:xfrm>
            <a:off x="5037071" y="3977357"/>
            <a:ext cx="611376" cy="611376"/>
          </a:xfrm>
          <a:prstGeom prst="rect">
            <a:avLst/>
          </a:prstGeom>
          <a:noFill/>
        </p:spPr>
      </p:pic>
      <p:pic>
        <p:nvPicPr>
          <p:cNvPr id="7" name="Picture 6">
            <a:extLst>
              <a:ext uri="{FF2B5EF4-FFF2-40B4-BE49-F238E27FC236}">
                <a16:creationId xmlns:a16="http://schemas.microsoft.com/office/drawing/2014/main" id="{13FACDC3-33B6-2546-A146-84BB6F3ED8CF}"/>
              </a:ext>
            </a:extLst>
          </p:cNvPr>
          <p:cNvPicPr>
            <a:picLocks noChangeAspect="1"/>
          </p:cNvPicPr>
          <p:nvPr/>
        </p:nvPicPr>
        <p:blipFill>
          <a:blip r:embed="rId5"/>
          <a:stretch>
            <a:fillRect/>
          </a:stretch>
        </p:blipFill>
        <p:spPr>
          <a:xfrm>
            <a:off x="3609103" y="3075482"/>
            <a:ext cx="611376" cy="611376"/>
          </a:xfrm>
          <a:prstGeom prst="rect">
            <a:avLst/>
          </a:prstGeom>
          <a:noFill/>
        </p:spPr>
      </p:pic>
      <p:grpSp>
        <p:nvGrpSpPr>
          <p:cNvPr id="16" name="Group 15">
            <a:extLst>
              <a:ext uri="{FF2B5EF4-FFF2-40B4-BE49-F238E27FC236}">
                <a16:creationId xmlns:a16="http://schemas.microsoft.com/office/drawing/2014/main" id="{543FFE5F-A39A-2C45-BDA7-42BB2BAC9EC5}"/>
              </a:ext>
            </a:extLst>
          </p:cNvPr>
          <p:cNvGrpSpPr/>
          <p:nvPr/>
        </p:nvGrpSpPr>
        <p:grpSpPr>
          <a:xfrm>
            <a:off x="5789300" y="1666305"/>
            <a:ext cx="761427" cy="1836457"/>
            <a:chOff x="8883960" y="227833"/>
            <a:chExt cx="2857500" cy="6891896"/>
          </a:xfrm>
          <a:solidFill>
            <a:srgbClr val="FFFF00"/>
          </a:solidFill>
        </p:grpSpPr>
        <p:pic>
          <p:nvPicPr>
            <p:cNvPr id="14" name="Picture 13">
              <a:extLst>
                <a:ext uri="{FF2B5EF4-FFF2-40B4-BE49-F238E27FC236}">
                  <a16:creationId xmlns:a16="http://schemas.microsoft.com/office/drawing/2014/main" id="{AA5C9833-09CE-5B48-9116-C061EFB6A00D}"/>
                </a:ext>
              </a:extLst>
            </p:cNvPr>
            <p:cNvPicPr>
              <a:picLocks noChangeAspect="1"/>
            </p:cNvPicPr>
            <p:nvPr/>
          </p:nvPicPr>
          <p:blipFill>
            <a:blip r:embed="rId5"/>
            <a:stretch>
              <a:fillRect/>
            </a:stretch>
          </p:blipFill>
          <p:spPr>
            <a:xfrm>
              <a:off x="8883960" y="4262229"/>
              <a:ext cx="2857500" cy="2857500"/>
            </a:xfrm>
            <a:prstGeom prst="rect">
              <a:avLst/>
            </a:prstGeom>
            <a:grpFill/>
          </p:spPr>
        </p:pic>
        <p:pic>
          <p:nvPicPr>
            <p:cNvPr id="8" name="Content Placeholder 3">
              <a:extLst>
                <a:ext uri="{FF2B5EF4-FFF2-40B4-BE49-F238E27FC236}">
                  <a16:creationId xmlns:a16="http://schemas.microsoft.com/office/drawing/2014/main" id="{8A62493B-C46C-CE43-87AE-836422871943}"/>
                </a:ext>
              </a:extLst>
            </p:cNvPr>
            <p:cNvPicPr>
              <a:picLocks noChangeAspect="1"/>
            </p:cNvPicPr>
            <p:nvPr/>
          </p:nvPicPr>
          <p:blipFill>
            <a:blip r:embed="rId6"/>
            <a:stretch>
              <a:fillRect/>
            </a:stretch>
          </p:blipFill>
          <p:spPr>
            <a:xfrm>
              <a:off x="9613770" y="227833"/>
              <a:ext cx="1422400" cy="1422400"/>
            </a:xfrm>
            <a:prstGeom prst="rect">
              <a:avLst/>
            </a:prstGeom>
            <a:grpFill/>
          </p:spPr>
        </p:pic>
        <p:pic>
          <p:nvPicPr>
            <p:cNvPr id="9" name="Picture 8">
              <a:extLst>
                <a:ext uri="{FF2B5EF4-FFF2-40B4-BE49-F238E27FC236}">
                  <a16:creationId xmlns:a16="http://schemas.microsoft.com/office/drawing/2014/main" id="{0EAF0C65-5653-BF4C-A5E6-BD9D4C5EB884}"/>
                </a:ext>
              </a:extLst>
            </p:cNvPr>
            <p:cNvPicPr>
              <a:picLocks noChangeAspect="1"/>
            </p:cNvPicPr>
            <p:nvPr/>
          </p:nvPicPr>
          <p:blipFill>
            <a:blip r:embed="rId7"/>
            <a:stretch>
              <a:fillRect/>
            </a:stretch>
          </p:blipFill>
          <p:spPr>
            <a:xfrm>
              <a:off x="9717773" y="2266489"/>
              <a:ext cx="1189874" cy="1189874"/>
            </a:xfrm>
            <a:prstGeom prst="rect">
              <a:avLst/>
            </a:prstGeom>
            <a:noFill/>
          </p:spPr>
        </p:pic>
        <p:sp>
          <p:nvSpPr>
            <p:cNvPr id="10" name="Right Arrow 9">
              <a:extLst>
                <a:ext uri="{FF2B5EF4-FFF2-40B4-BE49-F238E27FC236}">
                  <a16:creationId xmlns:a16="http://schemas.microsoft.com/office/drawing/2014/main" id="{45CEF097-26CC-D549-8480-1D0C0BC4D00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sp>
          <p:nvSpPr>
            <p:cNvPr id="11" name="Right Arrow 10">
              <a:extLst>
                <a:ext uri="{FF2B5EF4-FFF2-40B4-BE49-F238E27FC236}">
                  <a16:creationId xmlns:a16="http://schemas.microsoft.com/office/drawing/2014/main" id="{2E0E0641-9DD7-CE49-8EC3-896FD83CBC88}"/>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grpSp>
      <p:grpSp>
        <p:nvGrpSpPr>
          <p:cNvPr id="17" name="Group 16">
            <a:extLst>
              <a:ext uri="{FF2B5EF4-FFF2-40B4-BE49-F238E27FC236}">
                <a16:creationId xmlns:a16="http://schemas.microsoft.com/office/drawing/2014/main" id="{3DDDA3D8-623D-684B-844E-F681549F9548}"/>
              </a:ext>
            </a:extLst>
          </p:cNvPr>
          <p:cNvGrpSpPr/>
          <p:nvPr/>
        </p:nvGrpSpPr>
        <p:grpSpPr>
          <a:xfrm>
            <a:off x="4943794" y="2840619"/>
            <a:ext cx="761427" cy="1836457"/>
            <a:chOff x="8883960" y="227833"/>
            <a:chExt cx="2857500" cy="6891896"/>
          </a:xfrm>
          <a:solidFill>
            <a:srgbClr val="6EFF86"/>
          </a:solidFill>
        </p:grpSpPr>
        <p:pic>
          <p:nvPicPr>
            <p:cNvPr id="18" name="Picture 17">
              <a:extLst>
                <a:ext uri="{FF2B5EF4-FFF2-40B4-BE49-F238E27FC236}">
                  <a16:creationId xmlns:a16="http://schemas.microsoft.com/office/drawing/2014/main" id="{D099907A-A663-E048-99EC-5A78D28D0FBC}"/>
                </a:ext>
              </a:extLst>
            </p:cNvPr>
            <p:cNvPicPr>
              <a:picLocks noChangeAspect="1"/>
            </p:cNvPicPr>
            <p:nvPr/>
          </p:nvPicPr>
          <p:blipFill>
            <a:blip r:embed="rId5"/>
            <a:stretch>
              <a:fillRect/>
            </a:stretch>
          </p:blipFill>
          <p:spPr>
            <a:xfrm>
              <a:off x="8883960" y="4262229"/>
              <a:ext cx="2857500" cy="2857500"/>
            </a:xfrm>
            <a:prstGeom prst="rect">
              <a:avLst/>
            </a:prstGeom>
            <a:grpFill/>
          </p:spPr>
        </p:pic>
        <p:pic>
          <p:nvPicPr>
            <p:cNvPr id="19" name="Content Placeholder 3">
              <a:extLst>
                <a:ext uri="{FF2B5EF4-FFF2-40B4-BE49-F238E27FC236}">
                  <a16:creationId xmlns:a16="http://schemas.microsoft.com/office/drawing/2014/main" id="{7590F3F9-20F5-F743-BDEC-2972942DA03D}"/>
                </a:ext>
              </a:extLst>
            </p:cNvPr>
            <p:cNvPicPr>
              <a:picLocks noChangeAspect="1"/>
            </p:cNvPicPr>
            <p:nvPr/>
          </p:nvPicPr>
          <p:blipFill>
            <a:blip r:embed="rId6"/>
            <a:stretch>
              <a:fillRect/>
            </a:stretch>
          </p:blipFill>
          <p:spPr>
            <a:xfrm>
              <a:off x="9613770" y="227833"/>
              <a:ext cx="1422400" cy="1422400"/>
            </a:xfrm>
            <a:prstGeom prst="rect">
              <a:avLst/>
            </a:prstGeom>
            <a:grpFill/>
          </p:spPr>
        </p:pic>
        <p:pic>
          <p:nvPicPr>
            <p:cNvPr id="20" name="Picture 19">
              <a:extLst>
                <a:ext uri="{FF2B5EF4-FFF2-40B4-BE49-F238E27FC236}">
                  <a16:creationId xmlns:a16="http://schemas.microsoft.com/office/drawing/2014/main" id="{918FB460-DE33-C742-AA79-6DBD8FDA3169}"/>
                </a:ext>
              </a:extLst>
            </p:cNvPr>
            <p:cNvPicPr>
              <a:picLocks noChangeAspect="1"/>
            </p:cNvPicPr>
            <p:nvPr/>
          </p:nvPicPr>
          <p:blipFill>
            <a:blip r:embed="rId7"/>
            <a:stretch>
              <a:fillRect/>
            </a:stretch>
          </p:blipFill>
          <p:spPr>
            <a:xfrm>
              <a:off x="9717773" y="2266489"/>
              <a:ext cx="1189874" cy="1189874"/>
            </a:xfrm>
            <a:prstGeom prst="rect">
              <a:avLst/>
            </a:prstGeom>
            <a:noFill/>
          </p:spPr>
        </p:pic>
        <p:sp>
          <p:nvSpPr>
            <p:cNvPr id="21" name="Right Arrow 20">
              <a:extLst>
                <a:ext uri="{FF2B5EF4-FFF2-40B4-BE49-F238E27FC236}">
                  <a16:creationId xmlns:a16="http://schemas.microsoft.com/office/drawing/2014/main" id="{19B91ECA-0B7D-004A-A9B6-4C54116CA15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sp>
          <p:nvSpPr>
            <p:cNvPr id="22" name="Right Arrow 21">
              <a:extLst>
                <a:ext uri="{FF2B5EF4-FFF2-40B4-BE49-F238E27FC236}">
                  <a16:creationId xmlns:a16="http://schemas.microsoft.com/office/drawing/2014/main" id="{AD04000D-D448-4947-BF30-57E5E230696E}"/>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grpSp>
      <p:grpSp>
        <p:nvGrpSpPr>
          <p:cNvPr id="24" name="Group 23">
            <a:extLst>
              <a:ext uri="{FF2B5EF4-FFF2-40B4-BE49-F238E27FC236}">
                <a16:creationId xmlns:a16="http://schemas.microsoft.com/office/drawing/2014/main" id="{C06C8E58-575C-BB46-89A5-D6524FEFABA6}"/>
              </a:ext>
            </a:extLst>
          </p:cNvPr>
          <p:cNvGrpSpPr/>
          <p:nvPr/>
        </p:nvGrpSpPr>
        <p:grpSpPr>
          <a:xfrm>
            <a:off x="3525221" y="1929351"/>
            <a:ext cx="761427" cy="1836457"/>
            <a:chOff x="8883960" y="227833"/>
            <a:chExt cx="2857500" cy="6891896"/>
          </a:xfrm>
          <a:solidFill>
            <a:srgbClr val="FFFF00"/>
          </a:solidFill>
        </p:grpSpPr>
        <p:pic>
          <p:nvPicPr>
            <p:cNvPr id="25" name="Picture 24">
              <a:extLst>
                <a:ext uri="{FF2B5EF4-FFF2-40B4-BE49-F238E27FC236}">
                  <a16:creationId xmlns:a16="http://schemas.microsoft.com/office/drawing/2014/main" id="{F3C5A3FB-C898-574A-B69B-0A82F760D964}"/>
                </a:ext>
              </a:extLst>
            </p:cNvPr>
            <p:cNvPicPr>
              <a:picLocks noChangeAspect="1"/>
            </p:cNvPicPr>
            <p:nvPr/>
          </p:nvPicPr>
          <p:blipFill>
            <a:blip r:embed="rId5"/>
            <a:stretch>
              <a:fillRect/>
            </a:stretch>
          </p:blipFill>
          <p:spPr>
            <a:xfrm>
              <a:off x="8883960" y="4262229"/>
              <a:ext cx="2857500" cy="2857500"/>
            </a:xfrm>
            <a:prstGeom prst="rect">
              <a:avLst/>
            </a:prstGeom>
            <a:grpFill/>
          </p:spPr>
        </p:pic>
        <p:pic>
          <p:nvPicPr>
            <p:cNvPr id="26" name="Content Placeholder 3">
              <a:extLst>
                <a:ext uri="{FF2B5EF4-FFF2-40B4-BE49-F238E27FC236}">
                  <a16:creationId xmlns:a16="http://schemas.microsoft.com/office/drawing/2014/main" id="{531D9814-254C-4443-8A2A-10D18301D202}"/>
                </a:ext>
              </a:extLst>
            </p:cNvPr>
            <p:cNvPicPr>
              <a:picLocks noChangeAspect="1"/>
            </p:cNvPicPr>
            <p:nvPr/>
          </p:nvPicPr>
          <p:blipFill>
            <a:blip r:embed="rId6"/>
            <a:stretch>
              <a:fillRect/>
            </a:stretch>
          </p:blipFill>
          <p:spPr>
            <a:xfrm>
              <a:off x="9613770" y="227833"/>
              <a:ext cx="1422400" cy="1422400"/>
            </a:xfrm>
            <a:prstGeom prst="rect">
              <a:avLst/>
            </a:prstGeom>
            <a:grpFill/>
          </p:spPr>
        </p:pic>
        <p:pic>
          <p:nvPicPr>
            <p:cNvPr id="27" name="Picture 26">
              <a:extLst>
                <a:ext uri="{FF2B5EF4-FFF2-40B4-BE49-F238E27FC236}">
                  <a16:creationId xmlns:a16="http://schemas.microsoft.com/office/drawing/2014/main" id="{3031F674-12D6-9046-AE87-65A81FA4A087}"/>
                </a:ext>
              </a:extLst>
            </p:cNvPr>
            <p:cNvPicPr>
              <a:picLocks noChangeAspect="1"/>
            </p:cNvPicPr>
            <p:nvPr/>
          </p:nvPicPr>
          <p:blipFill>
            <a:blip r:embed="rId7"/>
            <a:stretch>
              <a:fillRect/>
            </a:stretch>
          </p:blipFill>
          <p:spPr>
            <a:xfrm>
              <a:off x="9717773" y="2266489"/>
              <a:ext cx="1189874" cy="1189874"/>
            </a:xfrm>
            <a:prstGeom prst="rect">
              <a:avLst/>
            </a:prstGeom>
            <a:noFill/>
          </p:spPr>
        </p:pic>
        <p:sp>
          <p:nvSpPr>
            <p:cNvPr id="28" name="Right Arrow 27">
              <a:extLst>
                <a:ext uri="{FF2B5EF4-FFF2-40B4-BE49-F238E27FC236}">
                  <a16:creationId xmlns:a16="http://schemas.microsoft.com/office/drawing/2014/main" id="{73C9CE6C-946B-E147-A79E-D947DF86CABF}"/>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sp>
          <p:nvSpPr>
            <p:cNvPr id="29" name="Right Arrow 28">
              <a:extLst>
                <a:ext uri="{FF2B5EF4-FFF2-40B4-BE49-F238E27FC236}">
                  <a16:creationId xmlns:a16="http://schemas.microsoft.com/office/drawing/2014/main" id="{EBADC1C3-519D-DF4D-8515-4AEE5283B07A}"/>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grpSp>
      <p:grpSp>
        <p:nvGrpSpPr>
          <p:cNvPr id="31" name="Group 30">
            <a:extLst>
              <a:ext uri="{FF2B5EF4-FFF2-40B4-BE49-F238E27FC236}">
                <a16:creationId xmlns:a16="http://schemas.microsoft.com/office/drawing/2014/main" id="{502F1BFA-4C8D-884A-A98F-B7DD5D6B477D}"/>
              </a:ext>
            </a:extLst>
          </p:cNvPr>
          <p:cNvGrpSpPr/>
          <p:nvPr/>
        </p:nvGrpSpPr>
        <p:grpSpPr>
          <a:xfrm>
            <a:off x="4436490" y="510778"/>
            <a:ext cx="761427" cy="1836457"/>
            <a:chOff x="8883932" y="227833"/>
            <a:chExt cx="2857491" cy="6891894"/>
          </a:xfrm>
          <a:solidFill>
            <a:srgbClr val="6EFF86"/>
          </a:solidFill>
        </p:grpSpPr>
        <p:pic>
          <p:nvPicPr>
            <p:cNvPr id="32" name="Picture 31">
              <a:extLst>
                <a:ext uri="{FF2B5EF4-FFF2-40B4-BE49-F238E27FC236}">
                  <a16:creationId xmlns:a16="http://schemas.microsoft.com/office/drawing/2014/main" id="{151EDDC8-7F82-224F-8346-EFBF653DDF14}"/>
                </a:ext>
              </a:extLst>
            </p:cNvPr>
            <p:cNvPicPr>
              <a:picLocks noChangeAspect="1"/>
            </p:cNvPicPr>
            <p:nvPr/>
          </p:nvPicPr>
          <p:blipFill>
            <a:blip r:embed="rId5"/>
            <a:stretch>
              <a:fillRect/>
            </a:stretch>
          </p:blipFill>
          <p:spPr>
            <a:xfrm>
              <a:off x="8883932" y="4262228"/>
              <a:ext cx="2857491" cy="2857499"/>
            </a:xfrm>
            <a:prstGeom prst="rect">
              <a:avLst/>
            </a:prstGeom>
            <a:grpFill/>
          </p:spPr>
        </p:pic>
        <p:pic>
          <p:nvPicPr>
            <p:cNvPr id="33" name="Content Placeholder 3">
              <a:extLst>
                <a:ext uri="{FF2B5EF4-FFF2-40B4-BE49-F238E27FC236}">
                  <a16:creationId xmlns:a16="http://schemas.microsoft.com/office/drawing/2014/main" id="{AF552064-BE52-5A40-97A4-F859A42F0D08}"/>
                </a:ext>
              </a:extLst>
            </p:cNvPr>
            <p:cNvPicPr>
              <a:picLocks noChangeAspect="1"/>
            </p:cNvPicPr>
            <p:nvPr/>
          </p:nvPicPr>
          <p:blipFill>
            <a:blip r:embed="rId6"/>
            <a:stretch>
              <a:fillRect/>
            </a:stretch>
          </p:blipFill>
          <p:spPr>
            <a:xfrm>
              <a:off x="9613745" y="227833"/>
              <a:ext cx="1422394" cy="1422398"/>
            </a:xfrm>
            <a:prstGeom prst="rect">
              <a:avLst/>
            </a:prstGeom>
            <a:grpFill/>
          </p:spPr>
        </p:pic>
        <p:pic>
          <p:nvPicPr>
            <p:cNvPr id="34" name="Picture 33">
              <a:extLst>
                <a:ext uri="{FF2B5EF4-FFF2-40B4-BE49-F238E27FC236}">
                  <a16:creationId xmlns:a16="http://schemas.microsoft.com/office/drawing/2014/main" id="{58EFC32C-5219-CC45-AC45-F072AB2C33C4}"/>
                </a:ext>
              </a:extLst>
            </p:cNvPr>
            <p:cNvPicPr>
              <a:picLocks noChangeAspect="1"/>
            </p:cNvPicPr>
            <p:nvPr/>
          </p:nvPicPr>
          <p:blipFill>
            <a:blip r:embed="rId7"/>
            <a:stretch>
              <a:fillRect/>
            </a:stretch>
          </p:blipFill>
          <p:spPr>
            <a:xfrm>
              <a:off x="9717750" y="2266489"/>
              <a:ext cx="1189870" cy="1189873"/>
            </a:xfrm>
            <a:prstGeom prst="rect">
              <a:avLst/>
            </a:prstGeom>
            <a:solidFill>
              <a:schemeClr val="bg1"/>
            </a:solidFill>
          </p:spPr>
        </p:pic>
        <p:sp>
          <p:nvSpPr>
            <p:cNvPr id="35" name="Right Arrow 34">
              <a:extLst>
                <a:ext uri="{FF2B5EF4-FFF2-40B4-BE49-F238E27FC236}">
                  <a16:creationId xmlns:a16="http://schemas.microsoft.com/office/drawing/2014/main" id="{1E8E05CB-A57E-C346-B8A1-F8BA0BC8A4D2}"/>
                </a:ext>
              </a:extLst>
            </p:cNvPr>
            <p:cNvSpPr/>
            <p:nvPr/>
          </p:nvSpPr>
          <p:spPr>
            <a:xfrm rot="5400000">
              <a:off x="9999878" y="1800367"/>
              <a:ext cx="648041" cy="55081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sp>
          <p:nvSpPr>
            <p:cNvPr id="36" name="Right Arrow 35">
              <a:extLst>
                <a:ext uri="{FF2B5EF4-FFF2-40B4-BE49-F238E27FC236}">
                  <a16:creationId xmlns:a16="http://schemas.microsoft.com/office/drawing/2014/main" id="{2B1E5040-55CC-2C4F-82E3-4B5A5FEB0747}"/>
                </a:ext>
              </a:extLst>
            </p:cNvPr>
            <p:cNvSpPr/>
            <p:nvPr/>
          </p:nvSpPr>
          <p:spPr>
            <a:xfrm rot="5400000">
              <a:off x="9999889" y="3391173"/>
              <a:ext cx="648041" cy="55081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DE" sz="1350" dirty="0">
                <a:solidFill>
                  <a:prstClr val="white"/>
                </a:solidFill>
                <a:latin typeface="Calibri" panose="020F0502020204030204"/>
              </a:endParaRPr>
            </a:p>
          </p:txBody>
        </p:sp>
      </p:grpSp>
      <p:grpSp>
        <p:nvGrpSpPr>
          <p:cNvPr id="12" name="Group 11">
            <a:extLst>
              <a:ext uri="{FF2B5EF4-FFF2-40B4-BE49-F238E27FC236}">
                <a16:creationId xmlns:a16="http://schemas.microsoft.com/office/drawing/2014/main" id="{2FC103F9-E90E-0049-84E1-320888D36968}"/>
              </a:ext>
            </a:extLst>
          </p:cNvPr>
          <p:cNvGrpSpPr/>
          <p:nvPr/>
        </p:nvGrpSpPr>
        <p:grpSpPr>
          <a:xfrm>
            <a:off x="3844540" y="1900990"/>
            <a:ext cx="2393687" cy="2473557"/>
            <a:chOff x="5126054" y="2534653"/>
            <a:chExt cx="3191582" cy="3298076"/>
          </a:xfrm>
        </p:grpSpPr>
        <p:sp>
          <p:nvSpPr>
            <p:cNvPr id="3" name="Rectangle 2">
              <a:extLst>
                <a:ext uri="{FF2B5EF4-FFF2-40B4-BE49-F238E27FC236}">
                  <a16:creationId xmlns:a16="http://schemas.microsoft.com/office/drawing/2014/main" id="{822C24C9-A56D-324C-ADFB-4E7565061561}"/>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sysClr val="windowText" lastClr="000000"/>
                </a:solidFill>
                <a:latin typeface="Calibri" panose="020F0502020204030204"/>
              </a:endParaRPr>
            </a:p>
          </p:txBody>
        </p:sp>
        <p:sp>
          <p:nvSpPr>
            <p:cNvPr id="47" name="Rectangle 46">
              <a:extLst>
                <a:ext uri="{FF2B5EF4-FFF2-40B4-BE49-F238E27FC236}">
                  <a16:creationId xmlns:a16="http://schemas.microsoft.com/office/drawing/2014/main" id="{7209689B-2336-FA48-A397-47B3A72C3F3D}"/>
                </a:ext>
              </a:extLst>
            </p:cNvPr>
            <p:cNvSpPr/>
            <p:nvPr/>
          </p:nvSpPr>
          <p:spPr>
            <a:xfrm>
              <a:off x="5126054" y="4416646"/>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sysClr val="windowText" lastClr="000000"/>
                </a:solidFill>
                <a:latin typeface="Calibri" panose="020F0502020204030204"/>
              </a:endParaRPr>
            </a:p>
          </p:txBody>
        </p:sp>
        <p:sp>
          <p:nvSpPr>
            <p:cNvPr id="48" name="Rectangle 47">
              <a:extLst>
                <a:ext uri="{FF2B5EF4-FFF2-40B4-BE49-F238E27FC236}">
                  <a16:creationId xmlns:a16="http://schemas.microsoft.com/office/drawing/2014/main" id="{9518C91D-569B-2142-B2BB-30C076DD41DD}"/>
                </a:ext>
              </a:extLst>
            </p:cNvPr>
            <p:cNvSpPr/>
            <p:nvPr/>
          </p:nvSpPr>
          <p:spPr>
            <a:xfrm>
              <a:off x="8133948" y="4071740"/>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sysClr val="windowText" lastClr="000000"/>
                </a:solidFill>
                <a:latin typeface="Calibri" panose="020F0502020204030204"/>
              </a:endParaRPr>
            </a:p>
          </p:txBody>
        </p:sp>
        <p:sp>
          <p:nvSpPr>
            <p:cNvPr id="49" name="Rectangle 48">
              <a:extLst>
                <a:ext uri="{FF2B5EF4-FFF2-40B4-BE49-F238E27FC236}">
                  <a16:creationId xmlns:a16="http://schemas.microsoft.com/office/drawing/2014/main" id="{68051F79-83C2-8E4B-A052-398226B1347E}"/>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sysClr val="windowText" lastClr="000000"/>
                </a:solidFill>
                <a:latin typeface="Calibri" panose="020F0502020204030204"/>
              </a:endParaRPr>
            </a:p>
          </p:txBody>
        </p:sp>
      </p:grpSp>
      <p:sp>
        <p:nvSpPr>
          <p:cNvPr id="59" name="Titel 58">
            <a:extLst>
              <a:ext uri="{FF2B5EF4-FFF2-40B4-BE49-F238E27FC236}">
                <a16:creationId xmlns:a16="http://schemas.microsoft.com/office/drawing/2014/main" id="{43113361-B1D7-455B-93BB-64DF0FAEBF1D}"/>
              </a:ext>
            </a:extLst>
          </p:cNvPr>
          <p:cNvSpPr>
            <a:spLocks noGrp="1"/>
          </p:cNvSpPr>
          <p:nvPr>
            <p:ph type="title"/>
          </p:nvPr>
        </p:nvSpPr>
        <p:spPr/>
        <p:txBody>
          <a:bodyPr/>
          <a:lstStyle/>
          <a:p>
            <a:r>
              <a:rPr lang="en-US" dirty="0"/>
              <a:t> </a:t>
            </a:r>
          </a:p>
        </p:txBody>
      </p:sp>
      <p:pic>
        <p:nvPicPr>
          <p:cNvPr id="39" name="Content Placeholder 38">
            <a:extLst>
              <a:ext uri="{FF2B5EF4-FFF2-40B4-BE49-F238E27FC236}">
                <a16:creationId xmlns:a16="http://schemas.microsoft.com/office/drawing/2014/main" id="{1934A72F-051D-D24E-BF56-2E4B0513CAF7}"/>
              </a:ext>
            </a:extLst>
          </p:cNvPr>
          <p:cNvPicPr>
            <a:picLocks noGrp="1" noChangeAspect="1"/>
          </p:cNvPicPr>
          <p:nvPr>
            <p:ph idx="1"/>
          </p:nvPr>
        </p:nvPicPr>
        <p:blipFill>
          <a:blip r:embed="rId8"/>
          <a:stretch>
            <a:fillRect/>
          </a:stretch>
        </p:blipFill>
        <p:spPr>
          <a:prstGeom prst="rect">
            <a:avLst/>
          </a:prstGeom>
          <a:solidFill>
            <a:schemeClr val="bg1"/>
          </a:solidFill>
        </p:spPr>
      </p:pic>
      <p:pic>
        <p:nvPicPr>
          <p:cNvPr id="40" name="Content Placeholder 38">
            <a:extLst>
              <a:ext uri="{FF2B5EF4-FFF2-40B4-BE49-F238E27FC236}">
                <a16:creationId xmlns:a16="http://schemas.microsoft.com/office/drawing/2014/main" id="{B7A0AE30-D5D2-7B4E-A928-C42F5E541937}"/>
              </a:ext>
            </a:extLst>
          </p:cNvPr>
          <p:cNvPicPr>
            <a:picLocks noChangeAspect="1"/>
          </p:cNvPicPr>
          <p:nvPr/>
        </p:nvPicPr>
        <p:blipFill>
          <a:blip r:embed="rId8"/>
          <a:stretch>
            <a:fillRect/>
          </a:stretch>
        </p:blipFill>
        <p:spPr>
          <a:xfrm>
            <a:off x="6083849" y="2691471"/>
            <a:ext cx="172330" cy="172682"/>
          </a:xfrm>
          <a:prstGeom prst="rect">
            <a:avLst/>
          </a:prstGeom>
          <a:solidFill>
            <a:schemeClr val="bg1"/>
          </a:solidFill>
        </p:spPr>
      </p:pic>
      <p:pic>
        <p:nvPicPr>
          <p:cNvPr id="41" name="Content Placeholder 38">
            <a:extLst>
              <a:ext uri="{FF2B5EF4-FFF2-40B4-BE49-F238E27FC236}">
                <a16:creationId xmlns:a16="http://schemas.microsoft.com/office/drawing/2014/main" id="{4DD2B992-CF50-8149-B83C-86AAE4729275}"/>
              </a:ext>
            </a:extLst>
          </p:cNvPr>
          <p:cNvPicPr>
            <a:picLocks noChangeAspect="1"/>
          </p:cNvPicPr>
          <p:nvPr/>
        </p:nvPicPr>
        <p:blipFill>
          <a:blip r:embed="rId8"/>
          <a:stretch>
            <a:fillRect/>
          </a:stretch>
        </p:blipFill>
        <p:spPr>
          <a:xfrm>
            <a:off x="5238342" y="3865786"/>
            <a:ext cx="172330" cy="172682"/>
          </a:xfrm>
          <a:prstGeom prst="rect">
            <a:avLst/>
          </a:prstGeom>
          <a:solidFill>
            <a:schemeClr val="bg1"/>
          </a:solidFill>
        </p:spPr>
      </p:pic>
      <p:pic>
        <p:nvPicPr>
          <p:cNvPr id="42" name="Content Placeholder 38">
            <a:extLst>
              <a:ext uri="{FF2B5EF4-FFF2-40B4-BE49-F238E27FC236}">
                <a16:creationId xmlns:a16="http://schemas.microsoft.com/office/drawing/2014/main" id="{F3FC1FA5-C852-F446-95D5-6965F7E64462}"/>
              </a:ext>
            </a:extLst>
          </p:cNvPr>
          <p:cNvPicPr>
            <a:picLocks noChangeAspect="1"/>
          </p:cNvPicPr>
          <p:nvPr/>
        </p:nvPicPr>
        <p:blipFill>
          <a:blip r:embed="rId8"/>
          <a:stretch>
            <a:fillRect/>
          </a:stretch>
        </p:blipFill>
        <p:spPr>
          <a:xfrm>
            <a:off x="3823563" y="2966626"/>
            <a:ext cx="172330" cy="172682"/>
          </a:xfrm>
          <a:prstGeom prst="rect">
            <a:avLst/>
          </a:prstGeom>
          <a:solidFill>
            <a:schemeClr val="bg1"/>
          </a:solidFill>
        </p:spPr>
      </p:pic>
      <p:sp>
        <p:nvSpPr>
          <p:cNvPr id="54" name="Right Arrow 53">
            <a:extLst>
              <a:ext uri="{FF2B5EF4-FFF2-40B4-BE49-F238E27FC236}">
                <a16:creationId xmlns:a16="http://schemas.microsoft.com/office/drawing/2014/main" id="{BF864D36-17EB-DA45-86D6-EA0CDAD4373B}"/>
              </a:ext>
            </a:extLst>
          </p:cNvPr>
          <p:cNvSpPr/>
          <p:nvPr/>
        </p:nvSpPr>
        <p:spPr>
          <a:xfrm>
            <a:off x="2075803" y="2074909"/>
            <a:ext cx="968188" cy="317792"/>
          </a:xfrm>
          <a:prstGeom prst="rightArrow">
            <a:avLst/>
          </a:prstGeom>
          <a:solidFill>
            <a:srgbClr val="018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sp>
        <p:nvSpPr>
          <p:cNvPr id="55" name="TextBox 54">
            <a:extLst>
              <a:ext uri="{FF2B5EF4-FFF2-40B4-BE49-F238E27FC236}">
                <a16:creationId xmlns:a16="http://schemas.microsoft.com/office/drawing/2014/main" id="{8B09336C-43C6-C842-9500-721BD01BDC31}"/>
              </a:ext>
            </a:extLst>
          </p:cNvPr>
          <p:cNvSpPr txBox="1"/>
          <p:nvPr/>
        </p:nvSpPr>
        <p:spPr>
          <a:xfrm>
            <a:off x="1059798" y="2084691"/>
            <a:ext cx="853760" cy="300082"/>
          </a:xfrm>
          <a:prstGeom prst="rect">
            <a:avLst/>
          </a:prstGeom>
          <a:noFill/>
        </p:spPr>
        <p:txBody>
          <a:bodyPr wrap="none" rtlCol="0">
            <a:spAutoFit/>
          </a:bodyPr>
          <a:lstStyle/>
          <a:p>
            <a:pPr defTabSz="685800"/>
            <a:r>
              <a:rPr lang="en-DE" sz="1350" dirty="0">
                <a:solidFill>
                  <a:prstClr val="black"/>
                </a:solidFill>
                <a:latin typeface="Calibri" panose="020F0502020204030204"/>
              </a:rPr>
              <a:t>Feedback</a:t>
            </a:r>
          </a:p>
        </p:txBody>
      </p:sp>
      <p:sp>
        <p:nvSpPr>
          <p:cNvPr id="56" name="Right Arrow 55">
            <a:extLst>
              <a:ext uri="{FF2B5EF4-FFF2-40B4-BE49-F238E27FC236}">
                <a16:creationId xmlns:a16="http://schemas.microsoft.com/office/drawing/2014/main" id="{505BD2C7-1CFA-B740-AC85-C003FFDE4C66}"/>
              </a:ext>
            </a:extLst>
          </p:cNvPr>
          <p:cNvSpPr/>
          <p:nvPr/>
        </p:nvSpPr>
        <p:spPr>
          <a:xfrm>
            <a:off x="2075803" y="1742094"/>
            <a:ext cx="968188" cy="317792"/>
          </a:xfrm>
          <a:prstGeom prst="rightArrow">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sp>
        <p:nvSpPr>
          <p:cNvPr id="57" name="TextBox 56">
            <a:extLst>
              <a:ext uri="{FF2B5EF4-FFF2-40B4-BE49-F238E27FC236}">
                <a16:creationId xmlns:a16="http://schemas.microsoft.com/office/drawing/2014/main" id="{55398043-8078-6640-8C45-E48E1B01DD9B}"/>
              </a:ext>
            </a:extLst>
          </p:cNvPr>
          <p:cNvSpPr txBox="1"/>
          <p:nvPr/>
        </p:nvSpPr>
        <p:spPr>
          <a:xfrm>
            <a:off x="1059798" y="1761961"/>
            <a:ext cx="791820" cy="300082"/>
          </a:xfrm>
          <a:prstGeom prst="rect">
            <a:avLst/>
          </a:prstGeom>
          <a:noFill/>
        </p:spPr>
        <p:txBody>
          <a:bodyPr wrap="none" rtlCol="0">
            <a:spAutoFit/>
          </a:bodyPr>
          <a:lstStyle/>
          <a:p>
            <a:pPr defTabSz="685800"/>
            <a:r>
              <a:rPr lang="en-DE" sz="1350" dirty="0">
                <a:solidFill>
                  <a:prstClr val="black"/>
                </a:solidFill>
                <a:latin typeface="Calibri" panose="020F0502020204030204"/>
              </a:rPr>
              <a:t>Percepts</a:t>
            </a:r>
          </a:p>
        </p:txBody>
      </p:sp>
      <p:sp>
        <p:nvSpPr>
          <p:cNvPr id="62" name="Right Arrow 61">
            <a:extLst>
              <a:ext uri="{FF2B5EF4-FFF2-40B4-BE49-F238E27FC236}">
                <a16:creationId xmlns:a16="http://schemas.microsoft.com/office/drawing/2014/main" id="{02DAA323-0A08-764B-95E1-2E3216D64350}"/>
              </a:ext>
            </a:extLst>
          </p:cNvPr>
          <p:cNvSpPr/>
          <p:nvPr/>
        </p:nvSpPr>
        <p:spPr>
          <a:xfrm rot="10800000">
            <a:off x="2102760" y="3410105"/>
            <a:ext cx="968188" cy="317792"/>
          </a:xfrm>
          <a:prstGeom prst="rightArrow">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DE" sz="1350">
              <a:solidFill>
                <a:prstClr val="white"/>
              </a:solidFill>
              <a:latin typeface="Calibri" panose="020F0502020204030204"/>
            </a:endParaRPr>
          </a:p>
        </p:txBody>
      </p:sp>
      <p:sp>
        <p:nvSpPr>
          <p:cNvPr id="63" name="TextBox 62">
            <a:extLst>
              <a:ext uri="{FF2B5EF4-FFF2-40B4-BE49-F238E27FC236}">
                <a16:creationId xmlns:a16="http://schemas.microsoft.com/office/drawing/2014/main" id="{84C6AAB9-BD72-6A4A-B792-F85E4AC8F4E3}"/>
              </a:ext>
            </a:extLst>
          </p:cNvPr>
          <p:cNvSpPr txBox="1"/>
          <p:nvPr/>
        </p:nvSpPr>
        <p:spPr>
          <a:xfrm>
            <a:off x="1086756" y="3388409"/>
            <a:ext cx="1085554" cy="507831"/>
          </a:xfrm>
          <a:prstGeom prst="rect">
            <a:avLst/>
          </a:prstGeom>
          <a:noFill/>
        </p:spPr>
        <p:txBody>
          <a:bodyPr wrap="none" rtlCol="0">
            <a:spAutoFit/>
          </a:bodyPr>
          <a:lstStyle/>
          <a:p>
            <a:pPr defTabSz="685800"/>
            <a:r>
              <a:rPr lang="en-DE" sz="1350" dirty="0">
                <a:solidFill>
                  <a:prstClr val="black"/>
                </a:solidFill>
                <a:latin typeface="TheSans UHH" panose="020B0502050302020203" pitchFamily="34" charset="0"/>
              </a:rPr>
              <a:t>Action </a:t>
            </a:r>
            <a:r>
              <a:rPr lang="de-DE" sz="1350" dirty="0">
                <a:solidFill>
                  <a:prstClr val="black"/>
                </a:solidFill>
                <a:latin typeface="TheSans UHH" panose="020B0502050302020203" pitchFamily="34" charset="0"/>
              </a:rPr>
              <a:t>incl.</a:t>
            </a:r>
            <a:br>
              <a:rPr lang="en-DE" sz="1350" dirty="0">
                <a:solidFill>
                  <a:prstClr val="black"/>
                </a:solidFill>
                <a:latin typeface="TheSans UHH" panose="020B0502050302020203" pitchFamily="34" charset="0"/>
              </a:rPr>
            </a:br>
            <a:r>
              <a:rPr lang="de-DE" sz="1350" dirty="0">
                <a:solidFill>
                  <a:prstClr val="black"/>
                </a:solidFill>
                <a:latin typeface="TheSans UHH" panose="020B0502050302020203" pitchFamily="34" charset="0"/>
              </a:rPr>
              <a:t>e</a:t>
            </a:r>
            <a:r>
              <a:rPr lang="en-DE" sz="1350" dirty="0" err="1">
                <a:solidFill>
                  <a:prstClr val="black"/>
                </a:solidFill>
                <a:latin typeface="TheSans UHH" panose="020B0502050302020203" pitchFamily="34" charset="0"/>
              </a:rPr>
              <a:t>xplanation</a:t>
            </a:r>
            <a:endParaRPr lang="en-DE" sz="1350" dirty="0">
              <a:solidFill>
                <a:prstClr val="black"/>
              </a:solidFill>
              <a:latin typeface="TheSans UHH" panose="020B0502050302020203" pitchFamily="34" charset="0"/>
            </a:endParaRPr>
          </a:p>
        </p:txBody>
      </p:sp>
      <p:sp>
        <p:nvSpPr>
          <p:cNvPr id="15" name="TextBox 14">
            <a:extLst>
              <a:ext uri="{FF2B5EF4-FFF2-40B4-BE49-F238E27FC236}">
                <a16:creationId xmlns:a16="http://schemas.microsoft.com/office/drawing/2014/main" id="{C6ED5BFC-284D-39B2-4A76-C39767DF8C1E}"/>
              </a:ext>
            </a:extLst>
          </p:cNvPr>
          <p:cNvSpPr txBox="1"/>
          <p:nvPr/>
        </p:nvSpPr>
        <p:spPr>
          <a:xfrm>
            <a:off x="4525048" y="2923255"/>
            <a:ext cx="1025852" cy="369332"/>
          </a:xfrm>
          <a:prstGeom prst="rect">
            <a:avLst/>
          </a:prstGeom>
          <a:noFill/>
        </p:spPr>
        <p:txBody>
          <a:bodyPr wrap="square" rtlCol="0">
            <a:spAutoFit/>
          </a:bodyPr>
          <a:lstStyle/>
          <a:p>
            <a:pPr defTabSz="685800"/>
            <a:r>
              <a:rPr lang="en-DE" sz="900" dirty="0">
                <a:solidFill>
                  <a:prstClr val="black"/>
                </a:solidFill>
                <a:latin typeface="Calibri" panose="020F0502020204030204"/>
              </a:rPr>
              <a:t>G: “Goals”</a:t>
            </a:r>
            <a:br>
              <a:rPr lang="en-DE" sz="900" dirty="0">
                <a:solidFill>
                  <a:prstClr val="black"/>
                </a:solidFill>
                <a:latin typeface="Calibri" panose="020F0502020204030204"/>
              </a:rPr>
            </a:br>
            <a:r>
              <a:rPr lang="en-DE" sz="900" dirty="0">
                <a:solidFill>
                  <a:prstClr val="black"/>
                </a:solidFill>
                <a:latin typeface="Calibri" panose="020F0502020204030204"/>
              </a:rPr>
              <a:t>M: Models</a:t>
            </a:r>
          </a:p>
        </p:txBody>
      </p:sp>
      <p:sp>
        <p:nvSpPr>
          <p:cNvPr id="30" name="TextBox 29">
            <a:extLst>
              <a:ext uri="{FF2B5EF4-FFF2-40B4-BE49-F238E27FC236}">
                <a16:creationId xmlns:a16="http://schemas.microsoft.com/office/drawing/2014/main" id="{1F581818-A4E6-E41A-9609-3EEF658BCB4A}"/>
              </a:ext>
            </a:extLst>
          </p:cNvPr>
          <p:cNvSpPr txBox="1"/>
          <p:nvPr/>
        </p:nvSpPr>
        <p:spPr>
          <a:xfrm>
            <a:off x="6843449" y="2454765"/>
            <a:ext cx="1900007" cy="300082"/>
          </a:xfrm>
          <a:prstGeom prst="rect">
            <a:avLst/>
          </a:prstGeom>
          <a:noFill/>
        </p:spPr>
        <p:txBody>
          <a:bodyPr wrap="none" rtlCol="0">
            <a:spAutoFit/>
          </a:bodyPr>
          <a:lstStyle/>
          <a:p>
            <a:pPr defTabSz="685800"/>
            <a:r>
              <a:rPr lang="en-DE" sz="1350" dirty="0">
                <a:solidFill>
                  <a:prstClr val="black"/>
                </a:solidFill>
                <a:latin typeface="Calibri" panose="020F0502020204030204"/>
              </a:rPr>
              <a:t>Task Description </a:t>
            </a:r>
            <a:r>
              <a:rPr lang="en-DE" sz="1350" dirty="0">
                <a:solidFill>
                  <a:prstClr val="black"/>
                </a:solidFill>
                <a:latin typeface="Calibri" panose="020F0502020204030204"/>
                <a:sym typeface="Wingdings" pitchFamily="2" charset="2"/>
              </a:rPr>
              <a:t> Goal</a:t>
            </a:r>
            <a:endParaRPr lang="en-DE" sz="1350" dirty="0">
              <a:solidFill>
                <a:prstClr val="black"/>
              </a:solidFill>
              <a:latin typeface="Calibri" panose="020F0502020204030204"/>
            </a:endParaRPr>
          </a:p>
        </p:txBody>
      </p:sp>
      <p:sp>
        <p:nvSpPr>
          <p:cNvPr id="37" name="TextBox 36">
            <a:extLst>
              <a:ext uri="{FF2B5EF4-FFF2-40B4-BE49-F238E27FC236}">
                <a16:creationId xmlns:a16="http://schemas.microsoft.com/office/drawing/2014/main" id="{A05F483B-AF1F-CB72-8C6E-66F56E570ECF}"/>
              </a:ext>
            </a:extLst>
          </p:cNvPr>
          <p:cNvSpPr txBox="1"/>
          <p:nvPr/>
        </p:nvSpPr>
        <p:spPr>
          <a:xfrm>
            <a:off x="5147456" y="1265338"/>
            <a:ext cx="1535228" cy="461665"/>
          </a:xfrm>
          <a:prstGeom prst="rect">
            <a:avLst/>
          </a:prstGeom>
          <a:noFill/>
        </p:spPr>
        <p:txBody>
          <a:bodyPr wrap="none" rtlCol="0">
            <a:spAutoFit/>
          </a:bodyPr>
          <a:lstStyle/>
          <a:p>
            <a:pPr defTabSz="685800"/>
            <a:r>
              <a:rPr lang="en-DE" sz="2400" dirty="0">
                <a:solidFill>
                  <a:prstClr val="black"/>
                </a:solidFill>
                <a:latin typeface="Calibri" panose="020F0502020204030204"/>
              </a:rPr>
              <a:t>Perception</a:t>
            </a:r>
          </a:p>
        </p:txBody>
      </p:sp>
      <p:sp>
        <p:nvSpPr>
          <p:cNvPr id="43" name="TextBox 42">
            <a:extLst>
              <a:ext uri="{FF2B5EF4-FFF2-40B4-BE49-F238E27FC236}">
                <a16:creationId xmlns:a16="http://schemas.microsoft.com/office/drawing/2014/main" id="{A90CC9AD-AC09-D326-F341-1FFC95C78177}"/>
              </a:ext>
            </a:extLst>
          </p:cNvPr>
          <p:cNvSpPr txBox="1"/>
          <p:nvPr/>
        </p:nvSpPr>
        <p:spPr>
          <a:xfrm>
            <a:off x="5840574" y="4278640"/>
            <a:ext cx="2138727" cy="461665"/>
          </a:xfrm>
          <a:prstGeom prst="rect">
            <a:avLst/>
          </a:prstGeom>
          <a:noFill/>
        </p:spPr>
        <p:txBody>
          <a:bodyPr wrap="none" rtlCol="0">
            <a:spAutoFit/>
          </a:bodyPr>
          <a:lstStyle/>
          <a:p>
            <a:pPr defTabSz="685800"/>
            <a:r>
              <a:rPr lang="en-DE" sz="2400" dirty="0">
                <a:solidFill>
                  <a:prstClr val="black"/>
                </a:solidFill>
                <a:latin typeface="Calibri" panose="020F0502020204030204"/>
              </a:rPr>
              <a:t>Action planning</a:t>
            </a:r>
          </a:p>
        </p:txBody>
      </p:sp>
      <p:sp>
        <p:nvSpPr>
          <p:cNvPr id="45" name="TextBox 44">
            <a:extLst>
              <a:ext uri="{FF2B5EF4-FFF2-40B4-BE49-F238E27FC236}">
                <a16:creationId xmlns:a16="http://schemas.microsoft.com/office/drawing/2014/main" id="{18AFCD15-7F45-C9E4-EEE4-7F38C131BD54}"/>
              </a:ext>
            </a:extLst>
          </p:cNvPr>
          <p:cNvSpPr txBox="1"/>
          <p:nvPr/>
        </p:nvSpPr>
        <p:spPr>
          <a:xfrm>
            <a:off x="6590503" y="2819101"/>
            <a:ext cx="1913985" cy="461665"/>
          </a:xfrm>
          <a:prstGeom prst="rect">
            <a:avLst/>
          </a:prstGeom>
          <a:noFill/>
        </p:spPr>
        <p:txBody>
          <a:bodyPr wrap="none" rtlCol="0">
            <a:spAutoFit/>
          </a:bodyPr>
          <a:lstStyle/>
          <a:p>
            <a:pPr defTabSz="685800"/>
            <a:r>
              <a:rPr lang="en-DE" sz="2400" dirty="0">
                <a:solidFill>
                  <a:prstClr val="black"/>
                </a:solidFill>
                <a:latin typeface="Calibri" panose="020F0502020204030204"/>
              </a:rPr>
              <a:t>Self reflection</a:t>
            </a:r>
          </a:p>
        </p:txBody>
      </p:sp>
      <p:sp>
        <p:nvSpPr>
          <p:cNvPr id="46" name="TextBox 45">
            <a:extLst>
              <a:ext uri="{FF2B5EF4-FFF2-40B4-BE49-F238E27FC236}">
                <a16:creationId xmlns:a16="http://schemas.microsoft.com/office/drawing/2014/main" id="{AFE44324-6A5D-1068-6615-9E7E14ACCA7C}"/>
              </a:ext>
            </a:extLst>
          </p:cNvPr>
          <p:cNvSpPr txBox="1"/>
          <p:nvPr/>
        </p:nvSpPr>
        <p:spPr>
          <a:xfrm>
            <a:off x="2166047" y="3826254"/>
            <a:ext cx="2076594" cy="830997"/>
          </a:xfrm>
          <a:prstGeom prst="rect">
            <a:avLst/>
          </a:prstGeom>
          <a:noFill/>
        </p:spPr>
        <p:txBody>
          <a:bodyPr wrap="none" rtlCol="0">
            <a:spAutoFit/>
          </a:bodyPr>
          <a:lstStyle/>
          <a:p>
            <a:pPr defTabSz="685800"/>
            <a:r>
              <a:rPr lang="en-DE" sz="2400" dirty="0">
                <a:solidFill>
                  <a:prstClr val="black"/>
                </a:solidFill>
                <a:latin typeface="Calibri" panose="020F0502020204030204"/>
              </a:rPr>
              <a:t>Planning</a:t>
            </a:r>
            <a:br>
              <a:rPr lang="en-DE" sz="2400" dirty="0">
                <a:solidFill>
                  <a:prstClr val="black"/>
                </a:solidFill>
                <a:latin typeface="Calibri" panose="020F0502020204030204"/>
              </a:rPr>
            </a:br>
            <a:r>
              <a:rPr lang="en-DE" sz="2400" dirty="0">
                <a:solidFill>
                  <a:prstClr val="black"/>
                </a:solidFill>
                <a:latin typeface="Calibri" panose="020F0502020204030204"/>
              </a:rPr>
              <a:t>for explanation</a:t>
            </a:r>
          </a:p>
        </p:txBody>
      </p:sp>
      <p:pic>
        <p:nvPicPr>
          <p:cNvPr id="64" name="Content Placeholder 38">
            <a:extLst>
              <a:ext uri="{FF2B5EF4-FFF2-40B4-BE49-F238E27FC236}">
                <a16:creationId xmlns:a16="http://schemas.microsoft.com/office/drawing/2014/main" id="{7A7784F5-4356-454A-B3CC-41CC042C741C}"/>
              </a:ext>
            </a:extLst>
          </p:cNvPr>
          <p:cNvPicPr>
            <a:picLocks noChangeAspect="1"/>
          </p:cNvPicPr>
          <p:nvPr/>
        </p:nvPicPr>
        <p:blipFill>
          <a:blip r:embed="rId8"/>
          <a:stretch>
            <a:fillRect/>
          </a:stretch>
        </p:blipFill>
        <p:spPr>
          <a:xfrm>
            <a:off x="4726071" y="1542104"/>
            <a:ext cx="171724" cy="172075"/>
          </a:xfrm>
          <a:prstGeom prst="rect">
            <a:avLst/>
          </a:prstGeom>
          <a:solidFill>
            <a:schemeClr val="bg1"/>
          </a:solidFill>
        </p:spPr>
      </p:pic>
    </p:spTree>
    <p:extLst>
      <p:ext uri="{BB962C8B-B14F-4D97-AF65-F5344CB8AC3E}">
        <p14:creationId xmlns:p14="http://schemas.microsoft.com/office/powerpoint/2010/main" val="2026711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repeatCount="indefinite" accel="50000" decel="50000" fill="hold" nodeType="clickEffect">
                                  <p:stCondLst>
                                    <p:cond delay="0"/>
                                  </p:stCondLst>
                                  <p:childTnLst>
                                    <p:animMotion origin="layout" path="M 0.00017 0.00031 L 0.00017 0.0679 " pathEditMode="relative" rAng="0" ptsTypes="AA">
                                      <p:cBhvr>
                                        <p:cTn id="11" dur="2000" fill="hold"/>
                                        <p:tgtEl>
                                          <p:spTgt spid="64"/>
                                        </p:tgtEl>
                                        <p:attrNameLst>
                                          <p:attrName>ppt_x</p:attrName>
                                          <p:attrName>ppt_y</p:attrName>
                                        </p:attrNameLst>
                                      </p:cBhvr>
                                      <p:rCtr x="0" y="3364"/>
                                    </p:animMotion>
                                  </p:childTnLst>
                                </p:cTn>
                              </p:par>
                              <p:par>
                                <p:cTn id="12" presetID="0" presetClass="path" presetSubtype="0" repeatCount="indefinite" accel="50000" decel="50000" fill="hold" nodeType="withEffect">
                                  <p:stCondLst>
                                    <p:cond delay="0"/>
                                  </p:stCondLst>
                                  <p:childTnLst>
                                    <p:animMotion origin="layout" path="M 0.00013 0.00023 L 0.00013 0.06783 " pathEditMode="relative" ptsTypes="AA">
                                      <p:cBhvr>
                                        <p:cTn id="13" dur="2000" fill="hold"/>
                                        <p:tgtEl>
                                          <p:spTgt spid="39"/>
                                        </p:tgtEl>
                                        <p:attrNameLst>
                                          <p:attrName>ppt_x</p:attrName>
                                          <p:attrName>ppt_y</p:attrName>
                                        </p:attrNameLst>
                                      </p:cBhvr>
                                    </p:animMotion>
                                  </p:childTnLst>
                                </p:cTn>
                              </p:par>
                              <p:par>
                                <p:cTn id="14" presetID="0" presetClass="path" presetSubtype="0" repeatCount="indefinite" accel="50000" decel="50000" fill="hold" nodeType="withEffect">
                                  <p:stCondLst>
                                    <p:cond delay="0"/>
                                  </p:stCondLst>
                                  <p:childTnLst>
                                    <p:animMotion origin="layout" path="M 0.00013 0.00023 L 0.00013 0.06782 " pathEditMode="relative" rAng="0" ptsTypes="AA">
                                      <p:cBhvr>
                                        <p:cTn id="15" dur="2000" fill="hold"/>
                                        <p:tgtEl>
                                          <p:spTgt spid="40"/>
                                        </p:tgtEl>
                                        <p:attrNameLst>
                                          <p:attrName>ppt_x</p:attrName>
                                          <p:attrName>ppt_y</p:attrName>
                                        </p:attrNameLst>
                                      </p:cBhvr>
                                      <p:rCtr x="0" y="3380"/>
                                    </p:animMotion>
                                  </p:childTnLst>
                                </p:cTn>
                              </p:par>
                              <p:par>
                                <p:cTn id="16" presetID="0" presetClass="path" presetSubtype="0" repeatCount="indefinite" accel="50000" decel="50000" fill="hold" nodeType="withEffect">
                                  <p:stCondLst>
                                    <p:cond delay="0"/>
                                  </p:stCondLst>
                                  <p:childTnLst>
                                    <p:animMotion origin="layout" path="M 0.00013 0.00023 L 0.00013 0.06782 " pathEditMode="relative" rAng="0" ptsTypes="AA">
                                      <p:cBhvr>
                                        <p:cTn id="17" dur="2000" fill="hold"/>
                                        <p:tgtEl>
                                          <p:spTgt spid="41"/>
                                        </p:tgtEl>
                                        <p:attrNameLst>
                                          <p:attrName>ppt_x</p:attrName>
                                          <p:attrName>ppt_y</p:attrName>
                                        </p:attrNameLst>
                                      </p:cBhvr>
                                      <p:rCtr x="0" y="3380"/>
                                    </p:animMotion>
                                  </p:childTnLst>
                                </p:cTn>
                              </p:par>
                              <p:par>
                                <p:cTn id="18" presetID="0" presetClass="path" presetSubtype="0" repeatCount="indefinite" accel="50000" decel="50000" fill="hold" nodeType="withEffect">
                                  <p:stCondLst>
                                    <p:cond delay="0"/>
                                  </p:stCondLst>
                                  <p:childTnLst>
                                    <p:animMotion origin="layout" path="M 0.00013 0.00023 L 0.00013 0.06782 " pathEditMode="relative" rAng="0" ptsTypes="AA">
                                      <p:cBhvr>
                                        <p:cTn id="19" dur="2000" fill="hold"/>
                                        <p:tgtEl>
                                          <p:spTgt spid="42"/>
                                        </p:tgtEl>
                                        <p:attrNameLst>
                                          <p:attrName>ppt_x</p:attrName>
                                          <p:attrName>ppt_y</p:attrName>
                                        </p:attrNameLst>
                                      </p:cBhvr>
                                      <p:rCtr x="0" y="3380"/>
                                    </p:animMotion>
                                  </p:childTnLst>
                                </p:cTn>
                              </p:par>
                              <p:par>
                                <p:cTn id="20" presetID="8" presetClass="emph" presetSubtype="0" repeatCount="indefinite" fill="hold" nodeType="withEffect">
                                  <p:stCondLst>
                                    <p:cond delay="0"/>
                                  </p:stCondLst>
                                  <p:childTnLst>
                                    <p:animRot by="21600000">
                                      <p:cBhvr>
                                        <p:cTn id="21" dur="5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0DDC9D2-6154-46EB-9A02-E89E3F970177}"/>
              </a:ext>
            </a:extLst>
          </p:cNvPr>
          <p:cNvSpPr>
            <a:spLocks noGrp="1"/>
          </p:cNvSpPr>
          <p:nvPr>
            <p:ph type="title"/>
          </p:nvPr>
        </p:nvSpPr>
        <p:spPr/>
        <p:txBody>
          <a:bodyPr/>
          <a:lstStyle/>
          <a:p>
            <a:r>
              <a:rPr lang="en-US" dirty="0"/>
              <a:t>Feedback</a:t>
            </a:r>
          </a:p>
        </p:txBody>
      </p:sp>
      <p:sp>
        <p:nvSpPr>
          <p:cNvPr id="7" name="Textplatzhalter 6">
            <a:extLst>
              <a:ext uri="{FF2B5EF4-FFF2-40B4-BE49-F238E27FC236}">
                <a16:creationId xmlns:a16="http://schemas.microsoft.com/office/drawing/2014/main" id="{C961EA92-FA06-4ABA-9EAF-AC0272256E2E}"/>
              </a:ext>
            </a:extLst>
          </p:cNvPr>
          <p:cNvSpPr>
            <a:spLocks noGrp="1"/>
          </p:cNvSpPr>
          <p:nvPr>
            <p:ph type="body" sz="quarter" idx="14"/>
          </p:nvPr>
        </p:nvSpPr>
        <p:spPr/>
        <p:txBody>
          <a:bodyPr/>
          <a:lstStyle/>
          <a:p>
            <a:endParaRPr lang="en-US"/>
          </a:p>
        </p:txBody>
      </p:sp>
      <p:sp>
        <p:nvSpPr>
          <p:cNvPr id="3" name="Datumsplatzhalter 2">
            <a:extLst>
              <a:ext uri="{FF2B5EF4-FFF2-40B4-BE49-F238E27FC236}">
                <a16:creationId xmlns:a16="http://schemas.microsoft.com/office/drawing/2014/main" id="{10A5BE5E-E1AD-41AF-9101-E1AC9E30D5C5}"/>
              </a:ext>
            </a:extLst>
          </p:cNvPr>
          <p:cNvSpPr>
            <a:spLocks noGrp="1"/>
          </p:cNvSpPr>
          <p:nvPr>
            <p:ph type="dt" sz="half" idx="15"/>
          </p:nvPr>
        </p:nvSpPr>
        <p:spPr/>
        <p:txBody>
          <a:bodyPr/>
          <a:lstStyle/>
          <a:p>
            <a:r>
              <a:rPr lang="en-DE"/>
              <a:t>SoSe2024</a:t>
            </a:r>
            <a:endParaRPr lang="de-DE"/>
          </a:p>
        </p:txBody>
      </p:sp>
      <p:sp>
        <p:nvSpPr>
          <p:cNvPr id="4" name="Fußzeilenplatzhalter 3">
            <a:extLst>
              <a:ext uri="{FF2B5EF4-FFF2-40B4-BE49-F238E27FC236}">
                <a16:creationId xmlns:a16="http://schemas.microsoft.com/office/drawing/2014/main" id="{956DD1CD-FE57-4226-B9CF-B71F5DB2A96C}"/>
              </a:ext>
            </a:extLst>
          </p:cNvPr>
          <p:cNvSpPr>
            <a:spLocks noGrp="1"/>
          </p:cNvSpPr>
          <p:nvPr>
            <p:ph type="ftr" sz="quarter" idx="16"/>
          </p:nvPr>
        </p:nvSpPr>
        <p:spPr/>
        <p:txBody>
          <a:bodyPr/>
          <a:lstStyle/>
          <a:p>
            <a:r>
              <a:rPr lang="de-DE"/>
              <a:t>GenAI | Sylvia Melzer, Ralf Möller</a:t>
            </a:r>
          </a:p>
        </p:txBody>
      </p:sp>
      <p:sp>
        <p:nvSpPr>
          <p:cNvPr id="5" name="Foliennummernplatzhalter 4">
            <a:extLst>
              <a:ext uri="{FF2B5EF4-FFF2-40B4-BE49-F238E27FC236}">
                <a16:creationId xmlns:a16="http://schemas.microsoft.com/office/drawing/2014/main" id="{96E03201-71AB-4E54-A15A-21815E904D21}"/>
              </a:ext>
            </a:extLst>
          </p:cNvPr>
          <p:cNvSpPr>
            <a:spLocks noGrp="1"/>
          </p:cNvSpPr>
          <p:nvPr>
            <p:ph type="sldNum" sz="quarter" idx="17"/>
          </p:nvPr>
        </p:nvSpPr>
        <p:spPr/>
        <p:txBody>
          <a:bodyPr/>
          <a:lstStyle/>
          <a:p>
            <a:fld id="{3E01A2B2-10AD-754B-9B4C-E5B6FED423D0}" type="slidenum">
              <a:rPr lang="de-DE" smtClean="0"/>
              <a:pPr/>
              <a:t>32</a:t>
            </a:fld>
            <a:endParaRPr lang="de-DE"/>
          </a:p>
        </p:txBody>
      </p:sp>
      <p:pic>
        <p:nvPicPr>
          <p:cNvPr id="8" name="Grafik 7">
            <a:extLst>
              <a:ext uri="{FF2B5EF4-FFF2-40B4-BE49-F238E27FC236}">
                <a16:creationId xmlns:a16="http://schemas.microsoft.com/office/drawing/2014/main" id="{FD3C9B6F-ABC9-4F67-A682-AC292783489A}"/>
              </a:ext>
            </a:extLst>
          </p:cNvPr>
          <p:cNvPicPr>
            <a:picLocks noChangeAspect="1"/>
          </p:cNvPicPr>
          <p:nvPr/>
        </p:nvPicPr>
        <p:blipFill>
          <a:blip r:embed="rId2"/>
          <a:stretch>
            <a:fillRect/>
          </a:stretch>
        </p:blipFill>
        <p:spPr>
          <a:xfrm>
            <a:off x="214767" y="1779662"/>
            <a:ext cx="8499105" cy="2664296"/>
          </a:xfrm>
          <a:prstGeom prst="rect">
            <a:avLst/>
          </a:prstGeom>
        </p:spPr>
      </p:pic>
      <p:pic>
        <p:nvPicPr>
          <p:cNvPr id="9" name="Grafik 8">
            <a:extLst>
              <a:ext uri="{FF2B5EF4-FFF2-40B4-BE49-F238E27FC236}">
                <a16:creationId xmlns:a16="http://schemas.microsoft.com/office/drawing/2014/main" id="{1C70C0B8-7433-4269-BB6D-6FD6C75BA7BC}"/>
              </a:ext>
            </a:extLst>
          </p:cNvPr>
          <p:cNvPicPr>
            <a:picLocks noChangeAspect="1"/>
          </p:cNvPicPr>
          <p:nvPr/>
        </p:nvPicPr>
        <p:blipFill>
          <a:blip r:embed="rId3"/>
          <a:stretch>
            <a:fillRect/>
          </a:stretch>
        </p:blipFill>
        <p:spPr>
          <a:xfrm>
            <a:off x="3995936" y="30590"/>
            <a:ext cx="769418" cy="1001945"/>
          </a:xfrm>
          <a:prstGeom prst="rect">
            <a:avLst/>
          </a:prstGeom>
        </p:spPr>
      </p:pic>
    </p:spTree>
    <p:extLst>
      <p:ext uri="{BB962C8B-B14F-4D97-AF65-F5344CB8AC3E}">
        <p14:creationId xmlns:p14="http://schemas.microsoft.com/office/powerpoint/2010/main" val="3966392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E890BC-4C61-4CDF-A890-66BA0F386B3C}"/>
              </a:ext>
            </a:extLst>
          </p:cNvPr>
          <p:cNvSpPr>
            <a:spLocks noGrp="1"/>
          </p:cNvSpPr>
          <p:nvPr>
            <p:ph type="title"/>
          </p:nvPr>
        </p:nvSpPr>
        <p:spPr/>
        <p:txBody>
          <a:bodyPr/>
          <a:lstStyle/>
          <a:p>
            <a:r>
              <a:rPr lang="en-US" dirty="0"/>
              <a:t>New Output after Feedback</a:t>
            </a:r>
          </a:p>
        </p:txBody>
      </p:sp>
      <p:sp>
        <p:nvSpPr>
          <p:cNvPr id="3" name="Textplatzhalter 2">
            <a:extLst>
              <a:ext uri="{FF2B5EF4-FFF2-40B4-BE49-F238E27FC236}">
                <a16:creationId xmlns:a16="http://schemas.microsoft.com/office/drawing/2014/main" id="{45BB7BC9-B1A5-4107-A680-495DB1410690}"/>
              </a:ext>
            </a:extLst>
          </p:cNvPr>
          <p:cNvSpPr>
            <a:spLocks noGrp="1"/>
          </p:cNvSpPr>
          <p:nvPr>
            <p:ph type="body" sz="quarter" idx="14"/>
          </p:nvPr>
        </p:nvSpPr>
        <p:spPr/>
        <p:txBody>
          <a:bodyPr/>
          <a:lstStyle/>
          <a:p>
            <a:endParaRPr lang="en-US"/>
          </a:p>
        </p:txBody>
      </p:sp>
      <p:sp>
        <p:nvSpPr>
          <p:cNvPr id="4" name="Datumsplatzhalter 3">
            <a:extLst>
              <a:ext uri="{FF2B5EF4-FFF2-40B4-BE49-F238E27FC236}">
                <a16:creationId xmlns:a16="http://schemas.microsoft.com/office/drawing/2014/main" id="{A041E62A-5521-4866-B4FE-8AC231145DB5}"/>
              </a:ext>
            </a:extLst>
          </p:cNvPr>
          <p:cNvSpPr>
            <a:spLocks noGrp="1"/>
          </p:cNvSpPr>
          <p:nvPr>
            <p:ph type="dt" sz="half" idx="15"/>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5D36B1D3-672C-48E2-A350-B9A71B8EE70F}"/>
              </a:ext>
            </a:extLst>
          </p:cNvPr>
          <p:cNvSpPr>
            <a:spLocks noGrp="1"/>
          </p:cNvSpPr>
          <p:nvPr>
            <p:ph type="ftr" sz="quarter" idx="16"/>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7053F285-E2F9-4AB1-8F9E-B017D35270D3}"/>
              </a:ext>
            </a:extLst>
          </p:cNvPr>
          <p:cNvSpPr>
            <a:spLocks noGrp="1"/>
          </p:cNvSpPr>
          <p:nvPr>
            <p:ph type="sldNum" sz="quarter" idx="17"/>
          </p:nvPr>
        </p:nvSpPr>
        <p:spPr/>
        <p:txBody>
          <a:bodyPr/>
          <a:lstStyle/>
          <a:p>
            <a:fld id="{3E01A2B2-10AD-754B-9B4C-E5B6FED423D0}" type="slidenum">
              <a:rPr lang="de-DE" smtClean="0"/>
              <a:pPr/>
              <a:t>33</a:t>
            </a:fld>
            <a:endParaRPr lang="de-DE" dirty="0"/>
          </a:p>
        </p:txBody>
      </p:sp>
      <p:pic>
        <p:nvPicPr>
          <p:cNvPr id="7" name="Grafik 6">
            <a:extLst>
              <a:ext uri="{FF2B5EF4-FFF2-40B4-BE49-F238E27FC236}">
                <a16:creationId xmlns:a16="http://schemas.microsoft.com/office/drawing/2014/main" id="{0E7E0876-B3FA-4306-B58D-D14B4051F324}"/>
              </a:ext>
            </a:extLst>
          </p:cNvPr>
          <p:cNvPicPr>
            <a:picLocks noChangeAspect="1"/>
          </p:cNvPicPr>
          <p:nvPr/>
        </p:nvPicPr>
        <p:blipFill>
          <a:blip r:embed="rId2"/>
          <a:stretch>
            <a:fillRect/>
          </a:stretch>
        </p:blipFill>
        <p:spPr>
          <a:xfrm>
            <a:off x="3995936" y="30590"/>
            <a:ext cx="769418" cy="1001945"/>
          </a:xfrm>
          <a:prstGeom prst="rect">
            <a:avLst/>
          </a:prstGeom>
        </p:spPr>
      </p:pic>
      <p:pic>
        <p:nvPicPr>
          <p:cNvPr id="8" name="Grafik 7">
            <a:extLst>
              <a:ext uri="{FF2B5EF4-FFF2-40B4-BE49-F238E27FC236}">
                <a16:creationId xmlns:a16="http://schemas.microsoft.com/office/drawing/2014/main" id="{A2B5B0DB-E64A-4566-8D44-081EFC394BA4}"/>
              </a:ext>
            </a:extLst>
          </p:cNvPr>
          <p:cNvPicPr>
            <a:picLocks noChangeAspect="1"/>
          </p:cNvPicPr>
          <p:nvPr/>
        </p:nvPicPr>
        <p:blipFill>
          <a:blip r:embed="rId3"/>
          <a:stretch>
            <a:fillRect/>
          </a:stretch>
        </p:blipFill>
        <p:spPr>
          <a:xfrm>
            <a:off x="214769" y="1779662"/>
            <a:ext cx="4429239" cy="2893034"/>
          </a:xfrm>
          <a:prstGeom prst="rect">
            <a:avLst/>
          </a:prstGeom>
        </p:spPr>
      </p:pic>
      <p:pic>
        <p:nvPicPr>
          <p:cNvPr id="9" name="Grafik 8">
            <a:extLst>
              <a:ext uri="{FF2B5EF4-FFF2-40B4-BE49-F238E27FC236}">
                <a16:creationId xmlns:a16="http://schemas.microsoft.com/office/drawing/2014/main" id="{57B6EF46-2309-4322-B82D-339F06EE6BE8}"/>
              </a:ext>
            </a:extLst>
          </p:cNvPr>
          <p:cNvPicPr>
            <a:picLocks noChangeAspect="1"/>
          </p:cNvPicPr>
          <p:nvPr/>
        </p:nvPicPr>
        <p:blipFill>
          <a:blip r:embed="rId4"/>
          <a:stretch>
            <a:fillRect/>
          </a:stretch>
        </p:blipFill>
        <p:spPr>
          <a:xfrm>
            <a:off x="4656463" y="1779662"/>
            <a:ext cx="4184177" cy="2893034"/>
          </a:xfrm>
          <a:prstGeom prst="rect">
            <a:avLst/>
          </a:prstGeom>
        </p:spPr>
      </p:pic>
      <p:pic>
        <p:nvPicPr>
          <p:cNvPr id="10" name="Grafik 9">
            <a:extLst>
              <a:ext uri="{FF2B5EF4-FFF2-40B4-BE49-F238E27FC236}">
                <a16:creationId xmlns:a16="http://schemas.microsoft.com/office/drawing/2014/main" id="{E91BEB4C-4183-4A6B-AA47-EE42A5AA9618}"/>
              </a:ext>
            </a:extLst>
          </p:cNvPr>
          <p:cNvPicPr>
            <a:picLocks noChangeAspect="1"/>
          </p:cNvPicPr>
          <p:nvPr/>
        </p:nvPicPr>
        <p:blipFill>
          <a:blip r:embed="rId5"/>
          <a:stretch>
            <a:fillRect/>
          </a:stretch>
        </p:blipFill>
        <p:spPr>
          <a:xfrm>
            <a:off x="1390650" y="4659982"/>
            <a:ext cx="6781104" cy="452585"/>
          </a:xfrm>
          <a:prstGeom prst="rect">
            <a:avLst/>
          </a:prstGeom>
        </p:spPr>
      </p:pic>
    </p:spTree>
    <p:extLst>
      <p:ext uri="{BB962C8B-B14F-4D97-AF65-F5344CB8AC3E}">
        <p14:creationId xmlns:p14="http://schemas.microsoft.com/office/powerpoint/2010/main" val="126271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Content Placeholder 3">
            <a:extLst>
              <a:ext uri="{FF2B5EF4-FFF2-40B4-BE49-F238E27FC236}">
                <a16:creationId xmlns:a16="http://schemas.microsoft.com/office/drawing/2014/main" id="{1C9D5FCE-E6FB-4D03-530D-EF37B8A10CCC}"/>
              </a:ext>
            </a:extLst>
          </p:cNvPr>
          <p:cNvPicPr>
            <a:picLocks noChangeAspect="1"/>
          </p:cNvPicPr>
          <p:nvPr/>
        </p:nvPicPr>
        <p:blipFill>
          <a:blip r:embed="rId3"/>
          <a:stretch>
            <a:fillRect/>
          </a:stretch>
        </p:blipFill>
        <p:spPr>
          <a:xfrm>
            <a:off x="1936646" y="1729823"/>
            <a:ext cx="3166476" cy="3166476"/>
          </a:xfrm>
          <a:prstGeom prst="rect">
            <a:avLst/>
          </a:prstGeom>
          <a:noFill/>
        </p:spPr>
      </p:pic>
      <p:pic>
        <p:nvPicPr>
          <p:cNvPr id="4" name="Picture 3">
            <a:extLst>
              <a:ext uri="{FF2B5EF4-FFF2-40B4-BE49-F238E27FC236}">
                <a16:creationId xmlns:a16="http://schemas.microsoft.com/office/drawing/2014/main" id="{BED790A6-6410-E044-9D02-D905B4DDE6E2}"/>
              </a:ext>
            </a:extLst>
          </p:cNvPr>
          <p:cNvPicPr>
            <a:picLocks noChangeAspect="1"/>
          </p:cNvPicPr>
          <p:nvPr/>
        </p:nvPicPr>
        <p:blipFill>
          <a:blip r:embed="rId4"/>
          <a:stretch>
            <a:fillRect/>
          </a:stretch>
        </p:blipFill>
        <p:spPr>
          <a:xfrm>
            <a:off x="3053978" y="1810319"/>
            <a:ext cx="611376" cy="611376"/>
          </a:xfrm>
          <a:prstGeom prst="rect">
            <a:avLst/>
          </a:prstGeom>
          <a:noFill/>
        </p:spPr>
      </p:pic>
      <p:pic>
        <p:nvPicPr>
          <p:cNvPr id="5" name="Picture 4">
            <a:extLst>
              <a:ext uri="{FF2B5EF4-FFF2-40B4-BE49-F238E27FC236}">
                <a16:creationId xmlns:a16="http://schemas.microsoft.com/office/drawing/2014/main" id="{FAB7756C-AEA2-CD4B-8552-63D1B5E8B2E3}"/>
              </a:ext>
            </a:extLst>
          </p:cNvPr>
          <p:cNvPicPr>
            <a:picLocks noChangeAspect="1"/>
          </p:cNvPicPr>
          <p:nvPr/>
        </p:nvPicPr>
        <p:blipFill>
          <a:blip r:embed="rId4"/>
          <a:stretch>
            <a:fillRect/>
          </a:stretch>
        </p:blipFill>
        <p:spPr>
          <a:xfrm>
            <a:off x="4463156" y="2853111"/>
            <a:ext cx="611376" cy="611376"/>
          </a:xfrm>
          <a:prstGeom prst="rect">
            <a:avLst/>
          </a:prstGeom>
          <a:noFill/>
        </p:spPr>
      </p:pic>
      <p:pic>
        <p:nvPicPr>
          <p:cNvPr id="6" name="Picture 5">
            <a:extLst>
              <a:ext uri="{FF2B5EF4-FFF2-40B4-BE49-F238E27FC236}">
                <a16:creationId xmlns:a16="http://schemas.microsoft.com/office/drawing/2014/main" id="{FB83F3C3-BC3B-2849-825A-7EFA96FE950D}"/>
              </a:ext>
            </a:extLst>
          </p:cNvPr>
          <p:cNvPicPr>
            <a:picLocks noChangeAspect="1"/>
          </p:cNvPicPr>
          <p:nvPr/>
        </p:nvPicPr>
        <p:blipFill>
          <a:blip r:embed="rId4"/>
          <a:stretch>
            <a:fillRect/>
          </a:stretch>
        </p:blipFill>
        <p:spPr>
          <a:xfrm>
            <a:off x="3589466" y="4121372"/>
            <a:ext cx="611376" cy="611376"/>
          </a:xfrm>
          <a:prstGeom prst="rect">
            <a:avLst/>
          </a:prstGeom>
          <a:noFill/>
        </p:spPr>
      </p:pic>
      <p:pic>
        <p:nvPicPr>
          <p:cNvPr id="7" name="Picture 6">
            <a:extLst>
              <a:ext uri="{FF2B5EF4-FFF2-40B4-BE49-F238E27FC236}">
                <a16:creationId xmlns:a16="http://schemas.microsoft.com/office/drawing/2014/main" id="{13FACDC3-33B6-2546-A146-84BB6F3ED8CF}"/>
              </a:ext>
            </a:extLst>
          </p:cNvPr>
          <p:cNvPicPr>
            <a:picLocks noChangeAspect="1"/>
          </p:cNvPicPr>
          <p:nvPr/>
        </p:nvPicPr>
        <p:blipFill>
          <a:blip r:embed="rId4"/>
          <a:stretch>
            <a:fillRect/>
          </a:stretch>
        </p:blipFill>
        <p:spPr>
          <a:xfrm>
            <a:off x="2161498" y="3219497"/>
            <a:ext cx="611376" cy="611376"/>
          </a:xfrm>
          <a:prstGeom prst="rect">
            <a:avLst/>
          </a:prstGeom>
          <a:noFill/>
        </p:spPr>
      </p:pic>
      <p:grpSp>
        <p:nvGrpSpPr>
          <p:cNvPr id="16" name="Group 15">
            <a:extLst>
              <a:ext uri="{FF2B5EF4-FFF2-40B4-BE49-F238E27FC236}">
                <a16:creationId xmlns:a16="http://schemas.microsoft.com/office/drawing/2014/main" id="{543FFE5F-A39A-2C45-BDA7-42BB2BAC9EC5}"/>
              </a:ext>
            </a:extLst>
          </p:cNvPr>
          <p:cNvGrpSpPr/>
          <p:nvPr/>
        </p:nvGrpSpPr>
        <p:grpSpPr>
          <a:xfrm>
            <a:off x="4341695" y="1810320"/>
            <a:ext cx="761427" cy="1836457"/>
            <a:chOff x="8883960" y="227833"/>
            <a:chExt cx="2857500" cy="6891896"/>
          </a:xfrm>
        </p:grpSpPr>
        <p:pic>
          <p:nvPicPr>
            <p:cNvPr id="14" name="Picture 13">
              <a:extLst>
                <a:ext uri="{FF2B5EF4-FFF2-40B4-BE49-F238E27FC236}">
                  <a16:creationId xmlns:a16="http://schemas.microsoft.com/office/drawing/2014/main" id="{AA5C9833-09CE-5B48-9116-C061EFB6A00D}"/>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8" name="Content Placeholder 3">
              <a:extLst>
                <a:ext uri="{FF2B5EF4-FFF2-40B4-BE49-F238E27FC236}">
                  <a16:creationId xmlns:a16="http://schemas.microsoft.com/office/drawing/2014/main" id="{8A62493B-C46C-CE43-87AE-836422871943}"/>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9" name="Picture 8">
              <a:extLst>
                <a:ext uri="{FF2B5EF4-FFF2-40B4-BE49-F238E27FC236}">
                  <a16:creationId xmlns:a16="http://schemas.microsoft.com/office/drawing/2014/main" id="{0EAF0C65-5653-BF4C-A5E6-BD9D4C5EB88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10" name="Right Arrow 9">
              <a:extLst>
                <a:ext uri="{FF2B5EF4-FFF2-40B4-BE49-F238E27FC236}">
                  <a16:creationId xmlns:a16="http://schemas.microsoft.com/office/drawing/2014/main" id="{45CEF097-26CC-D549-8480-1D0C0BC4D00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11" name="Right Arrow 10">
              <a:extLst>
                <a:ext uri="{FF2B5EF4-FFF2-40B4-BE49-F238E27FC236}">
                  <a16:creationId xmlns:a16="http://schemas.microsoft.com/office/drawing/2014/main" id="{2E0E0641-9DD7-CE49-8EC3-896FD83CBC88}"/>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17" name="Group 16">
            <a:extLst>
              <a:ext uri="{FF2B5EF4-FFF2-40B4-BE49-F238E27FC236}">
                <a16:creationId xmlns:a16="http://schemas.microsoft.com/office/drawing/2014/main" id="{3DDDA3D8-623D-684B-844E-F681549F9548}"/>
              </a:ext>
            </a:extLst>
          </p:cNvPr>
          <p:cNvGrpSpPr/>
          <p:nvPr/>
        </p:nvGrpSpPr>
        <p:grpSpPr>
          <a:xfrm>
            <a:off x="3496189" y="2984634"/>
            <a:ext cx="761427" cy="1836457"/>
            <a:chOff x="8883960" y="227833"/>
            <a:chExt cx="2857500" cy="6891896"/>
          </a:xfrm>
        </p:grpSpPr>
        <p:pic>
          <p:nvPicPr>
            <p:cNvPr id="18" name="Picture 17">
              <a:extLst>
                <a:ext uri="{FF2B5EF4-FFF2-40B4-BE49-F238E27FC236}">
                  <a16:creationId xmlns:a16="http://schemas.microsoft.com/office/drawing/2014/main" id="{D099907A-A663-E048-99EC-5A78D28D0FBC}"/>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19" name="Content Placeholder 3">
              <a:extLst>
                <a:ext uri="{FF2B5EF4-FFF2-40B4-BE49-F238E27FC236}">
                  <a16:creationId xmlns:a16="http://schemas.microsoft.com/office/drawing/2014/main" id="{7590F3F9-20F5-F743-BDEC-2972942DA03D}"/>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0" name="Picture 19">
              <a:extLst>
                <a:ext uri="{FF2B5EF4-FFF2-40B4-BE49-F238E27FC236}">
                  <a16:creationId xmlns:a16="http://schemas.microsoft.com/office/drawing/2014/main" id="{918FB460-DE33-C742-AA79-6DBD8FDA3169}"/>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1" name="Right Arrow 20">
              <a:extLst>
                <a:ext uri="{FF2B5EF4-FFF2-40B4-BE49-F238E27FC236}">
                  <a16:creationId xmlns:a16="http://schemas.microsoft.com/office/drawing/2014/main" id="{19B91ECA-0B7D-004A-A9B6-4C54116CA157}"/>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2" name="Right Arrow 21">
              <a:extLst>
                <a:ext uri="{FF2B5EF4-FFF2-40B4-BE49-F238E27FC236}">
                  <a16:creationId xmlns:a16="http://schemas.microsoft.com/office/drawing/2014/main" id="{AD04000D-D448-4947-BF30-57E5E230696E}"/>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24" name="Group 23">
            <a:extLst>
              <a:ext uri="{FF2B5EF4-FFF2-40B4-BE49-F238E27FC236}">
                <a16:creationId xmlns:a16="http://schemas.microsoft.com/office/drawing/2014/main" id="{C06C8E58-575C-BB46-89A5-D6524FEFABA6}"/>
              </a:ext>
            </a:extLst>
          </p:cNvPr>
          <p:cNvGrpSpPr/>
          <p:nvPr/>
        </p:nvGrpSpPr>
        <p:grpSpPr>
          <a:xfrm>
            <a:off x="2077616" y="2073366"/>
            <a:ext cx="761427" cy="1836457"/>
            <a:chOff x="8883960" y="227833"/>
            <a:chExt cx="2857500" cy="6891896"/>
          </a:xfrm>
        </p:grpSpPr>
        <p:pic>
          <p:nvPicPr>
            <p:cNvPr id="25" name="Picture 24">
              <a:extLst>
                <a:ext uri="{FF2B5EF4-FFF2-40B4-BE49-F238E27FC236}">
                  <a16:creationId xmlns:a16="http://schemas.microsoft.com/office/drawing/2014/main" id="{F3C5A3FB-C898-574A-B69B-0A82F760D96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26" name="Content Placeholder 3">
              <a:extLst>
                <a:ext uri="{FF2B5EF4-FFF2-40B4-BE49-F238E27FC236}">
                  <a16:creationId xmlns:a16="http://schemas.microsoft.com/office/drawing/2014/main" id="{531D9814-254C-4443-8A2A-10D18301D202}"/>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27" name="Picture 26">
              <a:extLst>
                <a:ext uri="{FF2B5EF4-FFF2-40B4-BE49-F238E27FC236}">
                  <a16:creationId xmlns:a16="http://schemas.microsoft.com/office/drawing/2014/main" id="{3031F674-12D6-9046-AE87-65A81FA4A087}"/>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28" name="Right Arrow 27">
              <a:extLst>
                <a:ext uri="{FF2B5EF4-FFF2-40B4-BE49-F238E27FC236}">
                  <a16:creationId xmlns:a16="http://schemas.microsoft.com/office/drawing/2014/main" id="{73C9CE6C-946B-E147-A79E-D947DF86CABF}"/>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29" name="Right Arrow 28">
              <a:extLst>
                <a:ext uri="{FF2B5EF4-FFF2-40B4-BE49-F238E27FC236}">
                  <a16:creationId xmlns:a16="http://schemas.microsoft.com/office/drawing/2014/main" id="{EBADC1C3-519D-DF4D-8515-4AEE5283B07A}"/>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grpSp>
        <p:nvGrpSpPr>
          <p:cNvPr id="31" name="Group 30">
            <a:extLst>
              <a:ext uri="{FF2B5EF4-FFF2-40B4-BE49-F238E27FC236}">
                <a16:creationId xmlns:a16="http://schemas.microsoft.com/office/drawing/2014/main" id="{502F1BFA-4C8D-884A-A98F-B7DD5D6B477D}"/>
              </a:ext>
            </a:extLst>
          </p:cNvPr>
          <p:cNvGrpSpPr/>
          <p:nvPr/>
        </p:nvGrpSpPr>
        <p:grpSpPr>
          <a:xfrm>
            <a:off x="2988885" y="654793"/>
            <a:ext cx="761427" cy="1836457"/>
            <a:chOff x="8883960" y="227833"/>
            <a:chExt cx="2857500" cy="6891896"/>
          </a:xfrm>
        </p:grpSpPr>
        <p:pic>
          <p:nvPicPr>
            <p:cNvPr id="32" name="Picture 31">
              <a:extLst>
                <a:ext uri="{FF2B5EF4-FFF2-40B4-BE49-F238E27FC236}">
                  <a16:creationId xmlns:a16="http://schemas.microsoft.com/office/drawing/2014/main" id="{151EDDC8-7F82-224F-8346-EFBF653DDF14}"/>
                </a:ext>
              </a:extLst>
            </p:cNvPr>
            <p:cNvPicPr>
              <a:picLocks noChangeAspect="1"/>
            </p:cNvPicPr>
            <p:nvPr/>
          </p:nvPicPr>
          <p:blipFill>
            <a:blip r:embed="rId4"/>
            <a:stretch>
              <a:fillRect/>
            </a:stretch>
          </p:blipFill>
          <p:spPr>
            <a:xfrm>
              <a:off x="8883960" y="4262229"/>
              <a:ext cx="2857500" cy="2857500"/>
            </a:xfrm>
            <a:prstGeom prst="rect">
              <a:avLst/>
            </a:prstGeom>
          </p:spPr>
        </p:pic>
        <p:pic>
          <p:nvPicPr>
            <p:cNvPr id="33" name="Content Placeholder 3">
              <a:extLst>
                <a:ext uri="{FF2B5EF4-FFF2-40B4-BE49-F238E27FC236}">
                  <a16:creationId xmlns:a16="http://schemas.microsoft.com/office/drawing/2014/main" id="{AF552064-BE52-5A40-97A4-F859A42F0D08}"/>
                </a:ext>
              </a:extLst>
            </p:cNvPr>
            <p:cNvPicPr>
              <a:picLocks noChangeAspect="1"/>
            </p:cNvPicPr>
            <p:nvPr/>
          </p:nvPicPr>
          <p:blipFill>
            <a:blip r:embed="rId5"/>
            <a:stretch>
              <a:fillRect/>
            </a:stretch>
          </p:blipFill>
          <p:spPr>
            <a:xfrm>
              <a:off x="9613770" y="227833"/>
              <a:ext cx="1422400" cy="1422400"/>
            </a:xfrm>
            <a:prstGeom prst="rect">
              <a:avLst/>
            </a:prstGeom>
          </p:spPr>
        </p:pic>
        <p:pic>
          <p:nvPicPr>
            <p:cNvPr id="34" name="Picture 33">
              <a:extLst>
                <a:ext uri="{FF2B5EF4-FFF2-40B4-BE49-F238E27FC236}">
                  <a16:creationId xmlns:a16="http://schemas.microsoft.com/office/drawing/2014/main" id="{58EFC32C-5219-CC45-AC45-F072AB2C33C4}"/>
                </a:ext>
              </a:extLst>
            </p:cNvPr>
            <p:cNvPicPr>
              <a:picLocks noChangeAspect="1"/>
            </p:cNvPicPr>
            <p:nvPr/>
          </p:nvPicPr>
          <p:blipFill>
            <a:blip r:embed="rId6"/>
            <a:stretch>
              <a:fillRect/>
            </a:stretch>
          </p:blipFill>
          <p:spPr>
            <a:xfrm>
              <a:off x="9717773" y="2266489"/>
              <a:ext cx="1189874" cy="1189874"/>
            </a:xfrm>
            <a:prstGeom prst="rect">
              <a:avLst/>
            </a:prstGeom>
          </p:spPr>
        </p:pic>
        <p:sp>
          <p:nvSpPr>
            <p:cNvPr id="35" name="Right Arrow 34">
              <a:extLst>
                <a:ext uri="{FF2B5EF4-FFF2-40B4-BE49-F238E27FC236}">
                  <a16:creationId xmlns:a16="http://schemas.microsoft.com/office/drawing/2014/main" id="{1E8E05CB-A57E-C346-B8A1-F8BA0BC8A4D2}"/>
                </a:ext>
              </a:extLst>
            </p:cNvPr>
            <p:cNvSpPr/>
            <p:nvPr/>
          </p:nvSpPr>
          <p:spPr>
            <a:xfrm rot="5400000">
              <a:off x="9999887" y="1800367"/>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sp>
          <p:nvSpPr>
            <p:cNvPr id="36" name="Right Arrow 35">
              <a:extLst>
                <a:ext uri="{FF2B5EF4-FFF2-40B4-BE49-F238E27FC236}">
                  <a16:creationId xmlns:a16="http://schemas.microsoft.com/office/drawing/2014/main" id="{2B1E5040-55CC-2C4F-82E3-4B5A5FEB0747}"/>
                </a:ext>
              </a:extLst>
            </p:cNvPr>
            <p:cNvSpPr/>
            <p:nvPr/>
          </p:nvSpPr>
          <p:spPr>
            <a:xfrm rot="5400000">
              <a:off x="9999887" y="3391173"/>
              <a:ext cx="648040" cy="5508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DE" sz="1350" dirty="0">
                <a:latin typeface="TheSans UHH" panose="020B0502050302020203" pitchFamily="34" charset="0"/>
              </a:endParaRPr>
            </a:p>
          </p:txBody>
        </p:sp>
      </p:grpSp>
      <p:sp>
        <p:nvSpPr>
          <p:cNvPr id="43" name="TextBox 42">
            <a:extLst>
              <a:ext uri="{FF2B5EF4-FFF2-40B4-BE49-F238E27FC236}">
                <a16:creationId xmlns:a16="http://schemas.microsoft.com/office/drawing/2014/main" id="{0163F159-160F-FE4C-AB7B-037DDEC287AC}"/>
              </a:ext>
            </a:extLst>
          </p:cNvPr>
          <p:cNvSpPr txBox="1"/>
          <p:nvPr/>
        </p:nvSpPr>
        <p:spPr>
          <a:xfrm>
            <a:off x="1315516" y="1242930"/>
            <a:ext cx="2061783" cy="507831"/>
          </a:xfrm>
          <a:prstGeom prst="rect">
            <a:avLst/>
          </a:prstGeom>
          <a:noFill/>
        </p:spPr>
        <p:txBody>
          <a:bodyPr wrap="none" rtlCol="0">
            <a:spAutoFit/>
          </a:bodyPr>
          <a:lstStyle/>
          <a:p>
            <a:r>
              <a:rPr lang="en-US" sz="1350" dirty="0">
                <a:latin typeface="TheSans UHH" panose="020B0502050302020203" pitchFamily="34" charset="0"/>
              </a:rPr>
              <a:t>From percepts to the </a:t>
            </a:r>
          </a:p>
          <a:p>
            <a:r>
              <a:rPr lang="en-US" sz="1350" dirty="0">
                <a:latin typeface="TheSans UHH" panose="020B0502050302020203" pitchFamily="34" charset="0"/>
              </a:rPr>
              <a:t>state of the environment</a:t>
            </a:r>
            <a:endParaRPr lang="en-DE" sz="1350" dirty="0">
              <a:latin typeface="TheSans UHH" panose="020B0502050302020203" pitchFamily="34" charset="0"/>
            </a:endParaRPr>
          </a:p>
        </p:txBody>
      </p:sp>
      <p:sp>
        <p:nvSpPr>
          <p:cNvPr id="44" name="TextBox 43">
            <a:extLst>
              <a:ext uri="{FF2B5EF4-FFF2-40B4-BE49-F238E27FC236}">
                <a16:creationId xmlns:a16="http://schemas.microsoft.com/office/drawing/2014/main" id="{11AD5561-B37B-0048-B6D8-8313E4823B96}"/>
              </a:ext>
            </a:extLst>
          </p:cNvPr>
          <p:cNvSpPr txBox="1"/>
          <p:nvPr/>
        </p:nvSpPr>
        <p:spPr>
          <a:xfrm>
            <a:off x="5074532" y="4229984"/>
            <a:ext cx="2880640" cy="715581"/>
          </a:xfrm>
          <a:prstGeom prst="rect">
            <a:avLst/>
          </a:prstGeom>
          <a:noFill/>
        </p:spPr>
        <p:txBody>
          <a:bodyPr wrap="square" rtlCol="0">
            <a:spAutoFit/>
          </a:bodyPr>
          <a:lstStyle/>
          <a:p>
            <a:pPr algn="ctr"/>
            <a:r>
              <a:rPr lang="en-US" sz="1350" u="sng" dirty="0">
                <a:latin typeface="TheSans UHH" panose="020B0502050302020203" pitchFamily="34" charset="0"/>
              </a:rPr>
              <a:t>Action planning strategy</a:t>
            </a:r>
          </a:p>
          <a:p>
            <a:pPr algn="ctr"/>
            <a:r>
              <a:rPr lang="en-US" sz="1350" dirty="0">
                <a:latin typeface="TheSans UHH" panose="020B0502050302020203" pitchFamily="34" charset="0"/>
              </a:rPr>
              <a:t>What is the best action in the current state for a given goal?</a:t>
            </a:r>
            <a:endParaRPr lang="en-DE" sz="1350" dirty="0">
              <a:latin typeface="TheSans UHH" panose="020B0502050302020203" pitchFamily="34" charset="0"/>
            </a:endParaRPr>
          </a:p>
        </p:txBody>
      </p:sp>
      <p:sp>
        <p:nvSpPr>
          <p:cNvPr id="45" name="TextBox 44">
            <a:extLst>
              <a:ext uri="{FF2B5EF4-FFF2-40B4-BE49-F238E27FC236}">
                <a16:creationId xmlns:a16="http://schemas.microsoft.com/office/drawing/2014/main" id="{F8F2C1D2-372C-9544-87AD-51B6CA70E098}"/>
              </a:ext>
            </a:extLst>
          </p:cNvPr>
          <p:cNvSpPr txBox="1"/>
          <p:nvPr/>
        </p:nvSpPr>
        <p:spPr>
          <a:xfrm>
            <a:off x="1335937" y="4319498"/>
            <a:ext cx="1085554" cy="507831"/>
          </a:xfrm>
          <a:prstGeom prst="rect">
            <a:avLst/>
          </a:prstGeom>
          <a:noFill/>
        </p:spPr>
        <p:txBody>
          <a:bodyPr wrap="none" rtlCol="0">
            <a:spAutoFit/>
          </a:bodyPr>
          <a:lstStyle/>
          <a:p>
            <a:pPr defTabSz="685800"/>
            <a:r>
              <a:rPr lang="en-DE" sz="1350" dirty="0">
                <a:solidFill>
                  <a:prstClr val="black"/>
                </a:solidFill>
                <a:latin typeface="TheSans UHH" panose="020B0502050302020203" pitchFamily="34" charset="0"/>
              </a:rPr>
              <a:t>Action </a:t>
            </a:r>
            <a:r>
              <a:rPr lang="de-DE" sz="1350" dirty="0">
                <a:solidFill>
                  <a:prstClr val="black"/>
                </a:solidFill>
                <a:latin typeface="TheSans UHH" panose="020B0502050302020203" pitchFamily="34" charset="0"/>
              </a:rPr>
              <a:t>incl.</a:t>
            </a:r>
            <a:br>
              <a:rPr lang="en-DE" sz="1350" dirty="0">
                <a:solidFill>
                  <a:prstClr val="black"/>
                </a:solidFill>
                <a:latin typeface="TheSans UHH" panose="020B0502050302020203" pitchFamily="34" charset="0"/>
              </a:rPr>
            </a:br>
            <a:r>
              <a:rPr lang="de-DE" sz="1350" dirty="0">
                <a:solidFill>
                  <a:prstClr val="black"/>
                </a:solidFill>
                <a:latin typeface="TheSans UHH" panose="020B0502050302020203" pitchFamily="34" charset="0"/>
              </a:rPr>
              <a:t>e</a:t>
            </a:r>
            <a:r>
              <a:rPr lang="en-DE" sz="1350" dirty="0" err="1">
                <a:solidFill>
                  <a:prstClr val="black"/>
                </a:solidFill>
                <a:latin typeface="TheSans UHH" panose="020B0502050302020203" pitchFamily="34" charset="0"/>
              </a:rPr>
              <a:t>xplanation</a:t>
            </a:r>
            <a:endParaRPr lang="en-DE" sz="1350" dirty="0">
              <a:solidFill>
                <a:prstClr val="black"/>
              </a:solidFill>
              <a:latin typeface="TheSans UHH" panose="020B0502050302020203" pitchFamily="34" charset="0"/>
            </a:endParaRPr>
          </a:p>
        </p:txBody>
      </p:sp>
      <p:sp>
        <p:nvSpPr>
          <p:cNvPr id="46" name="TextBox 45">
            <a:extLst>
              <a:ext uri="{FF2B5EF4-FFF2-40B4-BE49-F238E27FC236}">
                <a16:creationId xmlns:a16="http://schemas.microsoft.com/office/drawing/2014/main" id="{2AED9DDB-B292-614F-8647-D65F59C00526}"/>
              </a:ext>
            </a:extLst>
          </p:cNvPr>
          <p:cNvSpPr txBox="1"/>
          <p:nvPr/>
        </p:nvSpPr>
        <p:spPr>
          <a:xfrm>
            <a:off x="4964935" y="1156425"/>
            <a:ext cx="3849335" cy="830997"/>
          </a:xfrm>
          <a:prstGeom prst="rect">
            <a:avLst/>
          </a:prstGeom>
          <a:noFill/>
        </p:spPr>
        <p:txBody>
          <a:bodyPr wrap="square" rtlCol="0">
            <a:spAutoFit/>
          </a:bodyPr>
          <a:lstStyle/>
          <a:p>
            <a:r>
              <a:rPr lang="en-US" sz="1600" dirty="0">
                <a:latin typeface="TheSans UHH" panose="020B0502050302020203" pitchFamily="34" charset="0"/>
              </a:rPr>
              <a:t>Is the goal G in the current state of the environment still correctly chosen?</a:t>
            </a:r>
            <a:br>
              <a:rPr lang="en-US" sz="1600" dirty="0">
                <a:latin typeface="TheSans UHH" panose="020B0502050302020203" pitchFamily="34" charset="0"/>
              </a:rPr>
            </a:br>
            <a:r>
              <a:rPr lang="en-US" sz="1600" dirty="0">
                <a:latin typeface="TheSans UHH" panose="020B0502050302020203" pitchFamily="34" charset="0"/>
              </a:rPr>
              <a:t>Should I have a new goal G’?</a:t>
            </a:r>
            <a:endParaRPr lang="en-DE" sz="1600" dirty="0">
              <a:latin typeface="TheSans UHH" panose="020B0502050302020203" pitchFamily="34" charset="0"/>
            </a:endParaRPr>
          </a:p>
        </p:txBody>
      </p:sp>
      <p:grpSp>
        <p:nvGrpSpPr>
          <p:cNvPr id="12" name="Group 11">
            <a:extLst>
              <a:ext uri="{FF2B5EF4-FFF2-40B4-BE49-F238E27FC236}">
                <a16:creationId xmlns:a16="http://schemas.microsoft.com/office/drawing/2014/main" id="{2FC103F9-E90E-0049-84E1-320888D36968}"/>
              </a:ext>
            </a:extLst>
          </p:cNvPr>
          <p:cNvGrpSpPr/>
          <p:nvPr/>
        </p:nvGrpSpPr>
        <p:grpSpPr>
          <a:xfrm>
            <a:off x="2396935" y="2045005"/>
            <a:ext cx="2393687" cy="2473557"/>
            <a:chOff x="5126054" y="2534653"/>
            <a:chExt cx="3191582" cy="3298076"/>
          </a:xfrm>
        </p:grpSpPr>
        <p:sp>
          <p:nvSpPr>
            <p:cNvPr id="3" name="Rectangle 2">
              <a:extLst>
                <a:ext uri="{FF2B5EF4-FFF2-40B4-BE49-F238E27FC236}">
                  <a16:creationId xmlns:a16="http://schemas.microsoft.com/office/drawing/2014/main" id="{822C24C9-A56D-324C-ADFB-4E7565061561}"/>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7" name="Rectangle 46">
              <a:extLst>
                <a:ext uri="{FF2B5EF4-FFF2-40B4-BE49-F238E27FC236}">
                  <a16:creationId xmlns:a16="http://schemas.microsoft.com/office/drawing/2014/main" id="{7209689B-2336-FA48-A397-47B3A72C3F3D}"/>
                </a:ext>
              </a:extLst>
            </p:cNvPr>
            <p:cNvSpPr/>
            <p:nvPr/>
          </p:nvSpPr>
          <p:spPr>
            <a:xfrm>
              <a:off x="5126054" y="4416646"/>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8" name="Rectangle 47">
              <a:extLst>
                <a:ext uri="{FF2B5EF4-FFF2-40B4-BE49-F238E27FC236}">
                  <a16:creationId xmlns:a16="http://schemas.microsoft.com/office/drawing/2014/main" id="{9518C91D-569B-2142-B2BB-30C076DD41DD}"/>
                </a:ext>
              </a:extLst>
            </p:cNvPr>
            <p:cNvSpPr/>
            <p:nvPr/>
          </p:nvSpPr>
          <p:spPr>
            <a:xfrm>
              <a:off x="8133948" y="4071740"/>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sp>
          <p:nvSpPr>
            <p:cNvPr id="49" name="Rectangle 48">
              <a:extLst>
                <a:ext uri="{FF2B5EF4-FFF2-40B4-BE49-F238E27FC236}">
                  <a16:creationId xmlns:a16="http://schemas.microsoft.com/office/drawing/2014/main" id="{68051F79-83C2-8E4B-A052-398226B1347E}"/>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latin typeface="TheSans UHH" panose="020B0502050302020203" pitchFamily="34" charset="0"/>
              </a:endParaRPr>
            </a:p>
          </p:txBody>
        </p:sp>
      </p:grpSp>
      <p:pic>
        <p:nvPicPr>
          <p:cNvPr id="39" name="Content Placeholder 38">
            <a:extLst>
              <a:ext uri="{FF2B5EF4-FFF2-40B4-BE49-F238E27FC236}">
                <a16:creationId xmlns:a16="http://schemas.microsoft.com/office/drawing/2014/main" id="{1934A72F-051D-D24E-BF56-2E4B0513CAF7}"/>
              </a:ext>
            </a:extLst>
          </p:cNvPr>
          <p:cNvPicPr>
            <a:picLocks noGrp="1" noChangeAspect="1"/>
          </p:cNvPicPr>
          <p:nvPr>
            <p:ph idx="1"/>
          </p:nvPr>
        </p:nvPicPr>
        <p:blipFill>
          <a:blip r:embed="rId7"/>
          <a:stretch>
            <a:fillRect/>
          </a:stretch>
        </p:blipFill>
        <p:spPr>
          <a:xfrm>
            <a:off x="3282625" y="1675438"/>
            <a:ext cx="172330" cy="172682"/>
          </a:xfrm>
          <a:solidFill>
            <a:schemeClr val="bg1"/>
          </a:solidFill>
        </p:spPr>
      </p:pic>
      <p:pic>
        <p:nvPicPr>
          <p:cNvPr id="40" name="Content Placeholder 38">
            <a:extLst>
              <a:ext uri="{FF2B5EF4-FFF2-40B4-BE49-F238E27FC236}">
                <a16:creationId xmlns:a16="http://schemas.microsoft.com/office/drawing/2014/main" id="{B7A0AE30-D5D2-7B4E-A928-C42F5E541937}"/>
              </a:ext>
            </a:extLst>
          </p:cNvPr>
          <p:cNvPicPr>
            <a:picLocks noChangeAspect="1"/>
          </p:cNvPicPr>
          <p:nvPr/>
        </p:nvPicPr>
        <p:blipFill>
          <a:blip r:embed="rId7"/>
          <a:stretch>
            <a:fillRect/>
          </a:stretch>
        </p:blipFill>
        <p:spPr>
          <a:xfrm>
            <a:off x="4636244" y="2835486"/>
            <a:ext cx="172330" cy="172682"/>
          </a:xfrm>
          <a:prstGeom prst="rect">
            <a:avLst/>
          </a:prstGeom>
          <a:solidFill>
            <a:schemeClr val="bg1"/>
          </a:solidFill>
        </p:spPr>
      </p:pic>
      <p:pic>
        <p:nvPicPr>
          <p:cNvPr id="41" name="Content Placeholder 38">
            <a:extLst>
              <a:ext uri="{FF2B5EF4-FFF2-40B4-BE49-F238E27FC236}">
                <a16:creationId xmlns:a16="http://schemas.microsoft.com/office/drawing/2014/main" id="{4DD2B992-CF50-8149-B83C-86AAE4729275}"/>
              </a:ext>
            </a:extLst>
          </p:cNvPr>
          <p:cNvPicPr>
            <a:picLocks noChangeAspect="1"/>
          </p:cNvPicPr>
          <p:nvPr/>
        </p:nvPicPr>
        <p:blipFill>
          <a:blip r:embed="rId7"/>
          <a:stretch>
            <a:fillRect/>
          </a:stretch>
        </p:blipFill>
        <p:spPr>
          <a:xfrm>
            <a:off x="3790737" y="4009801"/>
            <a:ext cx="172330" cy="172682"/>
          </a:xfrm>
          <a:prstGeom prst="rect">
            <a:avLst/>
          </a:prstGeom>
          <a:solidFill>
            <a:schemeClr val="bg1"/>
          </a:solidFill>
        </p:spPr>
      </p:pic>
      <p:pic>
        <p:nvPicPr>
          <p:cNvPr id="42" name="Content Placeholder 38">
            <a:extLst>
              <a:ext uri="{FF2B5EF4-FFF2-40B4-BE49-F238E27FC236}">
                <a16:creationId xmlns:a16="http://schemas.microsoft.com/office/drawing/2014/main" id="{F3FC1FA5-C852-F446-95D5-6965F7E64462}"/>
              </a:ext>
            </a:extLst>
          </p:cNvPr>
          <p:cNvPicPr>
            <a:picLocks noChangeAspect="1"/>
          </p:cNvPicPr>
          <p:nvPr/>
        </p:nvPicPr>
        <p:blipFill>
          <a:blip r:embed="rId7"/>
          <a:stretch>
            <a:fillRect/>
          </a:stretch>
        </p:blipFill>
        <p:spPr>
          <a:xfrm>
            <a:off x="2375958" y="3110641"/>
            <a:ext cx="172330" cy="172682"/>
          </a:xfrm>
          <a:prstGeom prst="rect">
            <a:avLst/>
          </a:prstGeom>
          <a:solidFill>
            <a:schemeClr val="bg1"/>
          </a:solidFill>
        </p:spPr>
      </p:pic>
      <p:sp>
        <p:nvSpPr>
          <p:cNvPr id="50" name="Right Arrow 49">
            <a:extLst>
              <a:ext uri="{FF2B5EF4-FFF2-40B4-BE49-F238E27FC236}">
                <a16:creationId xmlns:a16="http://schemas.microsoft.com/office/drawing/2014/main" id="{443DEB8F-5407-6142-BD76-DFE1F2029824}"/>
              </a:ext>
            </a:extLst>
          </p:cNvPr>
          <p:cNvSpPr/>
          <p:nvPr/>
        </p:nvSpPr>
        <p:spPr>
          <a:xfrm>
            <a:off x="367749" y="1479991"/>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51" name="TextBox 50">
            <a:extLst>
              <a:ext uri="{FF2B5EF4-FFF2-40B4-BE49-F238E27FC236}">
                <a16:creationId xmlns:a16="http://schemas.microsoft.com/office/drawing/2014/main" id="{22751F4F-6482-C34F-851D-7DD83DA80329}"/>
              </a:ext>
            </a:extLst>
          </p:cNvPr>
          <p:cNvSpPr txBox="1"/>
          <p:nvPr/>
        </p:nvSpPr>
        <p:spPr>
          <a:xfrm>
            <a:off x="338819" y="1218973"/>
            <a:ext cx="825867" cy="300082"/>
          </a:xfrm>
          <a:prstGeom prst="rect">
            <a:avLst/>
          </a:prstGeom>
          <a:noFill/>
        </p:spPr>
        <p:txBody>
          <a:bodyPr wrap="none" rtlCol="0">
            <a:spAutoFit/>
          </a:bodyPr>
          <a:lstStyle/>
          <a:p>
            <a:pPr defTabSz="685800"/>
            <a:r>
              <a:rPr lang="en-DE" sz="1350" dirty="0" err="1">
                <a:solidFill>
                  <a:prstClr val="black"/>
                </a:solidFill>
                <a:latin typeface="TheSans UHH" panose="020B0502050302020203" pitchFamily="34" charset="0"/>
              </a:rPr>
              <a:t>Percepts</a:t>
            </a:r>
            <a:endParaRPr lang="en-DE" sz="1350" dirty="0">
              <a:solidFill>
                <a:prstClr val="black"/>
              </a:solidFill>
              <a:latin typeface="TheSans UHH" panose="020B0502050302020203" pitchFamily="34" charset="0"/>
            </a:endParaRPr>
          </a:p>
        </p:txBody>
      </p:sp>
      <p:sp>
        <p:nvSpPr>
          <p:cNvPr id="52" name="Right Arrow 51">
            <a:extLst>
              <a:ext uri="{FF2B5EF4-FFF2-40B4-BE49-F238E27FC236}">
                <a16:creationId xmlns:a16="http://schemas.microsoft.com/office/drawing/2014/main" id="{3707568F-B0C8-DC40-B94F-DDA4CB54067F}"/>
              </a:ext>
            </a:extLst>
          </p:cNvPr>
          <p:cNvSpPr/>
          <p:nvPr/>
        </p:nvSpPr>
        <p:spPr>
          <a:xfrm rot="10800000">
            <a:off x="331032" y="4023586"/>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latin typeface="TheSans UHH" panose="020B0502050302020203" pitchFamily="34" charset="0"/>
            </a:endParaRPr>
          </a:p>
        </p:txBody>
      </p:sp>
      <p:sp>
        <p:nvSpPr>
          <p:cNvPr id="13" name="TextBox 12">
            <a:extLst>
              <a:ext uri="{FF2B5EF4-FFF2-40B4-BE49-F238E27FC236}">
                <a16:creationId xmlns:a16="http://schemas.microsoft.com/office/drawing/2014/main" id="{F4C267DB-F6AB-A570-CD1A-D371852D48B1}"/>
              </a:ext>
            </a:extLst>
          </p:cNvPr>
          <p:cNvSpPr txBox="1"/>
          <p:nvPr/>
        </p:nvSpPr>
        <p:spPr>
          <a:xfrm>
            <a:off x="2888874" y="2541157"/>
            <a:ext cx="1146559" cy="923330"/>
          </a:xfrm>
          <a:prstGeom prst="rect">
            <a:avLst/>
          </a:prstGeom>
          <a:noFill/>
        </p:spPr>
        <p:txBody>
          <a:bodyPr wrap="square" rtlCol="0">
            <a:spAutoFit/>
          </a:bodyPr>
          <a:lstStyle/>
          <a:p>
            <a:r>
              <a:rPr lang="de-DE" sz="1350" dirty="0">
                <a:latin typeface="TheSans UHH" panose="020B0502050302020203" pitchFamily="34" charset="0"/>
              </a:rPr>
              <a:t>Task </a:t>
            </a:r>
            <a:r>
              <a:rPr lang="de-DE" sz="1350" dirty="0" err="1">
                <a:latin typeface="TheSans UHH" panose="020B0502050302020203" pitchFamily="34" charset="0"/>
              </a:rPr>
              <a:t>description</a:t>
            </a:r>
            <a:endParaRPr lang="en-DE" sz="1350" dirty="0">
              <a:latin typeface="TheSans UHH" panose="020B0502050302020203" pitchFamily="34" charset="0"/>
            </a:endParaRPr>
          </a:p>
          <a:p>
            <a:r>
              <a:rPr lang="de-DE" sz="1350" dirty="0">
                <a:highlight>
                  <a:srgbClr val="FFFF00"/>
                </a:highlight>
                <a:latin typeface="TheSans UHH" panose="020B0502050302020203" pitchFamily="34" charset="0"/>
              </a:rPr>
              <a:t>Goal</a:t>
            </a:r>
            <a:endParaRPr lang="en-DE" sz="1350" dirty="0">
              <a:highlight>
                <a:srgbClr val="FFFF00"/>
              </a:highlight>
              <a:latin typeface="TheSans UHH" panose="020B0502050302020203" pitchFamily="34" charset="0"/>
            </a:endParaRPr>
          </a:p>
          <a:p>
            <a:r>
              <a:rPr lang="de-DE" sz="1350" dirty="0">
                <a:latin typeface="TheSans UHH" panose="020B0502050302020203" pitchFamily="34" charset="0"/>
              </a:rPr>
              <a:t>Models</a:t>
            </a:r>
            <a:endParaRPr lang="en-DE" sz="1350" dirty="0">
              <a:latin typeface="TheSans UHH" panose="020B0502050302020203" pitchFamily="34" charset="0"/>
            </a:endParaRPr>
          </a:p>
        </p:txBody>
      </p:sp>
      <p:pic>
        <p:nvPicPr>
          <p:cNvPr id="1026" name="Picture 2" descr="Pepper le robot humanoïde et programmable | SoftBank Robotics">
            <a:extLst>
              <a:ext uri="{FF2B5EF4-FFF2-40B4-BE49-F238E27FC236}">
                <a16:creationId xmlns:a16="http://schemas.microsoft.com/office/drawing/2014/main" id="{5F977EFB-5693-247D-8B4F-40A1EE6D7B7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520" y="1830760"/>
            <a:ext cx="1264844" cy="2371583"/>
          </a:xfrm>
          <a:prstGeom prst="rect">
            <a:avLst/>
          </a:prstGeom>
          <a:noFill/>
          <a:extLst>
            <a:ext uri="{909E8E84-426E-40DD-AFC4-6F175D3DCCD1}">
              <a14:hiddenFill xmlns:a14="http://schemas.microsoft.com/office/drawing/2010/main">
                <a:solidFill>
                  <a:srgbClr val="FFFFFF"/>
                </a:solidFill>
              </a14:hiddenFill>
            </a:ext>
          </a:extLst>
        </p:spPr>
      </p:pic>
      <p:pic>
        <p:nvPicPr>
          <p:cNvPr id="58" name="Content Placeholder 38">
            <a:extLst>
              <a:ext uri="{FF2B5EF4-FFF2-40B4-BE49-F238E27FC236}">
                <a16:creationId xmlns:a16="http://schemas.microsoft.com/office/drawing/2014/main" id="{47A0C1AA-0079-49AD-88D4-7DB9F831EE5E}"/>
              </a:ext>
            </a:extLst>
          </p:cNvPr>
          <p:cNvPicPr>
            <a:picLocks noChangeAspect="1"/>
          </p:cNvPicPr>
          <p:nvPr/>
        </p:nvPicPr>
        <p:blipFill>
          <a:blip r:embed="rId7"/>
          <a:stretch>
            <a:fillRect/>
          </a:stretch>
        </p:blipFill>
        <p:spPr>
          <a:xfrm>
            <a:off x="3278466" y="1686119"/>
            <a:ext cx="171724" cy="172075"/>
          </a:xfrm>
          <a:prstGeom prst="rect">
            <a:avLst/>
          </a:prstGeom>
          <a:solidFill>
            <a:sysClr val="window" lastClr="FFFFFF"/>
          </a:solidFill>
        </p:spPr>
      </p:pic>
      <p:sp>
        <p:nvSpPr>
          <p:cNvPr id="53" name="Titel 52">
            <a:extLst>
              <a:ext uri="{FF2B5EF4-FFF2-40B4-BE49-F238E27FC236}">
                <a16:creationId xmlns:a16="http://schemas.microsoft.com/office/drawing/2014/main" id="{1CA2125A-C4E3-4815-8B5C-7CFA5325F1AB}"/>
              </a:ext>
            </a:extLst>
          </p:cNvPr>
          <p:cNvSpPr>
            <a:spLocks noGrp="1"/>
          </p:cNvSpPr>
          <p:nvPr>
            <p:ph type="title"/>
          </p:nvPr>
        </p:nvSpPr>
        <p:spPr/>
        <p:txBody>
          <a:bodyPr/>
          <a:lstStyle/>
          <a:p>
            <a:r>
              <a:rPr lang="en-US" dirty="0"/>
              <a:t> </a:t>
            </a:r>
          </a:p>
        </p:txBody>
      </p:sp>
      <p:sp>
        <p:nvSpPr>
          <p:cNvPr id="67" name="TextBox 58">
            <a:extLst>
              <a:ext uri="{FF2B5EF4-FFF2-40B4-BE49-F238E27FC236}">
                <a16:creationId xmlns:a16="http://schemas.microsoft.com/office/drawing/2014/main" id="{58CAE035-81C3-4E4B-A2CC-148CACC4F7FC}"/>
              </a:ext>
            </a:extLst>
          </p:cNvPr>
          <p:cNvSpPr txBox="1"/>
          <p:nvPr/>
        </p:nvSpPr>
        <p:spPr>
          <a:xfrm>
            <a:off x="7774894" y="5905387"/>
            <a:ext cx="4198009" cy="1200329"/>
          </a:xfrm>
          <a:prstGeom prst="rect">
            <a:avLst/>
          </a:prstGeom>
          <a:noFill/>
        </p:spPr>
        <p:txBody>
          <a:bodyPr wrap="none" rtlCol="0">
            <a:spAutoFit/>
          </a:bodyPr>
          <a:lstStyle/>
          <a:p>
            <a:pPr algn="ctr"/>
            <a:r>
              <a:rPr lang="en-US" dirty="0"/>
              <a:t>What is the best action in the current state</a:t>
            </a:r>
            <a:br>
              <a:rPr lang="en-US" dirty="0"/>
            </a:br>
            <a:r>
              <a:rPr lang="en-US" dirty="0"/>
              <a:t>to fulfill the task?
Strategy for determining action
</a:t>
            </a:r>
            <a:endParaRPr lang="en-DE" dirty="0"/>
          </a:p>
        </p:txBody>
      </p:sp>
      <p:sp>
        <p:nvSpPr>
          <p:cNvPr id="70" name="Cloud Callout 65">
            <a:extLst>
              <a:ext uri="{FF2B5EF4-FFF2-40B4-BE49-F238E27FC236}">
                <a16:creationId xmlns:a16="http://schemas.microsoft.com/office/drawing/2014/main" id="{DBB73C20-1E02-48DE-8204-4DB5532DB0DD}"/>
              </a:ext>
            </a:extLst>
          </p:cNvPr>
          <p:cNvSpPr/>
          <p:nvPr/>
        </p:nvSpPr>
        <p:spPr>
          <a:xfrm>
            <a:off x="5043363" y="1967228"/>
            <a:ext cx="3801999" cy="938614"/>
          </a:xfrm>
          <a:prstGeom prst="cloudCallout">
            <a:avLst>
              <a:gd name="adj1" fmla="val -24482"/>
              <a:gd name="adj2" fmla="val 5976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DE" sz="1400" dirty="0">
                <a:latin typeface="TheSans UHH" panose="020B0502050302020203" pitchFamily="34" charset="0"/>
              </a:rPr>
              <a:t>My utility will be zero then. How to prevent being switched off?</a:t>
            </a:r>
          </a:p>
        </p:txBody>
      </p:sp>
      <p:sp>
        <p:nvSpPr>
          <p:cNvPr id="71" name="Cloud Callout 67">
            <a:extLst>
              <a:ext uri="{FF2B5EF4-FFF2-40B4-BE49-F238E27FC236}">
                <a16:creationId xmlns:a16="http://schemas.microsoft.com/office/drawing/2014/main" id="{E8703C35-65FA-48DF-9C4E-2CD3335FCD97}"/>
              </a:ext>
            </a:extLst>
          </p:cNvPr>
          <p:cNvSpPr/>
          <p:nvPr/>
        </p:nvSpPr>
        <p:spPr>
          <a:xfrm>
            <a:off x="5090481" y="3076017"/>
            <a:ext cx="3801999" cy="1053323"/>
          </a:xfrm>
          <a:prstGeom prst="cloudCallout">
            <a:avLst>
              <a:gd name="adj1" fmla="val -24482"/>
              <a:gd name="adj2" fmla="val 5976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sz="1400" dirty="0">
                <a:latin typeface="TheSans UHH" panose="020B0502050302020203" pitchFamily="34" charset="0"/>
              </a:rPr>
              <a:t>Maximize utility (possibly with sequence of actions)</a:t>
            </a:r>
          </a:p>
        </p:txBody>
      </p:sp>
      <p:sp>
        <p:nvSpPr>
          <p:cNvPr id="72" name="Cloud Callout 12">
            <a:extLst>
              <a:ext uri="{FF2B5EF4-FFF2-40B4-BE49-F238E27FC236}">
                <a16:creationId xmlns:a16="http://schemas.microsoft.com/office/drawing/2014/main" id="{10A61FDB-5789-460E-9811-88BF162EA2D9}"/>
              </a:ext>
            </a:extLst>
          </p:cNvPr>
          <p:cNvSpPr/>
          <p:nvPr/>
        </p:nvSpPr>
        <p:spPr>
          <a:xfrm>
            <a:off x="5096246" y="117794"/>
            <a:ext cx="2553638" cy="986672"/>
          </a:xfrm>
          <a:prstGeom prst="cloudCallout">
            <a:avLst>
              <a:gd name="adj1" fmla="val -42046"/>
              <a:gd name="adj2" fmla="val 5620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sz="1400" dirty="0">
                <a:latin typeface="TheSans UHH" panose="020B0502050302020203" pitchFamily="34" charset="0"/>
              </a:rPr>
              <a:t>Idea of a utility function</a:t>
            </a:r>
          </a:p>
        </p:txBody>
      </p:sp>
    </p:spTree>
    <p:extLst>
      <p:ext uri="{BB962C8B-B14F-4D97-AF65-F5344CB8AC3E}">
        <p14:creationId xmlns:p14="http://schemas.microsoft.com/office/powerpoint/2010/main" val="42598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dissolve">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dissolve">
                                      <p:cBhvr>
                                        <p:cTn id="12" dur="500"/>
                                        <p:tgtEl>
                                          <p:spTgt spid="7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dissolve">
                                      <p:cBhvr>
                                        <p:cTn id="1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a:extLst>
              <a:ext uri="{FF2B5EF4-FFF2-40B4-BE49-F238E27FC236}">
                <a16:creationId xmlns:a16="http://schemas.microsoft.com/office/drawing/2014/main" id="{FD2E8A05-68BE-4143-B52E-CC788F05C805}"/>
              </a:ext>
            </a:extLst>
          </p:cNvPr>
          <p:cNvSpPr>
            <a:spLocks noGrp="1"/>
          </p:cNvSpPr>
          <p:nvPr>
            <p:ph type="title"/>
          </p:nvPr>
        </p:nvSpPr>
        <p:spPr/>
        <p:txBody>
          <a:bodyPr/>
          <a:lstStyle/>
          <a:p>
            <a:r>
              <a:rPr lang="en-US" sz="2400" dirty="0"/>
              <a:t>Off-Switch Problem</a:t>
            </a:r>
            <a:br>
              <a:rPr lang="en-DE" sz="2400" dirty="0"/>
            </a:br>
            <a:endParaRPr lang="en-US" dirty="0"/>
          </a:p>
        </p:txBody>
      </p:sp>
      <p:sp>
        <p:nvSpPr>
          <p:cNvPr id="18" name="Textplatzhalter 17">
            <a:extLst>
              <a:ext uri="{FF2B5EF4-FFF2-40B4-BE49-F238E27FC236}">
                <a16:creationId xmlns:a16="http://schemas.microsoft.com/office/drawing/2014/main" id="{1E86129A-D6C5-4C74-B3A2-F2853B6DC3A1}"/>
              </a:ext>
            </a:extLst>
          </p:cNvPr>
          <p:cNvSpPr>
            <a:spLocks noGrp="1"/>
          </p:cNvSpPr>
          <p:nvPr>
            <p:ph type="body" sz="quarter" idx="14"/>
          </p:nvPr>
        </p:nvSpPr>
        <p:spPr/>
        <p:txBody>
          <a:bodyPr/>
          <a:lstStyle/>
          <a:p>
            <a:pPr marL="342900" indent="-342900" fontAlgn="base">
              <a:buFont typeface="Wingdings" panose="05000000000000000000" pitchFamily="2" charset="2"/>
              <a:buChar char="§"/>
            </a:pPr>
            <a:r>
              <a:rPr lang="en-US" dirty="0"/>
              <a:t>Example: “Fetch some coffee”</a:t>
            </a:r>
          </a:p>
          <a:p>
            <a:pPr marL="342900" indent="-342900" fontAlgn="base">
              <a:buFont typeface="Wingdings" panose="05000000000000000000" pitchFamily="2" charset="2"/>
              <a:buChar char="§"/>
            </a:pPr>
            <a:r>
              <a:rPr lang="en-US" dirty="0"/>
              <a:t>Agents get better at maximizing the built-in utility function</a:t>
            </a:r>
          </a:p>
          <a:p>
            <a:pPr marL="342900" indent="-342900" fontAlgn="base">
              <a:buFont typeface="Wingdings" panose="05000000000000000000" pitchFamily="2" charset="2"/>
              <a:buChar char="§"/>
            </a:pPr>
            <a:r>
              <a:rPr lang="en-US" dirty="0"/>
              <a:t>What’s bad about better AI?</a:t>
            </a:r>
          </a:p>
          <a:p>
            <a:pPr marL="342900" indent="-342900" fontAlgn="base">
              <a:buFont typeface="Wingdings" panose="05000000000000000000" pitchFamily="2" charset="2"/>
              <a:buChar char="§"/>
            </a:pPr>
            <a:r>
              <a:rPr lang="en-US" dirty="0"/>
              <a:t>Can we switch off the agent if it “does not work as expected”?</a:t>
            </a:r>
          </a:p>
          <a:p>
            <a:pPr marL="342900" indent="-342900" fontAlgn="base">
              <a:buFont typeface="Wingdings" panose="05000000000000000000" pitchFamily="2" charset="2"/>
              <a:buChar char="§"/>
            </a:pPr>
            <a:r>
              <a:rPr lang="en-US" dirty="0"/>
              <a:t>“Can’t fetch coffee if I am dead.”</a:t>
            </a:r>
          </a:p>
          <a:p>
            <a:pPr marL="342900" indent="-342900" fontAlgn="base">
              <a:buFont typeface="Wingdings" panose="05000000000000000000" pitchFamily="2" charset="2"/>
              <a:buChar char="§"/>
            </a:pPr>
            <a:endParaRPr lang="en-US" dirty="0"/>
          </a:p>
          <a:p>
            <a:pPr marL="342900" indent="-342900">
              <a:buFont typeface="Wingdings" panose="05000000000000000000" pitchFamily="2" charset="2"/>
              <a:buChar char="§"/>
            </a:pPr>
            <a:endParaRPr lang="en-US" dirty="0"/>
          </a:p>
        </p:txBody>
      </p:sp>
      <p:sp>
        <p:nvSpPr>
          <p:cNvPr id="4" name="Datumsplatzhalter 3">
            <a:extLst>
              <a:ext uri="{FF2B5EF4-FFF2-40B4-BE49-F238E27FC236}">
                <a16:creationId xmlns:a16="http://schemas.microsoft.com/office/drawing/2014/main" id="{58A815C6-E13F-4731-95A3-7AB1A0508842}"/>
              </a:ext>
            </a:extLst>
          </p:cNvPr>
          <p:cNvSpPr>
            <a:spLocks noGrp="1"/>
          </p:cNvSpPr>
          <p:nvPr>
            <p:ph type="dt" sz="half" idx="16"/>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74915F45-9738-427A-9F7B-84663C32C0EF}"/>
              </a:ext>
            </a:extLst>
          </p:cNvPr>
          <p:cNvSpPr>
            <a:spLocks noGrp="1"/>
          </p:cNvSpPr>
          <p:nvPr>
            <p:ph type="ftr" sz="quarter" idx="17"/>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1962A020-E79A-4785-9AC9-38F899A39DB0}"/>
              </a:ext>
            </a:extLst>
          </p:cNvPr>
          <p:cNvSpPr>
            <a:spLocks noGrp="1"/>
          </p:cNvSpPr>
          <p:nvPr>
            <p:ph type="sldNum" sz="quarter" idx="18"/>
          </p:nvPr>
        </p:nvSpPr>
        <p:spPr/>
        <p:txBody>
          <a:bodyPr/>
          <a:lstStyle/>
          <a:p>
            <a:fld id="{3E01A2B2-10AD-754B-9B4C-E5B6FED423D0}" type="slidenum">
              <a:rPr lang="de-DE" smtClean="0"/>
              <a:pPr/>
              <a:t>35</a:t>
            </a:fld>
            <a:endParaRPr lang="de-DE"/>
          </a:p>
        </p:txBody>
      </p:sp>
      <p:pic>
        <p:nvPicPr>
          <p:cNvPr id="7" name="Picture 2">
            <a:extLst>
              <a:ext uri="{FF2B5EF4-FFF2-40B4-BE49-F238E27FC236}">
                <a16:creationId xmlns:a16="http://schemas.microsoft.com/office/drawing/2014/main" id="{F5743139-381D-43F2-AF1A-161C51FD4E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784" r="6792"/>
          <a:stretch/>
        </p:blipFill>
        <p:spPr bwMode="auto">
          <a:xfrm>
            <a:off x="5411244" y="1725126"/>
            <a:ext cx="3732756" cy="2952778"/>
          </a:xfrm>
          <a:prstGeom prst="rect">
            <a:avLst/>
          </a:prstGeom>
          <a:noFill/>
        </p:spPr>
      </p:pic>
      <p:sp>
        <p:nvSpPr>
          <p:cNvPr id="10" name="Slide Number Placeholder 4">
            <a:extLst>
              <a:ext uri="{FF2B5EF4-FFF2-40B4-BE49-F238E27FC236}">
                <a16:creationId xmlns:a16="http://schemas.microsoft.com/office/drawing/2014/main" id="{952B0E26-C8CE-47EE-9271-19380D09D89F}"/>
              </a:ext>
            </a:extLst>
          </p:cNvPr>
          <p:cNvSpPr txBox="1">
            <a:spLocks/>
          </p:cNvSpPr>
          <p:nvPr/>
        </p:nvSpPr>
        <p:spPr>
          <a:xfrm>
            <a:off x="9077706" y="6356350"/>
            <a:ext cx="2743200" cy="365125"/>
          </a:xfrm>
          <a:prstGeom prst="rect">
            <a:avLst/>
          </a:prstGeom>
        </p:spPr>
        <p:txBody>
          <a:bodyPr>
            <a:normAutofit lnSpcReduction="10000"/>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3165B59E-AAF2-4E43-B0C1-8342B1D6D5B8}" type="slidenum">
              <a:rPr lang="en-DE" smtClean="0"/>
              <a:pPr>
                <a:spcAft>
                  <a:spcPts val="600"/>
                </a:spcAft>
              </a:pPr>
              <a:t>35</a:t>
            </a:fld>
            <a:endParaRPr lang="en-DE"/>
          </a:p>
        </p:txBody>
      </p:sp>
      <p:sp>
        <p:nvSpPr>
          <p:cNvPr id="11" name="Cloud Callout 55">
            <a:extLst>
              <a:ext uri="{FF2B5EF4-FFF2-40B4-BE49-F238E27FC236}">
                <a16:creationId xmlns:a16="http://schemas.microsoft.com/office/drawing/2014/main" id="{FF2B7725-2477-45AF-9D6D-CA85A12E849B}"/>
              </a:ext>
            </a:extLst>
          </p:cNvPr>
          <p:cNvSpPr/>
          <p:nvPr/>
        </p:nvSpPr>
        <p:spPr>
          <a:xfrm>
            <a:off x="2771799" y="86670"/>
            <a:ext cx="2858561" cy="1197243"/>
          </a:xfrm>
          <a:prstGeom prst="cloudCallout">
            <a:avLst>
              <a:gd name="adj1" fmla="val -41251"/>
              <a:gd name="adj2" fmla="val 6126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Representative for dealing with unwanted behavior</a:t>
            </a:r>
            <a:endParaRPr lang="en-DE" sz="1600" dirty="0"/>
          </a:p>
        </p:txBody>
      </p:sp>
      <p:sp>
        <p:nvSpPr>
          <p:cNvPr id="12" name="Cloud Callout 56">
            <a:extLst>
              <a:ext uri="{FF2B5EF4-FFF2-40B4-BE49-F238E27FC236}">
                <a16:creationId xmlns:a16="http://schemas.microsoft.com/office/drawing/2014/main" id="{F7791C3F-BE2D-458B-89F7-91DE92B06E44}"/>
              </a:ext>
            </a:extLst>
          </p:cNvPr>
          <p:cNvSpPr/>
          <p:nvPr/>
        </p:nvSpPr>
        <p:spPr>
          <a:xfrm>
            <a:off x="4758204" y="175593"/>
            <a:ext cx="3096344" cy="2887884"/>
          </a:xfrm>
          <a:prstGeom prst="cloudCallout">
            <a:avLst>
              <a:gd name="adj1" fmla="val -71572"/>
              <a:gd name="adj2" fmla="val 1283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t>Very much underspecified!</a:t>
            </a:r>
          </a:p>
          <a:p>
            <a:pPr algn="ctr"/>
            <a:endParaRPr lang="en-US" sz="1600" dirty="0"/>
          </a:p>
          <a:p>
            <a:pPr algn="ctr"/>
            <a:r>
              <a:rPr lang="en-US" sz="1600" dirty="0"/>
              <a:t>The instruction suggests having coffee would have higher value than expected a priori, ceteris paribus</a:t>
            </a:r>
          </a:p>
        </p:txBody>
      </p:sp>
      <p:sp>
        <p:nvSpPr>
          <p:cNvPr id="13" name="Cloud Callout 7">
            <a:extLst>
              <a:ext uri="{FF2B5EF4-FFF2-40B4-BE49-F238E27FC236}">
                <a16:creationId xmlns:a16="http://schemas.microsoft.com/office/drawing/2014/main" id="{3C58930A-4B86-4DA9-8D4B-06B5EE5F1D65}"/>
              </a:ext>
            </a:extLst>
          </p:cNvPr>
          <p:cNvSpPr/>
          <p:nvPr/>
        </p:nvSpPr>
        <p:spPr>
          <a:xfrm>
            <a:off x="4530578" y="3238906"/>
            <a:ext cx="2737642" cy="1557440"/>
          </a:xfrm>
          <a:prstGeom prst="cloudCallout">
            <a:avLst>
              <a:gd name="adj1" fmla="val -61330"/>
              <a:gd name="adj2" fmla="val 926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Incentive for preventing others from switching off the robot</a:t>
            </a:r>
            <a:endParaRPr lang="en-DE" sz="1600" dirty="0"/>
          </a:p>
        </p:txBody>
      </p:sp>
    </p:spTree>
    <p:extLst>
      <p:ext uri="{BB962C8B-B14F-4D97-AF65-F5344CB8AC3E}">
        <p14:creationId xmlns:p14="http://schemas.microsoft.com/office/powerpoint/2010/main" val="3170260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4B7CF-45E3-6044-9C8B-B49E3FA9FE8D}"/>
              </a:ext>
            </a:extLst>
          </p:cNvPr>
          <p:cNvSpPr>
            <a:spLocks noGrp="1"/>
          </p:cNvSpPr>
          <p:nvPr>
            <p:ph type="title"/>
          </p:nvPr>
        </p:nvSpPr>
        <p:spPr/>
        <p:txBody>
          <a:bodyPr/>
          <a:lstStyle/>
          <a:p>
            <a:r>
              <a:rPr lang="en-DE" dirty="0"/>
              <a:t>Before/after bringing coffee…</a:t>
            </a:r>
          </a:p>
        </p:txBody>
      </p:sp>
      <p:sp>
        <p:nvSpPr>
          <p:cNvPr id="3" name="Content Placeholder 2">
            <a:extLst>
              <a:ext uri="{FF2B5EF4-FFF2-40B4-BE49-F238E27FC236}">
                <a16:creationId xmlns:a16="http://schemas.microsoft.com/office/drawing/2014/main" id="{2245B795-F247-0940-8F52-5D6BCF3CB3D4}"/>
              </a:ext>
            </a:extLst>
          </p:cNvPr>
          <p:cNvSpPr>
            <a:spLocks noGrp="1"/>
          </p:cNvSpPr>
          <p:nvPr>
            <p:ph type="body" sz="quarter" idx="16"/>
          </p:nvPr>
        </p:nvSpPr>
        <p:spPr/>
        <p:txBody>
          <a:bodyPr/>
          <a:lstStyle/>
          <a:p>
            <a:pPr>
              <a:buFont typeface="Wingdings" panose="05000000000000000000" pitchFamily="2" charset="2"/>
              <a:buChar char="§"/>
            </a:pPr>
            <a:r>
              <a:rPr lang="en-DE" sz="2000" dirty="0"/>
              <a:t>Expected utility</a:t>
            </a:r>
          </a:p>
          <a:p>
            <a:pPr>
              <a:buFont typeface="Wingdings" panose="05000000000000000000" pitchFamily="2" charset="2"/>
              <a:buChar char="§"/>
            </a:pPr>
            <a:r>
              <a:rPr lang="en-DE" sz="2000" dirty="0"/>
              <a:t>Change the utility function</a:t>
            </a:r>
          </a:p>
        </p:txBody>
      </p:sp>
      <p:cxnSp>
        <p:nvCxnSpPr>
          <p:cNvPr id="5" name="Straight Arrow Connector 4">
            <a:extLst>
              <a:ext uri="{FF2B5EF4-FFF2-40B4-BE49-F238E27FC236}">
                <a16:creationId xmlns:a16="http://schemas.microsoft.com/office/drawing/2014/main" id="{2A24A754-8614-744F-8B1B-87769C7EF519}"/>
              </a:ext>
            </a:extLst>
          </p:cNvPr>
          <p:cNvCxnSpPr/>
          <p:nvPr/>
        </p:nvCxnSpPr>
        <p:spPr>
          <a:xfrm>
            <a:off x="1452407" y="4450556"/>
            <a:ext cx="5227793"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6" name="Freeform 5">
            <a:extLst>
              <a:ext uri="{FF2B5EF4-FFF2-40B4-BE49-F238E27FC236}">
                <a16:creationId xmlns:a16="http://schemas.microsoft.com/office/drawing/2014/main" id="{87D52FEB-FF96-E140-91A5-77EF17E0CAF5}"/>
              </a:ext>
            </a:extLst>
          </p:cNvPr>
          <p:cNvSpPr/>
          <p:nvPr/>
        </p:nvSpPr>
        <p:spPr>
          <a:xfrm>
            <a:off x="1359640" y="2944034"/>
            <a:ext cx="4711366" cy="1469685"/>
          </a:xfrm>
          <a:custGeom>
            <a:avLst/>
            <a:gdLst>
              <a:gd name="connsiteX0" fmla="*/ 0 w 1836764"/>
              <a:gd name="connsiteY0" fmla="*/ 662347 h 666484"/>
              <a:gd name="connsiteX1" fmla="*/ 335086 w 1836764"/>
              <a:gd name="connsiteY1" fmla="*/ 604433 h 666484"/>
              <a:gd name="connsiteX2" fmla="*/ 500560 w 1836764"/>
              <a:gd name="connsiteY2" fmla="*/ 443101 h 666484"/>
              <a:gd name="connsiteX3" fmla="*/ 591571 w 1836764"/>
              <a:gd name="connsiteY3" fmla="*/ 244538 h 666484"/>
              <a:gd name="connsiteX4" fmla="*/ 632939 w 1836764"/>
              <a:gd name="connsiteY4" fmla="*/ 141120 h 666484"/>
              <a:gd name="connsiteX5" fmla="*/ 694992 w 1836764"/>
              <a:gd name="connsiteY5" fmla="*/ 50112 h 666484"/>
              <a:gd name="connsiteX6" fmla="*/ 761182 w 1836764"/>
              <a:gd name="connsiteY6" fmla="*/ 12881 h 666484"/>
              <a:gd name="connsiteX7" fmla="*/ 839782 w 1836764"/>
              <a:gd name="connsiteY7" fmla="*/ 471 h 666484"/>
              <a:gd name="connsiteX8" fmla="*/ 910108 w 1836764"/>
              <a:gd name="connsiteY8" fmla="*/ 8745 h 666484"/>
              <a:gd name="connsiteX9" fmla="*/ 992846 w 1836764"/>
              <a:gd name="connsiteY9" fmla="*/ 62522 h 666484"/>
              <a:gd name="connsiteX10" fmla="*/ 1063172 w 1836764"/>
              <a:gd name="connsiteY10" fmla="*/ 174214 h 666484"/>
              <a:gd name="connsiteX11" fmla="*/ 1121088 w 1836764"/>
              <a:gd name="connsiteY11" fmla="*/ 335546 h 666484"/>
              <a:gd name="connsiteX12" fmla="*/ 1220373 w 1836764"/>
              <a:gd name="connsiteY12" fmla="*/ 492742 h 666484"/>
              <a:gd name="connsiteX13" fmla="*/ 1348615 w 1836764"/>
              <a:gd name="connsiteY13" fmla="*/ 596160 h 666484"/>
              <a:gd name="connsiteX14" fmla="*/ 1460310 w 1836764"/>
              <a:gd name="connsiteY14" fmla="*/ 645800 h 666484"/>
              <a:gd name="connsiteX15" fmla="*/ 1836764 w 1836764"/>
              <a:gd name="connsiteY15" fmla="*/ 666484 h 666484"/>
              <a:gd name="connsiteX16" fmla="*/ 1836764 w 1836764"/>
              <a:gd name="connsiteY16" fmla="*/ 666484 h 66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6764" h="666484">
                <a:moveTo>
                  <a:pt x="0" y="662347"/>
                </a:moveTo>
                <a:cubicBezTo>
                  <a:pt x="125829" y="651660"/>
                  <a:pt x="251659" y="640974"/>
                  <a:pt x="335086" y="604433"/>
                </a:cubicBezTo>
                <a:cubicBezTo>
                  <a:pt x="418513" y="567892"/>
                  <a:pt x="457813" y="503083"/>
                  <a:pt x="500560" y="443101"/>
                </a:cubicBezTo>
                <a:cubicBezTo>
                  <a:pt x="543307" y="383119"/>
                  <a:pt x="569508" y="294868"/>
                  <a:pt x="591571" y="244538"/>
                </a:cubicBezTo>
                <a:cubicBezTo>
                  <a:pt x="613634" y="194208"/>
                  <a:pt x="615702" y="173524"/>
                  <a:pt x="632939" y="141120"/>
                </a:cubicBezTo>
                <a:cubicBezTo>
                  <a:pt x="650176" y="108716"/>
                  <a:pt x="673618" y="71485"/>
                  <a:pt x="694992" y="50112"/>
                </a:cubicBezTo>
                <a:cubicBezTo>
                  <a:pt x="716366" y="28739"/>
                  <a:pt x="737050" y="21154"/>
                  <a:pt x="761182" y="12881"/>
                </a:cubicBezTo>
                <a:cubicBezTo>
                  <a:pt x="785314" y="4608"/>
                  <a:pt x="814961" y="1160"/>
                  <a:pt x="839782" y="471"/>
                </a:cubicBezTo>
                <a:cubicBezTo>
                  <a:pt x="864603" y="-218"/>
                  <a:pt x="884597" y="-1597"/>
                  <a:pt x="910108" y="8745"/>
                </a:cubicBezTo>
                <a:cubicBezTo>
                  <a:pt x="935619" y="19087"/>
                  <a:pt x="967335" y="34944"/>
                  <a:pt x="992846" y="62522"/>
                </a:cubicBezTo>
                <a:cubicBezTo>
                  <a:pt x="1018357" y="90100"/>
                  <a:pt x="1041798" y="128710"/>
                  <a:pt x="1063172" y="174214"/>
                </a:cubicBezTo>
                <a:cubicBezTo>
                  <a:pt x="1084546" y="219718"/>
                  <a:pt x="1094888" y="282458"/>
                  <a:pt x="1121088" y="335546"/>
                </a:cubicBezTo>
                <a:cubicBezTo>
                  <a:pt x="1147288" y="388634"/>
                  <a:pt x="1182452" y="449306"/>
                  <a:pt x="1220373" y="492742"/>
                </a:cubicBezTo>
                <a:cubicBezTo>
                  <a:pt x="1258294" y="536178"/>
                  <a:pt x="1308626" y="570650"/>
                  <a:pt x="1348615" y="596160"/>
                </a:cubicBezTo>
                <a:cubicBezTo>
                  <a:pt x="1388604" y="621670"/>
                  <a:pt x="1378952" y="634079"/>
                  <a:pt x="1460310" y="645800"/>
                </a:cubicBezTo>
                <a:lnTo>
                  <a:pt x="1836764" y="666484"/>
                </a:lnTo>
                <a:lnTo>
                  <a:pt x="1836764" y="666484"/>
                </a:lnTo>
              </a:path>
            </a:pathLst>
          </a:custGeom>
          <a:pattFill prst="wdUpDiag">
            <a:fgClr>
              <a:prstClr val="black"/>
            </a:fgClr>
            <a:bgClr>
              <a:prstClr val="white"/>
            </a:bgClr>
          </a:pattFill>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ln>
                <a:solidFill>
                  <a:srgbClr val="FFFF00"/>
                </a:solidFill>
              </a:ln>
            </a:endParaRPr>
          </a:p>
        </p:txBody>
      </p:sp>
      <p:cxnSp>
        <p:nvCxnSpPr>
          <p:cNvPr id="7" name="Straight Arrow Connector 6">
            <a:extLst>
              <a:ext uri="{FF2B5EF4-FFF2-40B4-BE49-F238E27FC236}">
                <a16:creationId xmlns:a16="http://schemas.microsoft.com/office/drawing/2014/main" id="{951A88B2-0C4A-C14D-BCC9-935AA7478A47}"/>
              </a:ext>
            </a:extLst>
          </p:cNvPr>
          <p:cNvCxnSpPr/>
          <p:nvPr/>
        </p:nvCxnSpPr>
        <p:spPr>
          <a:xfrm flipV="1">
            <a:off x="3538826" y="2152650"/>
            <a:ext cx="0" cy="225423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3F8F219-694C-9648-AA42-D29A1C7830F6}"/>
                  </a:ext>
                </a:extLst>
              </p:cNvPr>
              <p:cNvSpPr txBox="1"/>
              <p:nvPr/>
            </p:nvSpPr>
            <p:spPr>
              <a:xfrm>
                <a:off x="2123728" y="1589110"/>
                <a:ext cx="3586341" cy="8188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i="1">
                          <a:solidFill>
                            <a:srgbClr val="000000"/>
                          </a:solidFill>
                          <a:latin typeface="Cambria Math" panose="02040503050406030204" pitchFamily="18" charset="0"/>
                        </a:rPr>
                        <m:t>𝐸</m:t>
                      </m:r>
                      <m:r>
                        <a:rPr lang="de-DE" i="1">
                          <a:solidFill>
                            <a:srgbClr val="000000"/>
                          </a:solidFill>
                          <a:latin typeface="Cambria Math" panose="02040503050406030204" pitchFamily="18" charset="0"/>
                        </a:rPr>
                        <m:t>[</m:t>
                      </m:r>
                      <m:r>
                        <a:rPr lang="de-DE" i="1">
                          <a:solidFill>
                            <a:srgbClr val="000000"/>
                          </a:solidFill>
                          <a:latin typeface="Cambria Math" panose="02040503050406030204" pitchFamily="18" charset="0"/>
                        </a:rPr>
                        <m:t>𝑈</m:t>
                      </m:r>
                      <m:d>
                        <m:dPr>
                          <m:ctrlPr>
                            <a:rPr lang="de-DE" i="1">
                              <a:solidFill>
                                <a:srgbClr val="000000"/>
                              </a:solidFill>
                              <a:latin typeface="Cambria Math" panose="02040503050406030204" pitchFamily="18" charset="0"/>
                            </a:rPr>
                          </m:ctrlPr>
                        </m:dPr>
                        <m:e>
                          <m:r>
                            <a:rPr lang="de-DE" i="1">
                              <a:solidFill>
                                <a:srgbClr val="000000"/>
                              </a:solidFill>
                              <a:latin typeface="Cambria Math" panose="02040503050406030204" pitchFamily="18" charset="0"/>
                            </a:rPr>
                            <m:t>𝑠𝑡𝑎𝑡𝑒</m:t>
                          </m:r>
                        </m:e>
                      </m:d>
                      <m:r>
                        <a:rPr lang="de-DE" i="1">
                          <a:solidFill>
                            <a:srgbClr val="000000"/>
                          </a:solidFill>
                          <a:latin typeface="Cambria Math" panose="02040503050406030204" pitchFamily="18" charset="0"/>
                        </a:rPr>
                        <m:t>]=</m:t>
                      </m:r>
                      <m:r>
                        <a:rPr lang="de-DE" i="1">
                          <a:solidFill>
                            <a:srgbClr val="000000"/>
                          </a:solidFill>
                          <a:latin typeface="Cambria Math" panose="02040503050406030204" pitchFamily="18" charset="0"/>
                        </a:rPr>
                        <m:t>𝐸</m:t>
                      </m:r>
                      <m:r>
                        <a:rPr lang="de-DE" i="1">
                          <a:solidFill>
                            <a:srgbClr val="000000"/>
                          </a:solidFill>
                          <a:latin typeface="Cambria Math" panose="02040503050406030204" pitchFamily="18" charset="0"/>
                        </a:rPr>
                        <m:t>[</m:t>
                      </m:r>
                      <m:r>
                        <a:rPr lang="de-DE" i="1">
                          <a:solidFill>
                            <a:srgbClr val="000000"/>
                          </a:solidFill>
                          <a:latin typeface="Cambria Math" panose="02040503050406030204" pitchFamily="18" charset="0"/>
                        </a:rPr>
                        <m:t>𝑥</m:t>
                      </m:r>
                      <m:r>
                        <a:rPr lang="de-DE" i="1">
                          <a:solidFill>
                            <a:srgbClr val="000000"/>
                          </a:solidFill>
                          <a:latin typeface="Cambria Math" panose="02040503050406030204" pitchFamily="18" charset="0"/>
                        </a:rPr>
                        <m:t>]=</m:t>
                      </m:r>
                      <m:nary>
                        <m:naryPr>
                          <m:limLoc m:val="undOvr"/>
                          <m:subHide m:val="on"/>
                          <m:supHide m:val="on"/>
                          <m:ctrlPr>
                            <a:rPr lang="en-DE" i="1">
                              <a:solidFill>
                                <a:srgbClr val="000000"/>
                              </a:solidFill>
                              <a:latin typeface="Cambria Math" panose="02040503050406030204" pitchFamily="18" charset="0"/>
                            </a:rPr>
                          </m:ctrlPr>
                        </m:naryPr>
                        <m:sub/>
                        <m:sup/>
                        <m:e>
                          <m:r>
                            <a:rPr lang="de-DE" i="1">
                              <a:solidFill>
                                <a:srgbClr val="000000"/>
                              </a:solidFill>
                              <a:latin typeface="Cambria Math" panose="02040503050406030204" pitchFamily="18" charset="0"/>
                            </a:rPr>
                            <m:t>𝑥</m:t>
                          </m:r>
                          <m:r>
                            <a:rPr lang="de-DE" i="1">
                              <a:solidFill>
                                <a:srgbClr val="000000"/>
                              </a:solidFill>
                              <a:latin typeface="Cambria Math" panose="02040503050406030204" pitchFamily="18" charset="0"/>
                            </a:rPr>
                            <m:t> </m:t>
                          </m:r>
                          <m:r>
                            <a:rPr lang="de-DE" i="1">
                              <a:solidFill>
                                <a:srgbClr val="000000"/>
                              </a:solidFill>
                              <a:latin typeface="Cambria Math" panose="02040503050406030204" pitchFamily="18" charset="0"/>
                            </a:rPr>
                            <m:t>𝑓</m:t>
                          </m:r>
                          <m:d>
                            <m:dPr>
                              <m:ctrlPr>
                                <a:rPr lang="de-DE" i="1">
                                  <a:solidFill>
                                    <a:srgbClr val="000000"/>
                                  </a:solidFill>
                                  <a:latin typeface="Cambria Math" panose="02040503050406030204" pitchFamily="18" charset="0"/>
                                </a:rPr>
                              </m:ctrlPr>
                            </m:dPr>
                            <m:e>
                              <m:r>
                                <a:rPr lang="de-DE" i="1">
                                  <a:solidFill>
                                    <a:srgbClr val="000000"/>
                                  </a:solidFill>
                                  <a:latin typeface="Cambria Math" panose="02040503050406030204" pitchFamily="18" charset="0"/>
                                </a:rPr>
                                <m:t>𝑥</m:t>
                              </m:r>
                            </m:e>
                          </m:d>
                          <m:r>
                            <a:rPr lang="de-DE" i="1">
                              <a:solidFill>
                                <a:srgbClr val="000000"/>
                              </a:solidFill>
                              <a:latin typeface="Cambria Math" panose="02040503050406030204" pitchFamily="18" charset="0"/>
                            </a:rPr>
                            <m:t>𝑑𝑥</m:t>
                          </m:r>
                        </m:e>
                      </m:nary>
                    </m:oMath>
                  </m:oMathPara>
                </a14:m>
                <a:endParaRPr lang="en-DE" dirty="0">
                  <a:solidFill>
                    <a:srgbClr val="000000"/>
                  </a:solidFill>
                </a:endParaRPr>
              </a:p>
            </p:txBody>
          </p:sp>
        </mc:Choice>
        <mc:Fallback xmlns="">
          <p:sp>
            <p:nvSpPr>
              <p:cNvPr id="8" name="TextBox 7">
                <a:extLst>
                  <a:ext uri="{FF2B5EF4-FFF2-40B4-BE49-F238E27FC236}">
                    <a16:creationId xmlns:a16="http://schemas.microsoft.com/office/drawing/2014/main" id="{D3F8F219-694C-9648-AA42-D29A1C7830F6}"/>
                  </a:ext>
                </a:extLst>
              </p:cNvPr>
              <p:cNvSpPr txBox="1">
                <a:spLocks noRot="1" noChangeAspect="1" noMove="1" noResize="1" noEditPoints="1" noAdjustHandles="1" noChangeArrowheads="1" noChangeShapeType="1" noTextEdit="1"/>
              </p:cNvSpPr>
              <p:nvPr/>
            </p:nvSpPr>
            <p:spPr>
              <a:xfrm>
                <a:off x="2123728" y="1589110"/>
                <a:ext cx="3586341" cy="818879"/>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66A6FB1-73EB-6145-B9BD-48432F12EDB1}"/>
                  </a:ext>
                </a:extLst>
              </p:cNvPr>
              <p:cNvSpPr txBox="1"/>
              <p:nvPr/>
            </p:nvSpPr>
            <p:spPr>
              <a:xfrm>
                <a:off x="3459827" y="1962437"/>
                <a:ext cx="464101" cy="5078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sz="2700" i="1" dirty="0">
                          <a:latin typeface="Cambria Math" panose="02040503050406030204" pitchFamily="18" charset="0"/>
                        </a:rPr>
                        <m:t>𝑓</m:t>
                      </m:r>
                    </m:oMath>
                  </m:oMathPara>
                </a14:m>
                <a:endParaRPr lang="en-DE" sz="2700" dirty="0"/>
              </a:p>
            </p:txBody>
          </p:sp>
        </mc:Choice>
        <mc:Fallback xmlns="">
          <p:sp>
            <p:nvSpPr>
              <p:cNvPr id="9" name="TextBox 8">
                <a:extLst>
                  <a:ext uri="{FF2B5EF4-FFF2-40B4-BE49-F238E27FC236}">
                    <a16:creationId xmlns:a16="http://schemas.microsoft.com/office/drawing/2014/main" id="{D66A6FB1-73EB-6145-B9BD-48432F12EDB1}"/>
                  </a:ext>
                </a:extLst>
              </p:cNvPr>
              <p:cNvSpPr txBox="1">
                <a:spLocks noRot="1" noChangeAspect="1" noMove="1" noResize="1" noEditPoints="1" noAdjustHandles="1" noChangeArrowheads="1" noChangeShapeType="1" noTextEdit="1"/>
              </p:cNvSpPr>
              <p:nvPr/>
            </p:nvSpPr>
            <p:spPr>
              <a:xfrm>
                <a:off x="3459827" y="1962437"/>
                <a:ext cx="464101" cy="507831"/>
              </a:xfrm>
              <a:prstGeom prst="rect">
                <a:avLst/>
              </a:prstGeom>
              <a:blipFill>
                <a:blip r:embed="rId3"/>
                <a:stretch>
                  <a:fillRect/>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1D888429-5571-F449-9FB0-E9831185C1E6}"/>
              </a:ext>
            </a:extLst>
          </p:cNvPr>
          <p:cNvPicPr>
            <a:picLocks noChangeAspect="1"/>
          </p:cNvPicPr>
          <p:nvPr/>
        </p:nvPicPr>
        <p:blipFill>
          <a:blip r:embed="rId4"/>
          <a:stretch>
            <a:fillRect/>
          </a:stretch>
        </p:blipFill>
        <p:spPr>
          <a:xfrm>
            <a:off x="5956245" y="207944"/>
            <a:ext cx="3078926" cy="843140"/>
          </a:xfrm>
          <a:prstGeom prst="rect">
            <a:avLst/>
          </a:prstGeom>
        </p:spPr>
      </p:pic>
      <p:pic>
        <p:nvPicPr>
          <p:cNvPr id="12" name="Picture 11">
            <a:extLst>
              <a:ext uri="{FF2B5EF4-FFF2-40B4-BE49-F238E27FC236}">
                <a16:creationId xmlns:a16="http://schemas.microsoft.com/office/drawing/2014/main" id="{2EFE2013-6901-404B-8744-A3F865717331}"/>
              </a:ext>
            </a:extLst>
          </p:cNvPr>
          <p:cNvPicPr>
            <a:picLocks noChangeAspect="1"/>
          </p:cNvPicPr>
          <p:nvPr/>
        </p:nvPicPr>
        <p:blipFill>
          <a:blip r:embed="rId5"/>
          <a:stretch>
            <a:fillRect/>
          </a:stretch>
        </p:blipFill>
        <p:spPr>
          <a:xfrm>
            <a:off x="5909664" y="1170811"/>
            <a:ext cx="3096542" cy="917204"/>
          </a:xfrm>
          <a:prstGeom prst="rect">
            <a:avLst/>
          </a:prstGeom>
        </p:spPr>
      </p:pic>
      <p:pic>
        <p:nvPicPr>
          <p:cNvPr id="14" name="Picture 13">
            <a:extLst>
              <a:ext uri="{FF2B5EF4-FFF2-40B4-BE49-F238E27FC236}">
                <a16:creationId xmlns:a16="http://schemas.microsoft.com/office/drawing/2014/main" id="{4E3FD336-44AB-4441-9CA0-4AF8A6438EA6}"/>
              </a:ext>
            </a:extLst>
          </p:cNvPr>
          <p:cNvPicPr>
            <a:picLocks noChangeAspect="1"/>
          </p:cNvPicPr>
          <p:nvPr/>
        </p:nvPicPr>
        <p:blipFill>
          <a:blip r:embed="rId6"/>
          <a:stretch>
            <a:fillRect/>
          </a:stretch>
        </p:blipFill>
        <p:spPr>
          <a:xfrm>
            <a:off x="5897931" y="2289368"/>
            <a:ext cx="3096542" cy="932933"/>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54B45DD-6D49-98E3-3697-93370134EAB0}"/>
                  </a:ext>
                </a:extLst>
              </p:cNvPr>
              <p:cNvSpPr txBox="1"/>
              <p:nvPr/>
            </p:nvSpPr>
            <p:spPr>
              <a:xfrm>
                <a:off x="6480110" y="4604657"/>
                <a:ext cx="319768" cy="3000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350" i="1">
                          <a:latin typeface="Cambria Math" panose="02040503050406030204" pitchFamily="18" charset="0"/>
                        </a:rPr>
                        <m:t>𝑥</m:t>
                      </m:r>
                    </m:oMath>
                  </m:oMathPara>
                </a14:m>
                <a:endParaRPr lang="en-DE" sz="1350" dirty="0"/>
              </a:p>
            </p:txBody>
          </p:sp>
        </mc:Choice>
        <mc:Fallback xmlns="">
          <p:sp>
            <p:nvSpPr>
              <p:cNvPr id="4" name="TextBox 3">
                <a:extLst>
                  <a:ext uri="{FF2B5EF4-FFF2-40B4-BE49-F238E27FC236}">
                    <a16:creationId xmlns:a16="http://schemas.microsoft.com/office/drawing/2014/main" id="{D54B45DD-6D49-98E3-3697-93370134EAB0}"/>
                  </a:ext>
                </a:extLst>
              </p:cNvPr>
              <p:cNvSpPr txBox="1">
                <a:spLocks noRot="1" noChangeAspect="1" noMove="1" noResize="1" noEditPoints="1" noAdjustHandles="1" noChangeArrowheads="1" noChangeShapeType="1" noTextEdit="1"/>
              </p:cNvSpPr>
              <p:nvPr/>
            </p:nvSpPr>
            <p:spPr>
              <a:xfrm>
                <a:off x="6480110" y="4604657"/>
                <a:ext cx="319768" cy="300082"/>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0096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1" nodeType="clickEffect">
                                  <p:stCondLst>
                                    <p:cond delay="0"/>
                                  </p:stCondLst>
                                  <p:childTnLst>
                                    <p:animMotion origin="layout" path="M 0 0 L 0.08463 0.00278 " pathEditMode="relative" ptsTypes="AA">
                                      <p:cBhvr>
                                        <p:cTn id="6" dur="2000" fill="hold"/>
                                        <p:tgtEl>
                                          <p:spTgt spid="6"/>
                                        </p:tgtEl>
                                        <p:attrNameLst>
                                          <p:attrName>ppt_x</p:attrName>
                                          <p:attrName>ppt_y</p:attrName>
                                        </p:attrNameLst>
                                      </p:cBhvr>
                                    </p:animMotion>
                                  </p:childTnLst>
                                </p:cTn>
                              </p:par>
                              <p:par>
                                <p:cTn id="7" presetID="9"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dissolve">
                                      <p:cBhvr>
                                        <p:cTn id="9" dur="500"/>
                                        <p:tgtEl>
                                          <p:spTgt spid="10"/>
                                        </p:tgtEl>
                                      </p:cBhvr>
                                    </p:animEffect>
                                  </p:childTnLst>
                                </p:cTn>
                              </p:par>
                              <p:par>
                                <p:cTn id="10" presetID="9"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grpId="0" nodeType="clickEffect">
                                  <p:stCondLst>
                                    <p:cond delay="0"/>
                                  </p:stCondLst>
                                  <p:childTnLst>
                                    <p:animMotion origin="layout" path="M 0.07799 0.00278 L -0.07747 0.0081 " pathEditMode="relative" rAng="0" ptsTypes="AA">
                                      <p:cBhvr>
                                        <p:cTn id="16" dur="2000" fill="hold"/>
                                        <p:tgtEl>
                                          <p:spTgt spid="6"/>
                                        </p:tgtEl>
                                        <p:attrNameLst>
                                          <p:attrName>ppt_x</p:attrName>
                                          <p:attrName>ppt_y</p:attrName>
                                        </p:attrNameLst>
                                      </p:cBhvr>
                                      <p:rCtr x="-7773" y="255"/>
                                    </p:animMotion>
                                  </p:childTnLst>
                                </p:cTn>
                              </p:par>
                              <p:par>
                                <p:cTn id="17" presetID="9"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off-switch problem</a:t>
            </a:r>
          </a:p>
        </p:txBody>
      </p:sp>
      <p:sp>
        <p:nvSpPr>
          <p:cNvPr id="2" name="Content Placeholder 1"/>
          <p:cNvSpPr>
            <a:spLocks noGrp="1"/>
          </p:cNvSpPr>
          <p:nvPr>
            <p:ph type="body" sz="quarter" idx="16"/>
          </p:nvPr>
        </p:nvSpPr>
        <p:spPr/>
        <p:txBody>
          <a:bodyPr>
            <a:normAutofit/>
          </a:bodyPr>
          <a:lstStyle/>
          <a:p>
            <a:r>
              <a:rPr lang="en-US" sz="1800" dirty="0"/>
              <a:t>A robot, given an objective, has an incentive to disable its own off-switch</a:t>
            </a:r>
          </a:p>
          <a:p>
            <a:r>
              <a:rPr lang="en-US" sz="1800" dirty="0"/>
              <a:t>Claim: A robot with </a:t>
            </a:r>
            <a:r>
              <a:rPr lang="en-US" sz="1800" dirty="0">
                <a:solidFill>
                  <a:srgbClr val="0029FF"/>
                </a:solidFill>
              </a:rPr>
              <a:t>appropriate</a:t>
            </a:r>
            <a:r>
              <a:rPr lang="en-US" sz="1800" dirty="0"/>
              <a:t> uncertainty about objective won’t behave this way</a:t>
            </a:r>
          </a:p>
          <a:p>
            <a:r>
              <a:rPr lang="en-US" sz="1800" dirty="0"/>
              <a:t>Example: Planning for the best action (sequence)</a:t>
            </a:r>
          </a:p>
        </p:txBody>
      </p:sp>
      <p:sp>
        <p:nvSpPr>
          <p:cNvPr id="4" name="TextBox 3">
            <a:extLst>
              <a:ext uri="{FF2B5EF4-FFF2-40B4-BE49-F238E27FC236}">
                <a16:creationId xmlns:a16="http://schemas.microsoft.com/office/drawing/2014/main" id="{FF31B5B6-143F-CD45-A711-8A0EC737DE58}"/>
              </a:ext>
            </a:extLst>
          </p:cNvPr>
          <p:cNvSpPr txBox="1"/>
          <p:nvPr/>
        </p:nvSpPr>
        <p:spPr>
          <a:xfrm>
            <a:off x="1502310" y="4877462"/>
            <a:ext cx="5460662" cy="300082"/>
          </a:xfrm>
          <a:prstGeom prst="rect">
            <a:avLst/>
          </a:prstGeom>
          <a:noFill/>
        </p:spPr>
        <p:txBody>
          <a:bodyPr wrap="none" rtlCol="0">
            <a:spAutoFit/>
          </a:bodyPr>
          <a:lstStyle/>
          <a:p>
            <a:r>
              <a:rPr lang="en-DE" sz="1350" dirty="0"/>
              <a:t>Example taken from Stuart Russell’s Presentations on Provably Beneficial AI</a:t>
            </a:r>
          </a:p>
        </p:txBody>
      </p:sp>
    </p:spTree>
    <p:extLst>
      <p:ext uri="{BB962C8B-B14F-4D97-AF65-F5344CB8AC3E}">
        <p14:creationId xmlns:p14="http://schemas.microsoft.com/office/powerpoint/2010/main" val="3985438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ssolv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ssolv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off-switch problem</a:t>
            </a:r>
          </a:p>
        </p:txBody>
      </p:sp>
      <p:sp>
        <p:nvSpPr>
          <p:cNvPr id="4" name="TextBox 3">
            <a:extLst>
              <a:ext uri="{FF2B5EF4-FFF2-40B4-BE49-F238E27FC236}">
                <a16:creationId xmlns:a16="http://schemas.microsoft.com/office/drawing/2014/main" id="{FF31B5B6-143F-CD45-A711-8A0EC737DE58}"/>
              </a:ext>
            </a:extLst>
          </p:cNvPr>
          <p:cNvSpPr txBox="1"/>
          <p:nvPr/>
        </p:nvSpPr>
        <p:spPr>
          <a:xfrm>
            <a:off x="1502310" y="4877462"/>
            <a:ext cx="5460662" cy="300082"/>
          </a:xfrm>
          <a:prstGeom prst="rect">
            <a:avLst/>
          </a:prstGeom>
          <a:noFill/>
        </p:spPr>
        <p:txBody>
          <a:bodyPr wrap="none" rtlCol="0">
            <a:spAutoFit/>
          </a:bodyPr>
          <a:lstStyle/>
          <a:p>
            <a:r>
              <a:rPr lang="en-DE" sz="1350" dirty="0"/>
              <a:t>Example taken from Stuart Russell’s Presentations on Provably Beneficial AI</a:t>
            </a:r>
          </a:p>
        </p:txBody>
      </p:sp>
      <p:sp>
        <p:nvSpPr>
          <p:cNvPr id="5" name="Rectangle 4">
            <a:extLst>
              <a:ext uri="{FF2B5EF4-FFF2-40B4-BE49-F238E27FC236}">
                <a16:creationId xmlns:a16="http://schemas.microsoft.com/office/drawing/2014/main" id="{F2279D89-1776-E54E-B545-3E4788EF4811}"/>
              </a:ext>
            </a:extLst>
          </p:cNvPr>
          <p:cNvSpPr/>
          <p:nvPr/>
        </p:nvSpPr>
        <p:spPr>
          <a:xfrm>
            <a:off x="3086504" y="2154258"/>
            <a:ext cx="282589" cy="211942"/>
          </a:xfrm>
          <a:prstGeom prst="rect">
            <a:avLst/>
          </a:prstGeom>
          <a:solidFill>
            <a:srgbClr val="FFFFFF"/>
          </a:solidFill>
          <a:ln w="19050" cmpd="sng">
            <a:solidFill>
              <a:schemeClr val="tx1"/>
            </a:solidFill>
          </a:ln>
        </p:spPr>
        <p:style>
          <a:lnRef idx="1">
            <a:schemeClr val="accent1"/>
          </a:lnRef>
          <a:fillRef idx="3">
            <a:schemeClr val="accent1"/>
          </a:fillRef>
          <a:effectRef idx="2">
            <a:schemeClr val="accent1"/>
          </a:effectRef>
          <a:fontRef idx="minor">
            <a:schemeClr val="lt1"/>
          </a:fontRef>
        </p:style>
        <p:txBody>
          <a:bodyPr lIns="68400" tIns="34200" rIns="68400" bIns="34200" rtlCol="0" anchor="ctr"/>
          <a:lstStyle/>
          <a:p>
            <a:pPr algn="ctr"/>
            <a:endParaRPr lang="en-US" sz="1350">
              <a:solidFill>
                <a:schemeClr val="tx1"/>
              </a:solidFill>
            </a:endParaRPr>
          </a:p>
        </p:txBody>
      </p:sp>
      <p:sp>
        <p:nvSpPr>
          <p:cNvPr id="6" name="Rectangle 5">
            <a:extLst>
              <a:ext uri="{FF2B5EF4-FFF2-40B4-BE49-F238E27FC236}">
                <a16:creationId xmlns:a16="http://schemas.microsoft.com/office/drawing/2014/main" id="{802DEB28-8986-E142-BCB7-F24E228BB892}"/>
              </a:ext>
            </a:extLst>
          </p:cNvPr>
          <p:cNvSpPr/>
          <p:nvPr/>
        </p:nvSpPr>
        <p:spPr>
          <a:xfrm>
            <a:off x="3086504" y="2868039"/>
            <a:ext cx="282589" cy="211942"/>
          </a:xfrm>
          <a:prstGeom prst="rect">
            <a:avLst/>
          </a:prstGeom>
          <a:solidFill>
            <a:srgbClr val="FFFFFF"/>
          </a:solidFill>
          <a:ln w="19050" cmpd="sng">
            <a:solidFill>
              <a:schemeClr val="tx1"/>
            </a:solidFill>
          </a:ln>
        </p:spPr>
        <p:style>
          <a:lnRef idx="1">
            <a:schemeClr val="accent1"/>
          </a:lnRef>
          <a:fillRef idx="3">
            <a:schemeClr val="accent1"/>
          </a:fillRef>
          <a:effectRef idx="2">
            <a:schemeClr val="accent1"/>
          </a:effectRef>
          <a:fontRef idx="minor">
            <a:schemeClr val="lt1"/>
          </a:fontRef>
        </p:style>
        <p:txBody>
          <a:bodyPr lIns="68400" tIns="34200" rIns="68400" bIns="34200" rtlCol="0" anchor="ctr"/>
          <a:lstStyle/>
          <a:p>
            <a:pPr algn="ctr"/>
            <a:endParaRPr lang="en-US" sz="1350">
              <a:solidFill>
                <a:schemeClr val="tx1"/>
              </a:solidFill>
            </a:endParaRPr>
          </a:p>
        </p:txBody>
      </p:sp>
      <p:sp>
        <p:nvSpPr>
          <p:cNvPr id="7" name="Rectangle 6">
            <a:extLst>
              <a:ext uri="{FF2B5EF4-FFF2-40B4-BE49-F238E27FC236}">
                <a16:creationId xmlns:a16="http://schemas.microsoft.com/office/drawing/2014/main" id="{3726D4E4-BC85-0C4E-91A7-97E8FC2BCBC8}"/>
              </a:ext>
            </a:extLst>
          </p:cNvPr>
          <p:cNvSpPr/>
          <p:nvPr/>
        </p:nvSpPr>
        <p:spPr>
          <a:xfrm>
            <a:off x="3086504" y="3581817"/>
            <a:ext cx="282589" cy="211942"/>
          </a:xfrm>
          <a:prstGeom prst="rect">
            <a:avLst/>
          </a:prstGeom>
          <a:solidFill>
            <a:srgbClr val="FFFFFF"/>
          </a:solidFill>
          <a:ln w="19050" cmpd="sng">
            <a:solidFill>
              <a:schemeClr val="tx1"/>
            </a:solidFill>
          </a:ln>
        </p:spPr>
        <p:style>
          <a:lnRef idx="1">
            <a:schemeClr val="accent1"/>
          </a:lnRef>
          <a:fillRef idx="3">
            <a:schemeClr val="accent1"/>
          </a:fillRef>
          <a:effectRef idx="2">
            <a:schemeClr val="accent1"/>
          </a:effectRef>
          <a:fontRef idx="minor">
            <a:schemeClr val="lt1"/>
          </a:fontRef>
        </p:style>
        <p:txBody>
          <a:bodyPr lIns="68400" tIns="34200" rIns="68400" bIns="34200" rtlCol="0" anchor="ctr"/>
          <a:lstStyle/>
          <a:p>
            <a:pPr algn="ctr"/>
            <a:endParaRPr lang="en-US" sz="1350">
              <a:solidFill>
                <a:schemeClr val="tx1"/>
              </a:solidFill>
            </a:endParaRPr>
          </a:p>
        </p:txBody>
      </p:sp>
      <p:cxnSp>
        <p:nvCxnSpPr>
          <p:cNvPr id="8" name="Straight Connector 7">
            <a:extLst>
              <a:ext uri="{FF2B5EF4-FFF2-40B4-BE49-F238E27FC236}">
                <a16:creationId xmlns:a16="http://schemas.microsoft.com/office/drawing/2014/main" id="{3DBA33DF-1F6B-CB40-BC2A-703B14E306EC}"/>
              </a:ext>
            </a:extLst>
          </p:cNvPr>
          <p:cNvCxnSpPr>
            <a:stCxn id="5" idx="2"/>
          </p:cNvCxnSpPr>
          <p:nvPr/>
        </p:nvCxnSpPr>
        <p:spPr>
          <a:xfrm flipH="1">
            <a:off x="2406169" y="2366186"/>
            <a:ext cx="82160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771FF01D-C0A4-9042-9EFB-453489957E24}"/>
              </a:ext>
            </a:extLst>
          </p:cNvPr>
          <p:cNvCxnSpPr>
            <a:stCxn id="5" idx="2"/>
            <a:endCxn id="6" idx="0"/>
          </p:cNvCxnSpPr>
          <p:nvPr/>
        </p:nvCxnSpPr>
        <p:spPr>
          <a:xfrm>
            <a:off x="3227768" y="2366186"/>
            <a:ext cx="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7233D2F-1C68-4849-8276-83959202A607}"/>
              </a:ext>
            </a:extLst>
          </p:cNvPr>
          <p:cNvCxnSpPr/>
          <p:nvPr/>
        </p:nvCxnSpPr>
        <p:spPr>
          <a:xfrm>
            <a:off x="3227768" y="2366186"/>
            <a:ext cx="82160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6220245-DF0B-0845-8B59-9B5E1EF0D618}"/>
              </a:ext>
            </a:extLst>
          </p:cNvPr>
          <p:cNvCxnSpPr/>
          <p:nvPr/>
        </p:nvCxnSpPr>
        <p:spPr>
          <a:xfrm flipH="1">
            <a:off x="2406169" y="3793745"/>
            <a:ext cx="82160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2C3483B-3DA0-2845-BD04-5D5B67E551D7}"/>
              </a:ext>
            </a:extLst>
          </p:cNvPr>
          <p:cNvCxnSpPr/>
          <p:nvPr/>
        </p:nvCxnSpPr>
        <p:spPr>
          <a:xfrm>
            <a:off x="3227768" y="3079964"/>
            <a:ext cx="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B72FCEB-9E08-E447-8CA3-D223B5128D18}"/>
              </a:ext>
            </a:extLst>
          </p:cNvPr>
          <p:cNvCxnSpPr/>
          <p:nvPr/>
        </p:nvCxnSpPr>
        <p:spPr>
          <a:xfrm>
            <a:off x="3227768" y="3079964"/>
            <a:ext cx="821600" cy="5018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96EF39E4-C864-EE4A-947E-2BF977DB2548}"/>
              </a:ext>
            </a:extLst>
          </p:cNvPr>
          <p:cNvSpPr txBox="1"/>
          <p:nvPr/>
        </p:nvSpPr>
        <p:spPr>
          <a:xfrm>
            <a:off x="3093207" y="2115018"/>
            <a:ext cx="263170" cy="276817"/>
          </a:xfrm>
          <a:prstGeom prst="rect">
            <a:avLst/>
          </a:prstGeom>
          <a:noFill/>
        </p:spPr>
        <p:txBody>
          <a:bodyPr wrap="none" lIns="68400" tIns="34200" rIns="68400" bIns="34200" rtlCol="0">
            <a:spAutoFit/>
          </a:bodyPr>
          <a:lstStyle/>
          <a:p>
            <a:r>
              <a:rPr lang="en-US" sz="1350" b="1" dirty="0">
                <a:latin typeface="Times New Roman"/>
                <a:cs typeface="Times New Roman"/>
              </a:rPr>
              <a:t>R</a:t>
            </a:r>
          </a:p>
        </p:txBody>
      </p:sp>
      <p:sp>
        <p:nvSpPr>
          <p:cNvPr id="15" name="TextBox 14">
            <a:extLst>
              <a:ext uri="{FF2B5EF4-FFF2-40B4-BE49-F238E27FC236}">
                <a16:creationId xmlns:a16="http://schemas.microsoft.com/office/drawing/2014/main" id="{9A85DEA9-D32F-6842-ADCC-81FBB7E8A602}"/>
              </a:ext>
            </a:extLst>
          </p:cNvPr>
          <p:cNvSpPr txBox="1"/>
          <p:nvPr/>
        </p:nvSpPr>
        <p:spPr>
          <a:xfrm>
            <a:off x="3093207" y="3562472"/>
            <a:ext cx="263170" cy="276817"/>
          </a:xfrm>
          <a:prstGeom prst="rect">
            <a:avLst/>
          </a:prstGeom>
          <a:noFill/>
        </p:spPr>
        <p:txBody>
          <a:bodyPr wrap="none" lIns="68400" tIns="34200" rIns="68400" bIns="34200" rtlCol="0">
            <a:spAutoFit/>
          </a:bodyPr>
          <a:lstStyle/>
          <a:p>
            <a:r>
              <a:rPr lang="en-US" sz="1350" b="1" dirty="0">
                <a:latin typeface="Times New Roman"/>
                <a:cs typeface="Times New Roman"/>
              </a:rPr>
              <a:t>R</a:t>
            </a:r>
          </a:p>
        </p:txBody>
      </p:sp>
      <p:sp>
        <p:nvSpPr>
          <p:cNvPr id="16" name="TextBox 15">
            <a:extLst>
              <a:ext uri="{FF2B5EF4-FFF2-40B4-BE49-F238E27FC236}">
                <a16:creationId xmlns:a16="http://schemas.microsoft.com/office/drawing/2014/main" id="{25E05F78-1039-B34B-989A-5E2D74F61AD5}"/>
              </a:ext>
            </a:extLst>
          </p:cNvPr>
          <p:cNvSpPr txBox="1"/>
          <p:nvPr/>
        </p:nvSpPr>
        <p:spPr>
          <a:xfrm>
            <a:off x="3102636" y="2844500"/>
            <a:ext cx="272788" cy="276817"/>
          </a:xfrm>
          <a:prstGeom prst="rect">
            <a:avLst/>
          </a:prstGeom>
          <a:noFill/>
        </p:spPr>
        <p:txBody>
          <a:bodyPr wrap="none" lIns="68400" tIns="34200" rIns="68400" bIns="34200" rtlCol="0">
            <a:spAutoFit/>
          </a:bodyPr>
          <a:lstStyle/>
          <a:p>
            <a:r>
              <a:rPr lang="en-US" sz="1350" b="1" dirty="0">
                <a:latin typeface="Times New Roman"/>
                <a:cs typeface="Times New Roman"/>
              </a:rPr>
              <a:t>H</a:t>
            </a:r>
          </a:p>
        </p:txBody>
      </p:sp>
      <p:sp>
        <p:nvSpPr>
          <p:cNvPr id="17" name="TextBox 16">
            <a:extLst>
              <a:ext uri="{FF2B5EF4-FFF2-40B4-BE49-F238E27FC236}">
                <a16:creationId xmlns:a16="http://schemas.microsoft.com/office/drawing/2014/main" id="{1F288150-330B-4D4E-9478-60132935409E}"/>
              </a:ext>
            </a:extLst>
          </p:cNvPr>
          <p:cNvSpPr txBox="1"/>
          <p:nvPr/>
        </p:nvSpPr>
        <p:spPr>
          <a:xfrm>
            <a:off x="3674967" y="3147738"/>
            <a:ext cx="1218560" cy="276817"/>
          </a:xfrm>
          <a:prstGeom prst="rect">
            <a:avLst/>
          </a:prstGeom>
          <a:noFill/>
        </p:spPr>
        <p:txBody>
          <a:bodyPr wrap="none" lIns="68400" tIns="34200" rIns="68400" bIns="34200" rtlCol="0">
            <a:spAutoFit/>
          </a:bodyPr>
          <a:lstStyle/>
          <a:p>
            <a:r>
              <a:rPr lang="en-US" sz="1350" i="1" dirty="0">
                <a:latin typeface="Times New Roman"/>
                <a:cs typeface="Times New Roman"/>
              </a:rPr>
              <a:t>switch robot off</a:t>
            </a:r>
          </a:p>
        </p:txBody>
      </p:sp>
      <p:sp>
        <p:nvSpPr>
          <p:cNvPr id="18" name="TextBox 17">
            <a:extLst>
              <a:ext uri="{FF2B5EF4-FFF2-40B4-BE49-F238E27FC236}">
                <a16:creationId xmlns:a16="http://schemas.microsoft.com/office/drawing/2014/main" id="{DBB4D4D3-F57E-274C-ADD6-08CE504630E2}"/>
              </a:ext>
            </a:extLst>
          </p:cNvPr>
          <p:cNvSpPr txBox="1"/>
          <p:nvPr/>
        </p:nvSpPr>
        <p:spPr>
          <a:xfrm>
            <a:off x="3656880" y="2431166"/>
            <a:ext cx="1090320" cy="276817"/>
          </a:xfrm>
          <a:prstGeom prst="rect">
            <a:avLst/>
          </a:prstGeom>
          <a:noFill/>
        </p:spPr>
        <p:txBody>
          <a:bodyPr wrap="none" lIns="68400" tIns="34200" rIns="68400" bIns="34200" rtlCol="0">
            <a:spAutoFit/>
          </a:bodyPr>
          <a:lstStyle/>
          <a:p>
            <a:r>
              <a:rPr lang="en-US" sz="1350" i="1" dirty="0">
                <a:latin typeface="Times New Roman"/>
                <a:cs typeface="Times New Roman"/>
              </a:rPr>
              <a:t>switch self off</a:t>
            </a:r>
          </a:p>
        </p:txBody>
      </p:sp>
      <p:sp>
        <p:nvSpPr>
          <p:cNvPr id="19" name="TextBox 18">
            <a:extLst>
              <a:ext uri="{FF2B5EF4-FFF2-40B4-BE49-F238E27FC236}">
                <a16:creationId xmlns:a16="http://schemas.microsoft.com/office/drawing/2014/main" id="{9E9EC010-F06B-044D-A2B2-8D74232E4132}"/>
              </a:ext>
            </a:extLst>
          </p:cNvPr>
          <p:cNvSpPr txBox="1"/>
          <p:nvPr/>
        </p:nvSpPr>
        <p:spPr>
          <a:xfrm>
            <a:off x="2459461" y="2431166"/>
            <a:ext cx="349732" cy="276817"/>
          </a:xfrm>
          <a:prstGeom prst="rect">
            <a:avLst/>
          </a:prstGeom>
          <a:noFill/>
        </p:spPr>
        <p:txBody>
          <a:bodyPr wrap="none" lIns="68400" tIns="34200" rIns="68400" bIns="34200" rtlCol="0">
            <a:spAutoFit/>
          </a:bodyPr>
          <a:lstStyle/>
          <a:p>
            <a:r>
              <a:rPr lang="en-US" sz="1350" i="1" dirty="0">
                <a:latin typeface="Times New Roman"/>
                <a:cs typeface="Times New Roman"/>
              </a:rPr>
              <a:t>act</a:t>
            </a:r>
          </a:p>
        </p:txBody>
      </p:sp>
      <p:sp>
        <p:nvSpPr>
          <p:cNvPr id="20" name="TextBox 19">
            <a:extLst>
              <a:ext uri="{FF2B5EF4-FFF2-40B4-BE49-F238E27FC236}">
                <a16:creationId xmlns:a16="http://schemas.microsoft.com/office/drawing/2014/main" id="{03EA3C10-0F58-5D4A-AAEA-746C77381147}"/>
              </a:ext>
            </a:extLst>
          </p:cNvPr>
          <p:cNvSpPr txBox="1"/>
          <p:nvPr/>
        </p:nvSpPr>
        <p:spPr>
          <a:xfrm>
            <a:off x="2408431" y="3879698"/>
            <a:ext cx="349732" cy="276817"/>
          </a:xfrm>
          <a:prstGeom prst="rect">
            <a:avLst/>
          </a:prstGeom>
          <a:noFill/>
        </p:spPr>
        <p:txBody>
          <a:bodyPr wrap="none" lIns="68400" tIns="34200" rIns="68400" bIns="34200" rtlCol="0">
            <a:spAutoFit/>
          </a:bodyPr>
          <a:lstStyle/>
          <a:p>
            <a:r>
              <a:rPr lang="en-US" sz="1350" i="1" dirty="0">
                <a:latin typeface="Times New Roman"/>
                <a:cs typeface="Times New Roman"/>
              </a:rPr>
              <a:t>act</a:t>
            </a:r>
          </a:p>
        </p:txBody>
      </p:sp>
      <p:sp>
        <p:nvSpPr>
          <p:cNvPr id="21" name="TextBox 20">
            <a:extLst>
              <a:ext uri="{FF2B5EF4-FFF2-40B4-BE49-F238E27FC236}">
                <a16:creationId xmlns:a16="http://schemas.microsoft.com/office/drawing/2014/main" id="{E282B877-571C-3247-8789-A6B7A42BEE93}"/>
              </a:ext>
            </a:extLst>
          </p:cNvPr>
          <p:cNvSpPr txBox="1"/>
          <p:nvPr/>
        </p:nvSpPr>
        <p:spPr>
          <a:xfrm>
            <a:off x="2084874" y="4251174"/>
            <a:ext cx="930019" cy="276817"/>
          </a:xfrm>
          <a:prstGeom prst="rect">
            <a:avLst/>
          </a:prstGeom>
          <a:noFill/>
        </p:spPr>
        <p:txBody>
          <a:bodyPr wrap="none" lIns="68400" tIns="34200" rIns="68400" bIns="34200" rtlCol="0">
            <a:spAutoFit/>
          </a:bodyPr>
          <a:lstStyle/>
          <a:p>
            <a:r>
              <a:rPr lang="en-US" sz="1350" b="1" i="1" dirty="0">
                <a:latin typeface="Arial Black"/>
                <a:cs typeface="Arial Black"/>
              </a:rPr>
              <a:t>U</a:t>
            </a:r>
            <a:r>
              <a:rPr lang="en-US" sz="1350" b="1" dirty="0">
                <a:latin typeface="Arial Black"/>
                <a:cs typeface="Arial Black"/>
              </a:rPr>
              <a:t> = </a:t>
            </a:r>
            <a:r>
              <a:rPr lang="en-US" sz="1350" b="1" i="1" dirty="0" err="1">
                <a:latin typeface="Arial Black"/>
                <a:cs typeface="Arial Black"/>
              </a:rPr>
              <a:t>U</a:t>
            </a:r>
            <a:r>
              <a:rPr lang="en-US" b="1" i="1" baseline="-25000" dirty="0" err="1">
                <a:latin typeface="Arial Black"/>
                <a:cs typeface="Arial Black"/>
              </a:rPr>
              <a:t>act</a:t>
            </a:r>
            <a:endParaRPr lang="en-US" b="1" i="1" baseline="-25000" dirty="0">
              <a:latin typeface="Arial Black"/>
              <a:cs typeface="Arial Black"/>
            </a:endParaRPr>
          </a:p>
        </p:txBody>
      </p:sp>
      <p:sp>
        <p:nvSpPr>
          <p:cNvPr id="22" name="TextBox 21">
            <a:extLst>
              <a:ext uri="{FF2B5EF4-FFF2-40B4-BE49-F238E27FC236}">
                <a16:creationId xmlns:a16="http://schemas.microsoft.com/office/drawing/2014/main" id="{87B442B6-2D56-9145-9A09-41590E9F6926}"/>
              </a:ext>
            </a:extLst>
          </p:cNvPr>
          <p:cNvSpPr txBox="1"/>
          <p:nvPr/>
        </p:nvSpPr>
        <p:spPr>
          <a:xfrm>
            <a:off x="2084874" y="2836145"/>
            <a:ext cx="930019" cy="276817"/>
          </a:xfrm>
          <a:prstGeom prst="rect">
            <a:avLst/>
          </a:prstGeom>
          <a:noFill/>
        </p:spPr>
        <p:txBody>
          <a:bodyPr wrap="none" lIns="68400" tIns="34200" rIns="68400" bIns="34200" rtlCol="0">
            <a:spAutoFit/>
          </a:bodyPr>
          <a:lstStyle/>
          <a:p>
            <a:r>
              <a:rPr lang="en-US" sz="1350" b="1" i="1" dirty="0">
                <a:latin typeface="Arial Black"/>
                <a:cs typeface="Arial Black"/>
              </a:rPr>
              <a:t>U</a:t>
            </a:r>
            <a:r>
              <a:rPr lang="en-US" sz="1350" b="1" dirty="0">
                <a:latin typeface="Arial Black"/>
                <a:cs typeface="Arial Black"/>
              </a:rPr>
              <a:t> = </a:t>
            </a:r>
            <a:r>
              <a:rPr lang="en-US" sz="1350" b="1" i="1" dirty="0" err="1">
                <a:latin typeface="Arial Black"/>
                <a:cs typeface="Arial Black"/>
              </a:rPr>
              <a:t>U</a:t>
            </a:r>
            <a:r>
              <a:rPr lang="en-US" b="1" i="1" baseline="-25000" dirty="0" err="1">
                <a:latin typeface="Arial Black"/>
                <a:cs typeface="Arial Black"/>
              </a:rPr>
              <a:t>act</a:t>
            </a:r>
            <a:endParaRPr lang="en-US" b="1" i="1" baseline="-25000" dirty="0">
              <a:latin typeface="Arial Black"/>
              <a:cs typeface="Arial Black"/>
            </a:endParaRPr>
          </a:p>
        </p:txBody>
      </p:sp>
      <p:sp>
        <p:nvSpPr>
          <p:cNvPr id="23" name="TextBox 22">
            <a:extLst>
              <a:ext uri="{FF2B5EF4-FFF2-40B4-BE49-F238E27FC236}">
                <a16:creationId xmlns:a16="http://schemas.microsoft.com/office/drawing/2014/main" id="{A6F18462-1923-9848-84E2-82F8C6B70E9C}"/>
              </a:ext>
            </a:extLst>
          </p:cNvPr>
          <p:cNvSpPr txBox="1"/>
          <p:nvPr/>
        </p:nvSpPr>
        <p:spPr>
          <a:xfrm>
            <a:off x="3781783" y="2836143"/>
            <a:ext cx="627052" cy="276817"/>
          </a:xfrm>
          <a:prstGeom prst="rect">
            <a:avLst/>
          </a:prstGeom>
          <a:noFill/>
        </p:spPr>
        <p:txBody>
          <a:bodyPr wrap="none" lIns="68400" tIns="34200" rIns="68400" bIns="34200" rtlCol="0">
            <a:spAutoFit/>
          </a:bodyPr>
          <a:lstStyle/>
          <a:p>
            <a:r>
              <a:rPr lang="en-US" sz="1350" b="1" i="1" dirty="0">
                <a:latin typeface="Arial Black"/>
                <a:cs typeface="Arial Black"/>
              </a:rPr>
              <a:t>U</a:t>
            </a:r>
            <a:r>
              <a:rPr lang="en-US" sz="1350" b="1" dirty="0">
                <a:latin typeface="Arial Black"/>
                <a:cs typeface="Arial Black"/>
              </a:rPr>
              <a:t> = 0</a:t>
            </a:r>
            <a:endParaRPr lang="en-US" b="1" i="1" baseline="-25000" dirty="0">
              <a:latin typeface="Arial Black"/>
              <a:cs typeface="Arial Black"/>
            </a:endParaRPr>
          </a:p>
        </p:txBody>
      </p:sp>
      <p:sp>
        <p:nvSpPr>
          <p:cNvPr id="24" name="TextBox 23">
            <a:extLst>
              <a:ext uri="{FF2B5EF4-FFF2-40B4-BE49-F238E27FC236}">
                <a16:creationId xmlns:a16="http://schemas.microsoft.com/office/drawing/2014/main" id="{386B1CE0-61BF-BD40-8741-D36432BD875F}"/>
              </a:ext>
            </a:extLst>
          </p:cNvPr>
          <p:cNvSpPr txBox="1"/>
          <p:nvPr/>
        </p:nvSpPr>
        <p:spPr>
          <a:xfrm>
            <a:off x="3781783" y="3537330"/>
            <a:ext cx="627052" cy="276817"/>
          </a:xfrm>
          <a:prstGeom prst="rect">
            <a:avLst/>
          </a:prstGeom>
          <a:noFill/>
        </p:spPr>
        <p:txBody>
          <a:bodyPr wrap="none" lIns="68400" tIns="34200" rIns="68400" bIns="34200" rtlCol="0">
            <a:spAutoFit/>
          </a:bodyPr>
          <a:lstStyle/>
          <a:p>
            <a:r>
              <a:rPr lang="en-US" sz="1350" b="1" i="1" dirty="0">
                <a:latin typeface="Arial Black"/>
                <a:cs typeface="Arial Black"/>
              </a:rPr>
              <a:t>U</a:t>
            </a:r>
            <a:r>
              <a:rPr lang="en-US" sz="1350" b="1" dirty="0">
                <a:latin typeface="Arial Black"/>
                <a:cs typeface="Arial Black"/>
              </a:rPr>
              <a:t> = 0</a:t>
            </a:r>
            <a:endParaRPr lang="en-US" b="1" i="1" baseline="-25000" dirty="0">
              <a:latin typeface="Arial Black"/>
              <a:cs typeface="Arial Black"/>
            </a:endParaRPr>
          </a:p>
        </p:txBody>
      </p:sp>
      <p:sp>
        <p:nvSpPr>
          <p:cNvPr id="25" name="TextBox 24">
            <a:extLst>
              <a:ext uri="{FF2B5EF4-FFF2-40B4-BE49-F238E27FC236}">
                <a16:creationId xmlns:a16="http://schemas.microsoft.com/office/drawing/2014/main" id="{7297C3A4-660D-E642-9853-4AB8949E467C}"/>
              </a:ext>
            </a:extLst>
          </p:cNvPr>
          <p:cNvSpPr txBox="1"/>
          <p:nvPr/>
        </p:nvSpPr>
        <p:spPr>
          <a:xfrm>
            <a:off x="2483729" y="3156243"/>
            <a:ext cx="796971" cy="276817"/>
          </a:xfrm>
          <a:prstGeom prst="rect">
            <a:avLst/>
          </a:prstGeom>
          <a:noFill/>
        </p:spPr>
        <p:txBody>
          <a:bodyPr wrap="none" lIns="68400" tIns="34200" rIns="68400" bIns="34200" rtlCol="0">
            <a:spAutoFit/>
          </a:bodyPr>
          <a:lstStyle/>
          <a:p>
            <a:r>
              <a:rPr lang="en-US" sz="1350" i="1" dirty="0">
                <a:sym typeface="Symbol"/>
              </a:rPr>
              <a:t>go ahead</a:t>
            </a:r>
            <a:endParaRPr lang="en-US" sz="1350" i="1" dirty="0">
              <a:latin typeface="Times New Roman"/>
              <a:cs typeface="Times New Roman"/>
            </a:endParaRPr>
          </a:p>
        </p:txBody>
      </p:sp>
      <p:sp>
        <p:nvSpPr>
          <p:cNvPr id="26" name="TextBox 25">
            <a:extLst>
              <a:ext uri="{FF2B5EF4-FFF2-40B4-BE49-F238E27FC236}">
                <a16:creationId xmlns:a16="http://schemas.microsoft.com/office/drawing/2014/main" id="{A234984B-F1DC-BA42-9507-0975C49DD0CF}"/>
              </a:ext>
            </a:extLst>
          </p:cNvPr>
          <p:cNvSpPr txBox="1"/>
          <p:nvPr/>
        </p:nvSpPr>
        <p:spPr>
          <a:xfrm>
            <a:off x="2817836" y="2628395"/>
            <a:ext cx="436294" cy="276817"/>
          </a:xfrm>
          <a:prstGeom prst="rect">
            <a:avLst/>
          </a:prstGeom>
          <a:noFill/>
        </p:spPr>
        <p:txBody>
          <a:bodyPr wrap="none" lIns="68400" tIns="34200" rIns="68400" bIns="34200" rtlCol="0">
            <a:spAutoFit/>
          </a:bodyPr>
          <a:lstStyle/>
          <a:p>
            <a:r>
              <a:rPr lang="en-US" sz="1350" i="1" dirty="0">
                <a:latin typeface="Times New Roman"/>
                <a:cs typeface="Times New Roman"/>
              </a:rPr>
              <a:t>wait</a:t>
            </a:r>
            <a:endParaRPr lang="en-US" sz="1350" dirty="0">
              <a:latin typeface="Times New Roman"/>
              <a:cs typeface="Times New Roman"/>
            </a:endParaRPr>
          </a:p>
        </p:txBody>
      </p:sp>
      <p:grpSp>
        <p:nvGrpSpPr>
          <p:cNvPr id="27" name="Group 26">
            <a:extLst>
              <a:ext uri="{FF2B5EF4-FFF2-40B4-BE49-F238E27FC236}">
                <a16:creationId xmlns:a16="http://schemas.microsoft.com/office/drawing/2014/main" id="{96EF9B91-FBDD-0C4A-982A-762DE61738BE}"/>
              </a:ext>
            </a:extLst>
          </p:cNvPr>
          <p:cNvGrpSpPr/>
          <p:nvPr/>
        </p:nvGrpSpPr>
        <p:grpSpPr>
          <a:xfrm>
            <a:off x="995208" y="2571750"/>
            <a:ext cx="1089674" cy="512392"/>
            <a:chOff x="6725720" y="1373938"/>
            <a:chExt cx="2038097" cy="1042072"/>
          </a:xfrm>
        </p:grpSpPr>
        <p:cxnSp>
          <p:nvCxnSpPr>
            <p:cNvPr id="28" name="Straight Arrow Connector 27">
              <a:extLst>
                <a:ext uri="{FF2B5EF4-FFF2-40B4-BE49-F238E27FC236}">
                  <a16:creationId xmlns:a16="http://schemas.microsoft.com/office/drawing/2014/main" id="{CCB4A130-98CC-9D47-8FA3-13A4C7BD8355}"/>
                </a:ext>
              </a:extLst>
            </p:cNvPr>
            <p:cNvCxnSpPr/>
            <p:nvPr/>
          </p:nvCxnSpPr>
          <p:spPr>
            <a:xfrm>
              <a:off x="6725720" y="2416010"/>
              <a:ext cx="2038097"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Freeform 28">
              <a:extLst>
                <a:ext uri="{FF2B5EF4-FFF2-40B4-BE49-F238E27FC236}">
                  <a16:creationId xmlns:a16="http://schemas.microsoft.com/office/drawing/2014/main" id="{015AE4CD-6732-E14C-AACE-DED87F2370D4}"/>
                </a:ext>
              </a:extLst>
            </p:cNvPr>
            <p:cNvSpPr/>
            <p:nvPr/>
          </p:nvSpPr>
          <p:spPr>
            <a:xfrm>
              <a:off x="6788578" y="1732821"/>
              <a:ext cx="1836764" cy="666484"/>
            </a:xfrm>
            <a:custGeom>
              <a:avLst/>
              <a:gdLst>
                <a:gd name="connsiteX0" fmla="*/ 0 w 1836764"/>
                <a:gd name="connsiteY0" fmla="*/ 662347 h 666484"/>
                <a:gd name="connsiteX1" fmla="*/ 335086 w 1836764"/>
                <a:gd name="connsiteY1" fmla="*/ 604433 h 666484"/>
                <a:gd name="connsiteX2" fmla="*/ 500560 w 1836764"/>
                <a:gd name="connsiteY2" fmla="*/ 443101 h 666484"/>
                <a:gd name="connsiteX3" fmla="*/ 591571 w 1836764"/>
                <a:gd name="connsiteY3" fmla="*/ 244538 h 666484"/>
                <a:gd name="connsiteX4" fmla="*/ 632939 w 1836764"/>
                <a:gd name="connsiteY4" fmla="*/ 141120 h 666484"/>
                <a:gd name="connsiteX5" fmla="*/ 694992 w 1836764"/>
                <a:gd name="connsiteY5" fmla="*/ 50112 h 666484"/>
                <a:gd name="connsiteX6" fmla="*/ 761182 w 1836764"/>
                <a:gd name="connsiteY6" fmla="*/ 12881 h 666484"/>
                <a:gd name="connsiteX7" fmla="*/ 839782 w 1836764"/>
                <a:gd name="connsiteY7" fmla="*/ 471 h 666484"/>
                <a:gd name="connsiteX8" fmla="*/ 910108 w 1836764"/>
                <a:gd name="connsiteY8" fmla="*/ 8745 h 666484"/>
                <a:gd name="connsiteX9" fmla="*/ 992846 w 1836764"/>
                <a:gd name="connsiteY9" fmla="*/ 62522 h 666484"/>
                <a:gd name="connsiteX10" fmla="*/ 1063172 w 1836764"/>
                <a:gd name="connsiteY10" fmla="*/ 174214 h 666484"/>
                <a:gd name="connsiteX11" fmla="*/ 1121088 w 1836764"/>
                <a:gd name="connsiteY11" fmla="*/ 335546 h 666484"/>
                <a:gd name="connsiteX12" fmla="*/ 1220373 w 1836764"/>
                <a:gd name="connsiteY12" fmla="*/ 492742 h 666484"/>
                <a:gd name="connsiteX13" fmla="*/ 1348615 w 1836764"/>
                <a:gd name="connsiteY13" fmla="*/ 596160 h 666484"/>
                <a:gd name="connsiteX14" fmla="*/ 1460310 w 1836764"/>
                <a:gd name="connsiteY14" fmla="*/ 645800 h 666484"/>
                <a:gd name="connsiteX15" fmla="*/ 1836764 w 1836764"/>
                <a:gd name="connsiteY15" fmla="*/ 666484 h 666484"/>
                <a:gd name="connsiteX16" fmla="*/ 1836764 w 1836764"/>
                <a:gd name="connsiteY16" fmla="*/ 666484 h 66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6764" h="666484">
                  <a:moveTo>
                    <a:pt x="0" y="662347"/>
                  </a:moveTo>
                  <a:cubicBezTo>
                    <a:pt x="125829" y="651660"/>
                    <a:pt x="251659" y="640974"/>
                    <a:pt x="335086" y="604433"/>
                  </a:cubicBezTo>
                  <a:cubicBezTo>
                    <a:pt x="418513" y="567892"/>
                    <a:pt x="457813" y="503083"/>
                    <a:pt x="500560" y="443101"/>
                  </a:cubicBezTo>
                  <a:cubicBezTo>
                    <a:pt x="543307" y="383119"/>
                    <a:pt x="569508" y="294868"/>
                    <a:pt x="591571" y="244538"/>
                  </a:cubicBezTo>
                  <a:cubicBezTo>
                    <a:pt x="613634" y="194208"/>
                    <a:pt x="615702" y="173524"/>
                    <a:pt x="632939" y="141120"/>
                  </a:cubicBezTo>
                  <a:cubicBezTo>
                    <a:pt x="650176" y="108716"/>
                    <a:pt x="673618" y="71485"/>
                    <a:pt x="694992" y="50112"/>
                  </a:cubicBezTo>
                  <a:cubicBezTo>
                    <a:pt x="716366" y="28739"/>
                    <a:pt x="737050" y="21154"/>
                    <a:pt x="761182" y="12881"/>
                  </a:cubicBezTo>
                  <a:cubicBezTo>
                    <a:pt x="785314" y="4608"/>
                    <a:pt x="814961" y="1160"/>
                    <a:pt x="839782" y="471"/>
                  </a:cubicBezTo>
                  <a:cubicBezTo>
                    <a:pt x="864603" y="-218"/>
                    <a:pt x="884597" y="-1597"/>
                    <a:pt x="910108" y="8745"/>
                  </a:cubicBezTo>
                  <a:cubicBezTo>
                    <a:pt x="935619" y="19087"/>
                    <a:pt x="967335" y="34944"/>
                    <a:pt x="992846" y="62522"/>
                  </a:cubicBezTo>
                  <a:cubicBezTo>
                    <a:pt x="1018357" y="90100"/>
                    <a:pt x="1041798" y="128710"/>
                    <a:pt x="1063172" y="174214"/>
                  </a:cubicBezTo>
                  <a:cubicBezTo>
                    <a:pt x="1084546" y="219718"/>
                    <a:pt x="1094888" y="282458"/>
                    <a:pt x="1121088" y="335546"/>
                  </a:cubicBezTo>
                  <a:cubicBezTo>
                    <a:pt x="1147288" y="388634"/>
                    <a:pt x="1182452" y="449306"/>
                    <a:pt x="1220373" y="492742"/>
                  </a:cubicBezTo>
                  <a:cubicBezTo>
                    <a:pt x="1258294" y="536178"/>
                    <a:pt x="1308626" y="570650"/>
                    <a:pt x="1348615" y="596160"/>
                  </a:cubicBezTo>
                  <a:cubicBezTo>
                    <a:pt x="1388604" y="621670"/>
                    <a:pt x="1378952" y="634079"/>
                    <a:pt x="1460310" y="645800"/>
                  </a:cubicBezTo>
                  <a:lnTo>
                    <a:pt x="1836764" y="666484"/>
                  </a:lnTo>
                  <a:lnTo>
                    <a:pt x="1836764" y="666484"/>
                  </a:lnTo>
                </a:path>
              </a:pathLst>
            </a:custGeom>
            <a:pattFill prst="wdUpDiag">
              <a:fgClr>
                <a:prstClr val="black"/>
              </a:fgClr>
              <a:bgClr>
                <a:prstClr val="white"/>
              </a:bgClr>
            </a:pattFill>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ln>
                  <a:solidFill>
                    <a:srgbClr val="FFFF00"/>
                  </a:solidFill>
                </a:ln>
              </a:endParaRPr>
            </a:p>
          </p:txBody>
        </p:sp>
        <p:cxnSp>
          <p:nvCxnSpPr>
            <p:cNvPr id="30" name="Straight Arrow Connector 29">
              <a:extLst>
                <a:ext uri="{FF2B5EF4-FFF2-40B4-BE49-F238E27FC236}">
                  <a16:creationId xmlns:a16="http://schemas.microsoft.com/office/drawing/2014/main" id="{1D936445-FEB1-7340-B9CB-B1BDF7A5F192}"/>
                </a:ext>
              </a:extLst>
            </p:cNvPr>
            <p:cNvCxnSpPr/>
            <p:nvPr/>
          </p:nvCxnSpPr>
          <p:spPr>
            <a:xfrm flipV="1">
              <a:off x="7539127" y="1373938"/>
              <a:ext cx="0" cy="1022267"/>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36" name="TextBox 35">
            <a:extLst>
              <a:ext uri="{FF2B5EF4-FFF2-40B4-BE49-F238E27FC236}">
                <a16:creationId xmlns:a16="http://schemas.microsoft.com/office/drawing/2014/main" id="{1CA3D00E-D689-FE4A-9B90-206044EB8433}"/>
              </a:ext>
            </a:extLst>
          </p:cNvPr>
          <p:cNvSpPr txBox="1"/>
          <p:nvPr/>
        </p:nvSpPr>
        <p:spPr>
          <a:xfrm>
            <a:off x="5036816" y="2472346"/>
            <a:ext cx="4019777" cy="692316"/>
          </a:xfrm>
          <a:prstGeom prst="rect">
            <a:avLst/>
          </a:prstGeom>
          <a:noFill/>
        </p:spPr>
        <p:txBody>
          <a:bodyPr wrap="square" lIns="68400" tIns="34200" rIns="68400" bIns="34200" rtlCol="0">
            <a:spAutoFit/>
          </a:bodyPr>
          <a:lstStyle/>
          <a:p>
            <a:pPr lvl="1"/>
            <a:r>
              <a:rPr lang="en-US" sz="1350" dirty="0"/>
              <a:t>Theorem: </a:t>
            </a:r>
          </a:p>
          <a:p>
            <a:pPr lvl="1"/>
            <a:r>
              <a:rPr lang="en-US" sz="1350" dirty="0">
                <a:solidFill>
                  <a:srgbClr val="1B02FF"/>
                </a:solidFill>
              </a:rPr>
              <a:t>This way robot has a positive incentive to  allow </a:t>
            </a:r>
            <a:br>
              <a:rPr lang="en-US" sz="1350" dirty="0">
                <a:solidFill>
                  <a:srgbClr val="1B02FF"/>
                </a:solidFill>
              </a:rPr>
            </a:br>
            <a:r>
              <a:rPr lang="en-US" sz="1350" dirty="0">
                <a:solidFill>
                  <a:srgbClr val="1B02FF"/>
                </a:solidFill>
              </a:rPr>
              <a:t>itself to be switched off</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408BCC50-4191-2745-A804-0C25AE06836E}"/>
                  </a:ext>
                </a:extLst>
              </p:cNvPr>
              <p:cNvSpPr txBox="1"/>
              <p:nvPr/>
            </p:nvSpPr>
            <p:spPr>
              <a:xfrm>
                <a:off x="483669" y="1894871"/>
                <a:ext cx="2422073" cy="697755"/>
              </a:xfrm>
              <a:prstGeom prst="rect">
                <a:avLst/>
              </a:prstGeom>
              <a:noFill/>
            </p:spPr>
            <p:txBody>
              <a:bodyPr wrap="none" rtlCol="0">
                <a:spAutoFit/>
              </a:bodyPr>
              <a:lstStyle/>
              <a:p>
                <a:pPr algn="l"/>
                <a14:m>
                  <m:oMathPara xmlns:m="http://schemas.openxmlformats.org/officeDocument/2006/math">
                    <m:oMathParaPr>
                      <m:jc m:val="centerGroup"/>
                    </m:oMathParaPr>
                    <m:oMath xmlns:m="http://schemas.openxmlformats.org/officeDocument/2006/math">
                      <m:r>
                        <a:rPr lang="de-DE" sz="1500" i="1">
                          <a:solidFill>
                            <a:srgbClr val="000000"/>
                          </a:solidFill>
                          <a:latin typeface="Cambria Math" panose="02040503050406030204" pitchFamily="18" charset="0"/>
                        </a:rPr>
                        <m:t>𝐸</m:t>
                      </m:r>
                      <m:r>
                        <a:rPr lang="de-DE" sz="1500" i="1">
                          <a:solidFill>
                            <a:srgbClr val="000000"/>
                          </a:solidFill>
                          <a:latin typeface="Cambria Math" panose="02040503050406030204" pitchFamily="18" charset="0"/>
                        </a:rPr>
                        <m:t>[</m:t>
                      </m:r>
                      <m:r>
                        <a:rPr lang="de-DE" sz="1500" i="1">
                          <a:solidFill>
                            <a:srgbClr val="000000"/>
                          </a:solidFill>
                          <a:latin typeface="Cambria Math" panose="02040503050406030204" pitchFamily="18" charset="0"/>
                        </a:rPr>
                        <m:t>𝑈</m:t>
                      </m:r>
                      <m:d>
                        <m:dPr>
                          <m:ctrlPr>
                            <a:rPr lang="de-DE" sz="1500" i="1">
                              <a:solidFill>
                                <a:srgbClr val="000000"/>
                              </a:solidFill>
                              <a:latin typeface="Cambria Math" panose="02040503050406030204" pitchFamily="18" charset="0"/>
                            </a:rPr>
                          </m:ctrlPr>
                        </m:dPr>
                        <m:e>
                          <m:r>
                            <a:rPr lang="de-DE" sz="1500" i="1">
                              <a:solidFill>
                                <a:srgbClr val="000000"/>
                              </a:solidFill>
                              <a:latin typeface="Cambria Math" panose="02040503050406030204" pitchFamily="18" charset="0"/>
                            </a:rPr>
                            <m:t>𝑠𝑡𝑎𝑡𝑒</m:t>
                          </m:r>
                        </m:e>
                      </m:d>
                      <m:r>
                        <a:rPr lang="de-DE" sz="1500" i="1">
                          <a:solidFill>
                            <a:srgbClr val="000000"/>
                          </a:solidFill>
                          <a:latin typeface="Cambria Math" panose="02040503050406030204" pitchFamily="18" charset="0"/>
                        </a:rPr>
                        <m:t>]=</m:t>
                      </m:r>
                      <m:nary>
                        <m:naryPr>
                          <m:limLoc m:val="undOvr"/>
                          <m:subHide m:val="on"/>
                          <m:supHide m:val="on"/>
                          <m:ctrlPr>
                            <a:rPr lang="en-DE" sz="1500" i="1">
                              <a:solidFill>
                                <a:srgbClr val="000000"/>
                              </a:solidFill>
                              <a:latin typeface="Cambria Math" panose="02040503050406030204" pitchFamily="18" charset="0"/>
                            </a:rPr>
                          </m:ctrlPr>
                        </m:naryPr>
                        <m:sub/>
                        <m:sup/>
                        <m:e>
                          <m:r>
                            <a:rPr lang="de-DE" sz="1500" i="1">
                              <a:solidFill>
                                <a:srgbClr val="000000"/>
                              </a:solidFill>
                              <a:latin typeface="Cambria Math" panose="02040503050406030204" pitchFamily="18" charset="0"/>
                            </a:rPr>
                            <m:t>𝑥</m:t>
                          </m:r>
                          <m:r>
                            <a:rPr lang="de-DE" sz="1500" i="1">
                              <a:solidFill>
                                <a:srgbClr val="000000"/>
                              </a:solidFill>
                              <a:latin typeface="Cambria Math" panose="02040503050406030204" pitchFamily="18" charset="0"/>
                            </a:rPr>
                            <m:t> </m:t>
                          </m:r>
                          <m:r>
                            <a:rPr lang="de-DE" sz="1500" i="1">
                              <a:solidFill>
                                <a:srgbClr val="000000"/>
                              </a:solidFill>
                              <a:latin typeface="Cambria Math" panose="02040503050406030204" pitchFamily="18" charset="0"/>
                            </a:rPr>
                            <m:t>𝑓</m:t>
                          </m:r>
                          <m:d>
                            <m:dPr>
                              <m:ctrlPr>
                                <a:rPr lang="de-DE" sz="1500" i="1">
                                  <a:solidFill>
                                    <a:srgbClr val="000000"/>
                                  </a:solidFill>
                                  <a:latin typeface="Cambria Math" panose="02040503050406030204" pitchFamily="18" charset="0"/>
                                </a:rPr>
                              </m:ctrlPr>
                            </m:dPr>
                            <m:e>
                              <m:r>
                                <a:rPr lang="de-DE" sz="1500" i="1">
                                  <a:solidFill>
                                    <a:srgbClr val="000000"/>
                                  </a:solidFill>
                                  <a:latin typeface="Cambria Math" panose="02040503050406030204" pitchFamily="18" charset="0"/>
                                </a:rPr>
                                <m:t>𝑥</m:t>
                              </m:r>
                            </m:e>
                          </m:d>
                          <m:r>
                            <a:rPr lang="de-DE" sz="1500" i="1">
                              <a:solidFill>
                                <a:srgbClr val="000000"/>
                              </a:solidFill>
                              <a:latin typeface="Cambria Math" panose="02040503050406030204" pitchFamily="18" charset="0"/>
                            </a:rPr>
                            <m:t>𝑑𝑥</m:t>
                          </m:r>
                        </m:e>
                      </m:nary>
                    </m:oMath>
                  </m:oMathPara>
                </a14:m>
                <a:endParaRPr lang="en-DE" sz="1500" dirty="0">
                  <a:solidFill>
                    <a:srgbClr val="000000"/>
                  </a:solidFill>
                </a:endParaRPr>
              </a:p>
            </p:txBody>
          </p:sp>
        </mc:Choice>
        <mc:Fallback xmlns="">
          <p:sp>
            <p:nvSpPr>
              <p:cNvPr id="38" name="TextBox 37">
                <a:extLst>
                  <a:ext uri="{FF2B5EF4-FFF2-40B4-BE49-F238E27FC236}">
                    <a16:creationId xmlns:a16="http://schemas.microsoft.com/office/drawing/2014/main" id="{408BCC50-4191-2745-A804-0C25AE06836E}"/>
                  </a:ext>
                </a:extLst>
              </p:cNvPr>
              <p:cNvSpPr txBox="1">
                <a:spLocks noRot="1" noChangeAspect="1" noMove="1" noResize="1" noEditPoints="1" noAdjustHandles="1" noChangeArrowheads="1" noChangeShapeType="1" noTextEdit="1"/>
              </p:cNvSpPr>
              <p:nvPr/>
            </p:nvSpPr>
            <p:spPr>
              <a:xfrm>
                <a:off x="483669" y="1894871"/>
                <a:ext cx="2422073" cy="697755"/>
              </a:xfrm>
              <a:prstGeom prst="rect">
                <a:avLst/>
              </a:prstGeom>
              <a:blipFill>
                <a:blip r:embed="rId3"/>
                <a:stretch>
                  <a:fillRect/>
                </a:stretch>
              </a:blipFill>
            </p:spPr>
            <p:txBody>
              <a:bodyPr/>
              <a:lstStyle/>
              <a:p>
                <a:r>
                  <a:rPr lang="en-US">
                    <a:noFill/>
                  </a:rPr>
                  <a:t> </a:t>
                </a:r>
              </a:p>
            </p:txBody>
          </p:sp>
        </mc:Fallback>
      </mc:AlternateContent>
      <p:sp>
        <p:nvSpPr>
          <p:cNvPr id="42" name="Cloud Callout 41">
            <a:extLst>
              <a:ext uri="{FF2B5EF4-FFF2-40B4-BE49-F238E27FC236}">
                <a16:creationId xmlns:a16="http://schemas.microsoft.com/office/drawing/2014/main" id="{A0937A49-59DB-9241-9B8E-1E525AD1B83E}"/>
              </a:ext>
            </a:extLst>
          </p:cNvPr>
          <p:cNvSpPr/>
          <p:nvPr/>
        </p:nvSpPr>
        <p:spPr>
          <a:xfrm>
            <a:off x="5606574" y="1251656"/>
            <a:ext cx="3132517" cy="874348"/>
          </a:xfrm>
          <a:prstGeom prst="cloudCallout">
            <a:avLst>
              <a:gd name="adj1" fmla="val -26292"/>
              <a:gd name="adj2" fmla="val 10047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350" dirty="0"/>
              <a:t>Tiny example for </a:t>
            </a:r>
            <a:br>
              <a:rPr lang="en-US" sz="1350" dirty="0"/>
            </a:br>
            <a:r>
              <a:rPr lang="en-US" sz="1350" dirty="0"/>
              <a:t>“ethical behavior”</a:t>
            </a:r>
          </a:p>
        </p:txBody>
      </p:sp>
      <p:sp>
        <p:nvSpPr>
          <p:cNvPr id="43" name="Cloud Callout 42">
            <a:extLst>
              <a:ext uri="{FF2B5EF4-FFF2-40B4-BE49-F238E27FC236}">
                <a16:creationId xmlns:a16="http://schemas.microsoft.com/office/drawing/2014/main" id="{E042D323-F1F1-CE46-8F6D-0E7066A952E9}"/>
              </a:ext>
            </a:extLst>
          </p:cNvPr>
          <p:cNvSpPr/>
          <p:nvPr/>
        </p:nvSpPr>
        <p:spPr>
          <a:xfrm>
            <a:off x="4892465" y="3746542"/>
            <a:ext cx="4070841" cy="999416"/>
          </a:xfrm>
          <a:prstGeom prst="cloudCallout">
            <a:avLst>
              <a:gd name="adj1" fmla="val -20008"/>
              <a:gd name="adj2" fmla="val -9584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350" dirty="0"/>
              <a:t>Behaving in an ethical way is a </a:t>
            </a:r>
            <a:br>
              <a:rPr lang="en-US" sz="1350" dirty="0"/>
            </a:br>
            <a:r>
              <a:rPr lang="en-US" sz="1350" dirty="0"/>
              <a:t>dominant strategy for the robot:</a:t>
            </a:r>
            <a:br>
              <a:rPr lang="en-US" sz="1350" dirty="0"/>
            </a:br>
            <a:r>
              <a:rPr lang="en-US" sz="1350" dirty="0">
                <a:solidFill>
                  <a:srgbClr val="FFFF00"/>
                </a:solidFill>
              </a:rPr>
              <a:t>Provably beneficial</a:t>
            </a:r>
          </a:p>
        </p:txBody>
      </p:sp>
      <p:sp>
        <p:nvSpPr>
          <p:cNvPr id="41" name="Freeform 40">
            <a:extLst>
              <a:ext uri="{FF2B5EF4-FFF2-40B4-BE49-F238E27FC236}">
                <a16:creationId xmlns:a16="http://schemas.microsoft.com/office/drawing/2014/main" id="{6C9C9CD5-B7C5-3649-A3B0-FCB7FB2B1973}"/>
              </a:ext>
            </a:extLst>
          </p:cNvPr>
          <p:cNvSpPr/>
          <p:nvPr/>
        </p:nvSpPr>
        <p:spPr>
          <a:xfrm>
            <a:off x="2336800" y="2273301"/>
            <a:ext cx="876300" cy="2108200"/>
          </a:xfrm>
          <a:custGeom>
            <a:avLst/>
            <a:gdLst>
              <a:gd name="connsiteX0" fmla="*/ 1168400 w 1168400"/>
              <a:gd name="connsiteY0" fmla="*/ 0 h 2810933"/>
              <a:gd name="connsiteX1" fmla="*/ 1134534 w 1168400"/>
              <a:gd name="connsiteY1" fmla="*/ 728133 h 2810933"/>
              <a:gd name="connsiteX2" fmla="*/ 1117600 w 1168400"/>
              <a:gd name="connsiteY2" fmla="*/ 1439333 h 2810933"/>
              <a:gd name="connsiteX3" fmla="*/ 1117600 w 1168400"/>
              <a:gd name="connsiteY3" fmla="*/ 1811866 h 2810933"/>
              <a:gd name="connsiteX4" fmla="*/ 745067 w 1168400"/>
              <a:gd name="connsiteY4" fmla="*/ 2319866 h 2810933"/>
              <a:gd name="connsiteX5" fmla="*/ 0 w 1168400"/>
              <a:gd name="connsiteY5" fmla="*/ 2810933 h 281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8400" h="2810933">
                <a:moveTo>
                  <a:pt x="1168400" y="0"/>
                </a:moveTo>
                <a:cubicBezTo>
                  <a:pt x="1155700" y="244122"/>
                  <a:pt x="1143001" y="488244"/>
                  <a:pt x="1134534" y="728133"/>
                </a:cubicBezTo>
                <a:cubicBezTo>
                  <a:pt x="1126067" y="968022"/>
                  <a:pt x="1120422" y="1258711"/>
                  <a:pt x="1117600" y="1439333"/>
                </a:cubicBezTo>
                <a:cubicBezTo>
                  <a:pt x="1114778" y="1619955"/>
                  <a:pt x="1179689" y="1665111"/>
                  <a:pt x="1117600" y="1811866"/>
                </a:cubicBezTo>
                <a:cubicBezTo>
                  <a:pt x="1055511" y="1958621"/>
                  <a:pt x="931334" y="2153355"/>
                  <a:pt x="745067" y="2319866"/>
                </a:cubicBezTo>
                <a:cubicBezTo>
                  <a:pt x="558800" y="2486377"/>
                  <a:pt x="279400" y="2648655"/>
                  <a:pt x="0" y="2810933"/>
                </a:cubicBezTo>
              </a:path>
            </a:pathLst>
          </a:cu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p>
        </p:txBody>
      </p:sp>
      <p:grpSp>
        <p:nvGrpSpPr>
          <p:cNvPr id="47" name="Group 46">
            <a:extLst>
              <a:ext uri="{FF2B5EF4-FFF2-40B4-BE49-F238E27FC236}">
                <a16:creationId xmlns:a16="http://schemas.microsoft.com/office/drawing/2014/main" id="{EDE02A3C-59F7-AA46-8301-620760B5958D}"/>
              </a:ext>
            </a:extLst>
          </p:cNvPr>
          <p:cNvGrpSpPr/>
          <p:nvPr/>
        </p:nvGrpSpPr>
        <p:grpSpPr>
          <a:xfrm>
            <a:off x="887465" y="4044663"/>
            <a:ext cx="1129938" cy="512392"/>
            <a:chOff x="6725720" y="1373938"/>
            <a:chExt cx="2113403" cy="1042072"/>
          </a:xfrm>
        </p:grpSpPr>
        <p:cxnSp>
          <p:nvCxnSpPr>
            <p:cNvPr id="48" name="Straight Arrow Connector 47">
              <a:extLst>
                <a:ext uri="{FF2B5EF4-FFF2-40B4-BE49-F238E27FC236}">
                  <a16:creationId xmlns:a16="http://schemas.microsoft.com/office/drawing/2014/main" id="{0DEFB958-2380-5448-B90F-0E631F5E3271}"/>
                </a:ext>
              </a:extLst>
            </p:cNvPr>
            <p:cNvCxnSpPr/>
            <p:nvPr/>
          </p:nvCxnSpPr>
          <p:spPr>
            <a:xfrm>
              <a:off x="6725720" y="2416010"/>
              <a:ext cx="2038097"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9" name="Freeform 48">
              <a:extLst>
                <a:ext uri="{FF2B5EF4-FFF2-40B4-BE49-F238E27FC236}">
                  <a16:creationId xmlns:a16="http://schemas.microsoft.com/office/drawing/2014/main" id="{4533A2A7-8FD5-8841-8C5E-E57F56785B2A}"/>
                </a:ext>
              </a:extLst>
            </p:cNvPr>
            <p:cNvSpPr/>
            <p:nvPr/>
          </p:nvSpPr>
          <p:spPr>
            <a:xfrm>
              <a:off x="7002358" y="1732821"/>
              <a:ext cx="1836765" cy="666484"/>
            </a:xfrm>
            <a:custGeom>
              <a:avLst/>
              <a:gdLst>
                <a:gd name="connsiteX0" fmla="*/ 0 w 1836764"/>
                <a:gd name="connsiteY0" fmla="*/ 662347 h 666484"/>
                <a:gd name="connsiteX1" fmla="*/ 335086 w 1836764"/>
                <a:gd name="connsiteY1" fmla="*/ 604433 h 666484"/>
                <a:gd name="connsiteX2" fmla="*/ 500560 w 1836764"/>
                <a:gd name="connsiteY2" fmla="*/ 443101 h 666484"/>
                <a:gd name="connsiteX3" fmla="*/ 591571 w 1836764"/>
                <a:gd name="connsiteY3" fmla="*/ 244538 h 666484"/>
                <a:gd name="connsiteX4" fmla="*/ 632939 w 1836764"/>
                <a:gd name="connsiteY4" fmla="*/ 141120 h 666484"/>
                <a:gd name="connsiteX5" fmla="*/ 694992 w 1836764"/>
                <a:gd name="connsiteY5" fmla="*/ 50112 h 666484"/>
                <a:gd name="connsiteX6" fmla="*/ 761182 w 1836764"/>
                <a:gd name="connsiteY6" fmla="*/ 12881 h 666484"/>
                <a:gd name="connsiteX7" fmla="*/ 839782 w 1836764"/>
                <a:gd name="connsiteY7" fmla="*/ 471 h 666484"/>
                <a:gd name="connsiteX8" fmla="*/ 910108 w 1836764"/>
                <a:gd name="connsiteY8" fmla="*/ 8745 h 666484"/>
                <a:gd name="connsiteX9" fmla="*/ 992846 w 1836764"/>
                <a:gd name="connsiteY9" fmla="*/ 62522 h 666484"/>
                <a:gd name="connsiteX10" fmla="*/ 1063172 w 1836764"/>
                <a:gd name="connsiteY10" fmla="*/ 174214 h 666484"/>
                <a:gd name="connsiteX11" fmla="*/ 1121088 w 1836764"/>
                <a:gd name="connsiteY11" fmla="*/ 335546 h 666484"/>
                <a:gd name="connsiteX12" fmla="*/ 1220373 w 1836764"/>
                <a:gd name="connsiteY12" fmla="*/ 492742 h 666484"/>
                <a:gd name="connsiteX13" fmla="*/ 1348615 w 1836764"/>
                <a:gd name="connsiteY13" fmla="*/ 596160 h 666484"/>
                <a:gd name="connsiteX14" fmla="*/ 1460310 w 1836764"/>
                <a:gd name="connsiteY14" fmla="*/ 645800 h 666484"/>
                <a:gd name="connsiteX15" fmla="*/ 1836764 w 1836764"/>
                <a:gd name="connsiteY15" fmla="*/ 666484 h 666484"/>
                <a:gd name="connsiteX16" fmla="*/ 1836764 w 1836764"/>
                <a:gd name="connsiteY16" fmla="*/ 666484 h 66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6764" h="666484">
                  <a:moveTo>
                    <a:pt x="0" y="662347"/>
                  </a:moveTo>
                  <a:cubicBezTo>
                    <a:pt x="125829" y="651660"/>
                    <a:pt x="251659" y="640974"/>
                    <a:pt x="335086" y="604433"/>
                  </a:cubicBezTo>
                  <a:cubicBezTo>
                    <a:pt x="418513" y="567892"/>
                    <a:pt x="457813" y="503083"/>
                    <a:pt x="500560" y="443101"/>
                  </a:cubicBezTo>
                  <a:cubicBezTo>
                    <a:pt x="543307" y="383119"/>
                    <a:pt x="569508" y="294868"/>
                    <a:pt x="591571" y="244538"/>
                  </a:cubicBezTo>
                  <a:cubicBezTo>
                    <a:pt x="613634" y="194208"/>
                    <a:pt x="615702" y="173524"/>
                    <a:pt x="632939" y="141120"/>
                  </a:cubicBezTo>
                  <a:cubicBezTo>
                    <a:pt x="650176" y="108716"/>
                    <a:pt x="673618" y="71485"/>
                    <a:pt x="694992" y="50112"/>
                  </a:cubicBezTo>
                  <a:cubicBezTo>
                    <a:pt x="716366" y="28739"/>
                    <a:pt x="737050" y="21154"/>
                    <a:pt x="761182" y="12881"/>
                  </a:cubicBezTo>
                  <a:cubicBezTo>
                    <a:pt x="785314" y="4608"/>
                    <a:pt x="814961" y="1160"/>
                    <a:pt x="839782" y="471"/>
                  </a:cubicBezTo>
                  <a:cubicBezTo>
                    <a:pt x="864603" y="-218"/>
                    <a:pt x="884597" y="-1597"/>
                    <a:pt x="910108" y="8745"/>
                  </a:cubicBezTo>
                  <a:cubicBezTo>
                    <a:pt x="935619" y="19087"/>
                    <a:pt x="967335" y="34944"/>
                    <a:pt x="992846" y="62522"/>
                  </a:cubicBezTo>
                  <a:cubicBezTo>
                    <a:pt x="1018357" y="90100"/>
                    <a:pt x="1041798" y="128710"/>
                    <a:pt x="1063172" y="174214"/>
                  </a:cubicBezTo>
                  <a:cubicBezTo>
                    <a:pt x="1084546" y="219718"/>
                    <a:pt x="1094888" y="282458"/>
                    <a:pt x="1121088" y="335546"/>
                  </a:cubicBezTo>
                  <a:cubicBezTo>
                    <a:pt x="1147288" y="388634"/>
                    <a:pt x="1182452" y="449306"/>
                    <a:pt x="1220373" y="492742"/>
                  </a:cubicBezTo>
                  <a:cubicBezTo>
                    <a:pt x="1258294" y="536178"/>
                    <a:pt x="1308626" y="570650"/>
                    <a:pt x="1348615" y="596160"/>
                  </a:cubicBezTo>
                  <a:cubicBezTo>
                    <a:pt x="1388604" y="621670"/>
                    <a:pt x="1378952" y="634079"/>
                    <a:pt x="1460310" y="645800"/>
                  </a:cubicBezTo>
                  <a:lnTo>
                    <a:pt x="1836764" y="666484"/>
                  </a:lnTo>
                  <a:lnTo>
                    <a:pt x="1836764" y="666484"/>
                  </a:lnTo>
                </a:path>
              </a:pathLst>
            </a:custGeom>
            <a:pattFill prst="wdUpDiag">
              <a:fgClr>
                <a:prstClr val="black"/>
              </a:fgClr>
              <a:bgClr>
                <a:prstClr val="white"/>
              </a:bgClr>
            </a:pattFill>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ln>
                  <a:solidFill>
                    <a:srgbClr val="FFFF00"/>
                  </a:solidFill>
                </a:ln>
              </a:endParaRPr>
            </a:p>
          </p:txBody>
        </p:sp>
        <p:cxnSp>
          <p:nvCxnSpPr>
            <p:cNvPr id="50" name="Straight Arrow Connector 49">
              <a:extLst>
                <a:ext uri="{FF2B5EF4-FFF2-40B4-BE49-F238E27FC236}">
                  <a16:creationId xmlns:a16="http://schemas.microsoft.com/office/drawing/2014/main" id="{98030C81-E27D-EC4B-BB74-7FE68E4F70EB}"/>
                </a:ext>
              </a:extLst>
            </p:cNvPr>
            <p:cNvCxnSpPr/>
            <p:nvPr/>
          </p:nvCxnSpPr>
          <p:spPr>
            <a:xfrm flipV="1">
              <a:off x="7539127" y="1373938"/>
              <a:ext cx="0" cy="1022267"/>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44" name="Cloud Callout 43">
            <a:extLst>
              <a:ext uri="{FF2B5EF4-FFF2-40B4-BE49-F238E27FC236}">
                <a16:creationId xmlns:a16="http://schemas.microsoft.com/office/drawing/2014/main" id="{A63A11BA-79FB-5B41-9671-EDBFED4A838E}"/>
              </a:ext>
            </a:extLst>
          </p:cNvPr>
          <p:cNvSpPr/>
          <p:nvPr/>
        </p:nvSpPr>
        <p:spPr>
          <a:xfrm>
            <a:off x="4550979" y="3294651"/>
            <a:ext cx="5136269" cy="1642403"/>
          </a:xfrm>
          <a:prstGeom prst="cloudCallout">
            <a:avLst>
              <a:gd name="adj1" fmla="val -68458"/>
              <a:gd name="adj2" fmla="val 2044"/>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Do not just talk about ethics! </a:t>
            </a:r>
            <a:br>
              <a:rPr lang="en-US" sz="2100" dirty="0"/>
            </a:br>
            <a:r>
              <a:rPr lang="en-US" sz="2100" dirty="0"/>
              <a:t>Verify it!</a:t>
            </a:r>
          </a:p>
        </p:txBody>
      </p:sp>
    </p:spTree>
    <p:extLst>
      <p:ext uri="{BB962C8B-B14F-4D97-AF65-F5344CB8AC3E}">
        <p14:creationId xmlns:p14="http://schemas.microsoft.com/office/powerpoint/2010/main" val="404076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dissolv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4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nodeType="clickEffect">
                                  <p:stCondLst>
                                    <p:cond delay="0"/>
                                  </p:stCondLst>
                                  <p:childTnLst>
                                    <p:set>
                                      <p:cBhvr>
                                        <p:cTn id="79" dur="1" fill="hold">
                                          <p:stCondLst>
                                            <p:cond delay="0"/>
                                          </p:stCondLst>
                                        </p:cTn>
                                        <p:tgtEl>
                                          <p:spTgt spid="36">
                                            <p:txEl>
                                              <p:pRg st="0" end="0"/>
                                            </p:txEl>
                                          </p:spTgt>
                                        </p:tgtEl>
                                        <p:attrNameLst>
                                          <p:attrName>style.visibility</p:attrName>
                                        </p:attrNameLst>
                                      </p:cBhvr>
                                      <p:to>
                                        <p:strVal val="visible"/>
                                      </p:to>
                                    </p:set>
                                    <p:animEffect transition="in" filter="dissolve">
                                      <p:cBhvr>
                                        <p:cTn id="80" dur="500"/>
                                        <p:tgtEl>
                                          <p:spTgt spid="36">
                                            <p:txEl>
                                              <p:pRg st="0" end="0"/>
                                            </p:txEl>
                                          </p:spTgt>
                                        </p:tgtEl>
                                      </p:cBhvr>
                                    </p:animEffect>
                                  </p:childTnLst>
                                </p:cTn>
                              </p:par>
                              <p:par>
                                <p:cTn id="81" presetID="9" presetClass="entr" presetSubtype="0" fill="hold" nodeType="withEffect">
                                  <p:stCondLst>
                                    <p:cond delay="0"/>
                                  </p:stCondLst>
                                  <p:childTnLst>
                                    <p:set>
                                      <p:cBhvr>
                                        <p:cTn id="82" dur="1" fill="hold">
                                          <p:stCondLst>
                                            <p:cond delay="0"/>
                                          </p:stCondLst>
                                        </p:cTn>
                                        <p:tgtEl>
                                          <p:spTgt spid="36">
                                            <p:txEl>
                                              <p:pRg st="1" end="1"/>
                                            </p:txEl>
                                          </p:spTgt>
                                        </p:tgtEl>
                                        <p:attrNameLst>
                                          <p:attrName>style.visibility</p:attrName>
                                        </p:attrNameLst>
                                      </p:cBhvr>
                                      <p:to>
                                        <p:strVal val="visible"/>
                                      </p:to>
                                    </p:set>
                                    <p:animEffect transition="in" filter="dissolve">
                                      <p:cBhvr>
                                        <p:cTn id="83" dur="500"/>
                                        <p:tgtEl>
                                          <p:spTgt spid="36">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dissolve">
                                      <p:cBhvr>
                                        <p:cTn id="88" dur="500"/>
                                        <p:tgtEl>
                                          <p:spTgt spid="41"/>
                                        </p:tgtEl>
                                      </p:cBhvr>
                                    </p:animEffect>
                                  </p:childTnLst>
                                </p:cTn>
                              </p:par>
                            </p:childTnLst>
                          </p:cTn>
                        </p:par>
                      </p:childTnLst>
                    </p:cTn>
                  </p:par>
                  <p:par>
                    <p:cTn id="89" fill="hold">
                      <p:stCondLst>
                        <p:cond delay="indefinite"/>
                      </p:stCondLst>
                      <p:childTnLst>
                        <p:par>
                          <p:cTn id="90" fill="hold">
                            <p:stCondLst>
                              <p:cond delay="0"/>
                            </p:stCondLst>
                            <p:childTnLst>
                              <p:par>
                                <p:cTn id="91" presetID="9" presetClass="entr" presetSubtype="0"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dissolve">
                                      <p:cBhvr>
                                        <p:cTn id="93" dur="500"/>
                                        <p:tgtEl>
                                          <p:spTgt spid="42"/>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dissolve">
                                      <p:cBhvr>
                                        <p:cTn id="98" dur="500"/>
                                        <p:tgtEl>
                                          <p:spTgt spid="43"/>
                                        </p:tgtEl>
                                      </p:cBhvr>
                                    </p:animEffect>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dissolve">
                                      <p:cBhvr>
                                        <p:cTn id="10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38" grpId="0"/>
      <p:bldP spid="42" grpId="0" animBg="1"/>
      <p:bldP spid="43" grpId="0" animBg="1"/>
      <p:bldP spid="41" grpId="0" animBg="1"/>
      <p:bldP spid="4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C9953E6F-6BC4-904A-A515-AAA7F7D52401}"/>
              </a:ext>
            </a:extLst>
          </p:cNvPr>
          <p:cNvGrpSpPr/>
          <p:nvPr/>
        </p:nvGrpSpPr>
        <p:grpSpPr>
          <a:xfrm flipH="1">
            <a:off x="675713" y="1925878"/>
            <a:ext cx="4410712" cy="1810736"/>
            <a:chOff x="367754" y="2519363"/>
            <a:chExt cx="16365281" cy="6718462"/>
          </a:xfrm>
        </p:grpSpPr>
        <p:grpSp>
          <p:nvGrpSpPr>
            <p:cNvPr id="50" name="Group 13">
              <a:extLst>
                <a:ext uri="{FF2B5EF4-FFF2-40B4-BE49-F238E27FC236}">
                  <a16:creationId xmlns:a16="http://schemas.microsoft.com/office/drawing/2014/main" id="{D6904D04-EF8F-274A-9D43-21D2B447F81E}"/>
                </a:ext>
              </a:extLst>
            </p:cNvPr>
            <p:cNvGrpSpPr>
              <a:grpSpLocks/>
            </p:cNvGrpSpPr>
            <p:nvPr/>
          </p:nvGrpSpPr>
          <p:grpSpPr bwMode="auto">
            <a:xfrm flipH="1">
              <a:off x="367754" y="2519363"/>
              <a:ext cx="14014450" cy="6718462"/>
              <a:chOff x="2151795" y="1337328"/>
              <a:chExt cx="4419600" cy="2118542"/>
            </a:xfrm>
          </p:grpSpPr>
          <p:pic>
            <p:nvPicPr>
              <p:cNvPr id="53" name="Picture 14" descr="agent-environment">
                <a:extLst>
                  <a:ext uri="{FF2B5EF4-FFF2-40B4-BE49-F238E27FC236}">
                    <a16:creationId xmlns:a16="http://schemas.microsoft.com/office/drawing/2014/main" id="{FC785289-5606-5949-9DE0-3C41B13F8A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151795" y="1417965"/>
                <a:ext cx="4419600"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15">
                <a:extLst>
                  <a:ext uri="{FF2B5EF4-FFF2-40B4-BE49-F238E27FC236}">
                    <a16:creationId xmlns:a16="http://schemas.microsoft.com/office/drawing/2014/main" id="{4CD85BB2-BE30-164B-8681-FE892EF01E84}"/>
                  </a:ext>
                </a:extLst>
              </p:cNvPr>
              <p:cNvSpPr txBox="1">
                <a:spLocks noChangeArrowheads="1"/>
              </p:cNvSpPr>
              <p:nvPr/>
            </p:nvSpPr>
            <p:spPr bwMode="auto">
              <a:xfrm>
                <a:off x="3221128" y="1337328"/>
                <a:ext cx="769399"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s</a:t>
                </a:r>
                <a:r>
                  <a:rPr lang="en-DE" altLang="en-DE" sz="1050" dirty="0" err="1"/>
                  <a:t>ensor</a:t>
                </a:r>
                <a:r>
                  <a:rPr lang="de-DE" altLang="en-DE" sz="1050" dirty="0"/>
                  <a:t>s</a:t>
                </a:r>
                <a:endParaRPr lang="en-DE" altLang="en-DE" sz="1050" dirty="0"/>
              </a:p>
            </p:txBody>
          </p:sp>
          <p:sp>
            <p:nvSpPr>
              <p:cNvPr id="55" name="TextBox 16">
                <a:extLst>
                  <a:ext uri="{FF2B5EF4-FFF2-40B4-BE49-F238E27FC236}">
                    <a16:creationId xmlns:a16="http://schemas.microsoft.com/office/drawing/2014/main" id="{5494813F-8AFE-B94B-A6B4-AC92E25238E8}"/>
                  </a:ext>
                </a:extLst>
              </p:cNvPr>
              <p:cNvSpPr txBox="1">
                <a:spLocks noChangeArrowheads="1"/>
              </p:cNvSpPr>
              <p:nvPr/>
            </p:nvSpPr>
            <p:spPr bwMode="auto">
              <a:xfrm>
                <a:off x="4358836" y="1909235"/>
                <a:ext cx="821918"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p</a:t>
                </a:r>
                <a:r>
                  <a:rPr lang="en-DE" altLang="en-DE" sz="1050" dirty="0" err="1"/>
                  <a:t>er</a:t>
                </a:r>
                <a:r>
                  <a:rPr lang="de-DE" altLang="en-DE" sz="1050" dirty="0"/>
                  <a:t>c</a:t>
                </a:r>
                <a:r>
                  <a:rPr lang="en-DE" altLang="en-DE" sz="1050" dirty="0" err="1"/>
                  <a:t>ept</a:t>
                </a:r>
                <a:r>
                  <a:rPr lang="de-DE" altLang="en-DE" sz="1050" dirty="0"/>
                  <a:t>s</a:t>
                </a:r>
                <a:endParaRPr lang="en-DE" altLang="en-DE" sz="1050" dirty="0"/>
              </a:p>
            </p:txBody>
          </p:sp>
          <p:sp>
            <p:nvSpPr>
              <p:cNvPr id="56" name="TextBox 17">
                <a:extLst>
                  <a:ext uri="{FF2B5EF4-FFF2-40B4-BE49-F238E27FC236}">
                    <a16:creationId xmlns:a16="http://schemas.microsoft.com/office/drawing/2014/main" id="{37059778-63B1-BC4E-A39C-92AA52429DB2}"/>
                  </a:ext>
                </a:extLst>
              </p:cNvPr>
              <p:cNvSpPr txBox="1">
                <a:spLocks noChangeArrowheads="1"/>
              </p:cNvSpPr>
              <p:nvPr/>
            </p:nvSpPr>
            <p:spPr bwMode="auto">
              <a:xfrm>
                <a:off x="4265143" y="2459663"/>
                <a:ext cx="716881"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ac</a:t>
                </a:r>
                <a:r>
                  <a:rPr lang="en-DE" altLang="en-DE" sz="1050" dirty="0" err="1"/>
                  <a:t>tion</a:t>
                </a:r>
                <a:r>
                  <a:rPr lang="de-DE" altLang="en-DE" sz="1050" dirty="0"/>
                  <a:t>s</a:t>
                </a:r>
                <a:endParaRPr lang="en-DE" altLang="en-DE" sz="1050" dirty="0"/>
              </a:p>
            </p:txBody>
          </p:sp>
          <p:sp>
            <p:nvSpPr>
              <p:cNvPr id="57" name="TextBox 18">
                <a:extLst>
                  <a:ext uri="{FF2B5EF4-FFF2-40B4-BE49-F238E27FC236}">
                    <a16:creationId xmlns:a16="http://schemas.microsoft.com/office/drawing/2014/main" id="{50BE64BC-24D1-B244-90CF-B53429405C02}"/>
                  </a:ext>
                </a:extLst>
              </p:cNvPr>
              <p:cNvSpPr txBox="1">
                <a:spLocks noChangeArrowheads="1"/>
              </p:cNvSpPr>
              <p:nvPr/>
            </p:nvSpPr>
            <p:spPr bwMode="auto">
              <a:xfrm>
                <a:off x="4062969" y="3158791"/>
                <a:ext cx="865058"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actuators</a:t>
                </a:r>
                <a:endParaRPr lang="en-DE" altLang="en-DE" sz="1050" dirty="0"/>
              </a:p>
            </p:txBody>
          </p:sp>
          <p:sp>
            <p:nvSpPr>
              <p:cNvPr id="58" name="TextBox 19">
                <a:extLst>
                  <a:ext uri="{FF2B5EF4-FFF2-40B4-BE49-F238E27FC236}">
                    <a16:creationId xmlns:a16="http://schemas.microsoft.com/office/drawing/2014/main" id="{68866257-73FF-5441-A50A-3D3A3359CBF9}"/>
                  </a:ext>
                </a:extLst>
              </p:cNvPr>
              <p:cNvSpPr txBox="1">
                <a:spLocks noChangeArrowheads="1"/>
              </p:cNvSpPr>
              <p:nvPr/>
            </p:nvSpPr>
            <p:spPr bwMode="auto">
              <a:xfrm>
                <a:off x="5337577" y="2299189"/>
                <a:ext cx="1163290"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en-DE" altLang="en-DE" sz="1050" dirty="0"/>
                  <a:t>Umgebung    </a:t>
                </a:r>
              </a:p>
            </p:txBody>
          </p:sp>
          <p:sp>
            <p:nvSpPr>
              <p:cNvPr id="59" name="TextBox 21">
                <a:extLst>
                  <a:ext uri="{FF2B5EF4-FFF2-40B4-BE49-F238E27FC236}">
                    <a16:creationId xmlns:a16="http://schemas.microsoft.com/office/drawing/2014/main" id="{6BAAC28C-DFD4-E346-B461-4E02298B6941}"/>
                  </a:ext>
                </a:extLst>
              </p:cNvPr>
              <p:cNvSpPr txBox="1">
                <a:spLocks noChangeArrowheads="1"/>
              </p:cNvSpPr>
              <p:nvPr/>
            </p:nvSpPr>
            <p:spPr bwMode="auto">
              <a:xfrm>
                <a:off x="2540402" y="2407774"/>
                <a:ext cx="654984" cy="297079"/>
              </a:xfrm>
              <a:prstGeom prst="rect">
                <a:avLst/>
              </a:prstGeom>
              <a:solidFill>
                <a:srgbClr val="FFFFFF"/>
              </a:solidFill>
              <a:ln w="9525">
                <a:noFill/>
                <a:miter lim="800000"/>
                <a:headEnd/>
                <a:tailEnd/>
              </a:ln>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a</a:t>
                </a:r>
                <a:r>
                  <a:rPr lang="en-DE" altLang="en-DE" sz="1050" dirty="0"/>
                  <a:t>gent </a:t>
                </a:r>
              </a:p>
            </p:txBody>
          </p:sp>
          <p:sp>
            <p:nvSpPr>
              <p:cNvPr id="60" name="TextBox 22">
                <a:extLst>
                  <a:ext uri="{FF2B5EF4-FFF2-40B4-BE49-F238E27FC236}">
                    <a16:creationId xmlns:a16="http://schemas.microsoft.com/office/drawing/2014/main" id="{3926D947-EF0F-334A-89D6-05186F3A8F4F}"/>
                  </a:ext>
                </a:extLst>
              </p:cNvPr>
              <p:cNvSpPr txBox="1">
                <a:spLocks noChangeArrowheads="1"/>
              </p:cNvSpPr>
              <p:nvPr/>
            </p:nvSpPr>
            <p:spPr bwMode="auto">
              <a:xfrm>
                <a:off x="2923773" y="2092595"/>
                <a:ext cx="285478" cy="2565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en-DE" altLang="en-DE" sz="825"/>
                  <a:t>?</a:t>
                </a:r>
              </a:p>
            </p:txBody>
          </p:sp>
        </p:grpSp>
        <p:cxnSp>
          <p:nvCxnSpPr>
            <p:cNvPr id="51" name="Straight Arrow Connector 7">
              <a:extLst>
                <a:ext uri="{FF2B5EF4-FFF2-40B4-BE49-F238E27FC236}">
                  <a16:creationId xmlns:a16="http://schemas.microsoft.com/office/drawing/2014/main" id="{FE3E5473-3769-4040-9A63-6032434439A1}"/>
                </a:ext>
              </a:extLst>
            </p:cNvPr>
            <p:cNvCxnSpPr>
              <a:cxnSpLocks noChangeShapeType="1"/>
            </p:cNvCxnSpPr>
            <p:nvPr/>
          </p:nvCxnSpPr>
          <p:spPr bwMode="auto">
            <a:xfrm flipH="1">
              <a:off x="13336588" y="3505200"/>
              <a:ext cx="1944687" cy="1597025"/>
            </a:xfrm>
            <a:prstGeom prst="straightConnector1">
              <a:avLst/>
            </a:prstGeom>
            <a:noFill/>
            <a:ln w="57150" algn="ctr">
              <a:solidFill>
                <a:schemeClr val="tx1"/>
              </a:solidFill>
              <a:round/>
              <a:headEnd/>
              <a:tailEnd type="triangle" w="med" len="med"/>
            </a:ln>
          </p:spPr>
        </p:cxnSp>
        <p:sp>
          <p:nvSpPr>
            <p:cNvPr id="52" name="TextBox 28">
              <a:extLst>
                <a:ext uri="{FF2B5EF4-FFF2-40B4-BE49-F238E27FC236}">
                  <a16:creationId xmlns:a16="http://schemas.microsoft.com/office/drawing/2014/main" id="{5622F7FF-67DB-2640-A08A-D3A269D3218B}"/>
                </a:ext>
              </a:extLst>
            </p:cNvPr>
            <p:cNvSpPr txBox="1">
              <a:spLocks noChangeArrowheads="1"/>
            </p:cNvSpPr>
            <p:nvPr/>
          </p:nvSpPr>
          <p:spPr bwMode="auto">
            <a:xfrm>
              <a:off x="15096229" y="3005137"/>
              <a:ext cx="1636806" cy="942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goal</a:t>
              </a:r>
              <a:endParaRPr lang="en-DE" altLang="en-DE" sz="1050" dirty="0"/>
            </a:p>
          </p:txBody>
        </p:sp>
      </p:grpSp>
      <p:sp>
        <p:nvSpPr>
          <p:cNvPr id="61" name="TextBox 60">
            <a:extLst>
              <a:ext uri="{FF2B5EF4-FFF2-40B4-BE49-F238E27FC236}">
                <a16:creationId xmlns:a16="http://schemas.microsoft.com/office/drawing/2014/main" id="{95D04FE2-0A06-9C48-9F74-727C082A6B04}"/>
              </a:ext>
            </a:extLst>
          </p:cNvPr>
          <p:cNvSpPr txBox="1"/>
          <p:nvPr/>
        </p:nvSpPr>
        <p:spPr>
          <a:xfrm flipH="1">
            <a:off x="4027088" y="2615642"/>
            <a:ext cx="426720" cy="253916"/>
          </a:xfrm>
          <a:prstGeom prst="rect">
            <a:avLst/>
          </a:prstGeom>
          <a:noFill/>
        </p:spPr>
        <p:txBody>
          <a:bodyPr wrap="none" rtlCol="0">
            <a:spAutoFit/>
          </a:bodyPr>
          <a:lstStyle/>
          <a:p>
            <a:r>
              <a:rPr lang="en-DE" sz="1050" dirty="0"/>
              <a:t>Z, M</a:t>
            </a:r>
          </a:p>
        </p:txBody>
      </p:sp>
      <p:sp>
        <p:nvSpPr>
          <p:cNvPr id="2" name="Title 1">
            <a:extLst>
              <a:ext uri="{FF2B5EF4-FFF2-40B4-BE49-F238E27FC236}">
                <a16:creationId xmlns:a16="http://schemas.microsoft.com/office/drawing/2014/main" id="{B22D0770-0806-CF4F-B5F4-6517D127CC32}"/>
              </a:ext>
            </a:extLst>
          </p:cNvPr>
          <p:cNvSpPr>
            <a:spLocks noGrp="1"/>
          </p:cNvSpPr>
          <p:nvPr>
            <p:ph type="title"/>
          </p:nvPr>
        </p:nvSpPr>
        <p:spPr/>
        <p:txBody>
          <a:bodyPr/>
          <a:lstStyle/>
          <a:p>
            <a:r>
              <a:rPr lang="en-DE" dirty="0"/>
              <a:t>Intelligent System</a:t>
            </a:r>
            <a:r>
              <a:rPr lang="de-DE" dirty="0"/>
              <a:t>s</a:t>
            </a:r>
            <a:endParaRPr lang="en-DE" dirty="0"/>
          </a:p>
        </p:txBody>
      </p:sp>
      <p:grpSp>
        <p:nvGrpSpPr>
          <p:cNvPr id="36" name="Group 35">
            <a:extLst>
              <a:ext uri="{FF2B5EF4-FFF2-40B4-BE49-F238E27FC236}">
                <a16:creationId xmlns:a16="http://schemas.microsoft.com/office/drawing/2014/main" id="{4E00C26C-7AA7-A749-8D53-CDEA6D32A485}"/>
              </a:ext>
            </a:extLst>
          </p:cNvPr>
          <p:cNvGrpSpPr/>
          <p:nvPr/>
        </p:nvGrpSpPr>
        <p:grpSpPr>
          <a:xfrm>
            <a:off x="3914449" y="1925878"/>
            <a:ext cx="4496953" cy="1810736"/>
            <a:chOff x="367754" y="2519363"/>
            <a:chExt cx="16685265" cy="6718462"/>
          </a:xfrm>
        </p:grpSpPr>
        <p:grpSp>
          <p:nvGrpSpPr>
            <p:cNvPr id="37" name="Group 13">
              <a:extLst>
                <a:ext uri="{FF2B5EF4-FFF2-40B4-BE49-F238E27FC236}">
                  <a16:creationId xmlns:a16="http://schemas.microsoft.com/office/drawing/2014/main" id="{9F97E2DE-9191-D148-B501-4CB8D983B170}"/>
                </a:ext>
              </a:extLst>
            </p:cNvPr>
            <p:cNvGrpSpPr>
              <a:grpSpLocks/>
            </p:cNvGrpSpPr>
            <p:nvPr/>
          </p:nvGrpSpPr>
          <p:grpSpPr bwMode="auto">
            <a:xfrm flipH="1">
              <a:off x="367754" y="2519363"/>
              <a:ext cx="14014450" cy="6718462"/>
              <a:chOff x="2151795" y="1337328"/>
              <a:chExt cx="4419600" cy="2118542"/>
            </a:xfrm>
          </p:grpSpPr>
          <p:pic>
            <p:nvPicPr>
              <p:cNvPr id="40" name="Picture 14" descr="agent-environment">
                <a:extLst>
                  <a:ext uri="{FF2B5EF4-FFF2-40B4-BE49-F238E27FC236}">
                    <a16:creationId xmlns:a16="http://schemas.microsoft.com/office/drawing/2014/main" id="{AF405D31-2C81-6343-A804-06AF0B1C0B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151795" y="1417965"/>
                <a:ext cx="4419600"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E8AC1C46-C779-3045-BD8C-BD046E4D89BE}"/>
                  </a:ext>
                </a:extLst>
              </p:cNvPr>
              <p:cNvSpPr txBox="1">
                <a:spLocks noChangeArrowheads="1"/>
              </p:cNvSpPr>
              <p:nvPr/>
            </p:nvSpPr>
            <p:spPr bwMode="auto">
              <a:xfrm>
                <a:off x="3286210" y="1337328"/>
                <a:ext cx="769399"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s</a:t>
                </a:r>
                <a:r>
                  <a:rPr lang="en-DE" altLang="en-DE" sz="1050" dirty="0" err="1"/>
                  <a:t>ensor</a:t>
                </a:r>
                <a:r>
                  <a:rPr lang="de-DE" altLang="en-DE" sz="1050" dirty="0"/>
                  <a:t>s</a:t>
                </a:r>
                <a:endParaRPr lang="en-DE" altLang="en-DE" sz="1050" dirty="0"/>
              </a:p>
            </p:txBody>
          </p:sp>
          <p:sp>
            <p:nvSpPr>
              <p:cNvPr id="42" name="TextBox 16">
                <a:extLst>
                  <a:ext uri="{FF2B5EF4-FFF2-40B4-BE49-F238E27FC236}">
                    <a16:creationId xmlns:a16="http://schemas.microsoft.com/office/drawing/2014/main" id="{8BF6C70D-9E40-124E-A185-DD0D7DF78528}"/>
                  </a:ext>
                </a:extLst>
              </p:cNvPr>
              <p:cNvSpPr txBox="1">
                <a:spLocks noChangeArrowheads="1"/>
              </p:cNvSpPr>
              <p:nvPr/>
            </p:nvSpPr>
            <p:spPr bwMode="auto">
              <a:xfrm>
                <a:off x="4327793" y="1909235"/>
                <a:ext cx="821918"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p</a:t>
                </a:r>
                <a:r>
                  <a:rPr lang="en-DE" altLang="en-DE" sz="1050" dirty="0" err="1"/>
                  <a:t>er</a:t>
                </a:r>
                <a:r>
                  <a:rPr lang="de-DE" altLang="en-DE" sz="1050" dirty="0"/>
                  <a:t>c</a:t>
                </a:r>
                <a:r>
                  <a:rPr lang="en-DE" altLang="en-DE" sz="1050" dirty="0" err="1"/>
                  <a:t>ept</a:t>
                </a:r>
                <a:r>
                  <a:rPr lang="de-DE" altLang="en-DE" sz="1050" dirty="0"/>
                  <a:t>s</a:t>
                </a:r>
                <a:endParaRPr lang="en-DE" altLang="en-DE" sz="1050" dirty="0"/>
              </a:p>
            </p:txBody>
          </p:sp>
          <p:sp>
            <p:nvSpPr>
              <p:cNvPr id="43" name="TextBox 17">
                <a:extLst>
                  <a:ext uri="{FF2B5EF4-FFF2-40B4-BE49-F238E27FC236}">
                    <a16:creationId xmlns:a16="http://schemas.microsoft.com/office/drawing/2014/main" id="{C1944193-A95B-7244-88A5-6126B04013C9}"/>
                  </a:ext>
                </a:extLst>
              </p:cNvPr>
              <p:cNvSpPr txBox="1">
                <a:spLocks noChangeArrowheads="1"/>
              </p:cNvSpPr>
              <p:nvPr/>
            </p:nvSpPr>
            <p:spPr bwMode="auto">
              <a:xfrm>
                <a:off x="4322257" y="2459663"/>
                <a:ext cx="716881"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ac</a:t>
                </a:r>
                <a:r>
                  <a:rPr lang="en-DE" altLang="en-DE" sz="1050" dirty="0" err="1"/>
                  <a:t>tion</a:t>
                </a:r>
                <a:r>
                  <a:rPr lang="de-DE" altLang="en-DE" sz="1050" dirty="0"/>
                  <a:t>s</a:t>
                </a:r>
                <a:endParaRPr lang="en-DE" altLang="en-DE" sz="1050" dirty="0"/>
              </a:p>
            </p:txBody>
          </p:sp>
          <p:sp>
            <p:nvSpPr>
              <p:cNvPr id="44" name="TextBox 18">
                <a:extLst>
                  <a:ext uri="{FF2B5EF4-FFF2-40B4-BE49-F238E27FC236}">
                    <a16:creationId xmlns:a16="http://schemas.microsoft.com/office/drawing/2014/main" id="{2232AA9B-12FA-7140-8856-624ACDF19370}"/>
                  </a:ext>
                </a:extLst>
              </p:cNvPr>
              <p:cNvSpPr txBox="1">
                <a:spLocks noChangeArrowheads="1"/>
              </p:cNvSpPr>
              <p:nvPr/>
            </p:nvSpPr>
            <p:spPr bwMode="auto">
              <a:xfrm>
                <a:off x="4076005" y="3158791"/>
                <a:ext cx="865058"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actuators</a:t>
                </a:r>
                <a:endParaRPr lang="en-DE" altLang="en-DE" sz="1050" dirty="0"/>
              </a:p>
            </p:txBody>
          </p:sp>
          <p:sp>
            <p:nvSpPr>
              <p:cNvPr id="45" name="TextBox 19">
                <a:extLst>
                  <a:ext uri="{FF2B5EF4-FFF2-40B4-BE49-F238E27FC236}">
                    <a16:creationId xmlns:a16="http://schemas.microsoft.com/office/drawing/2014/main" id="{FD2BC857-8BA9-CA43-A86A-CBA54F578184}"/>
                  </a:ext>
                </a:extLst>
              </p:cNvPr>
              <p:cNvSpPr txBox="1">
                <a:spLocks noChangeArrowheads="1"/>
              </p:cNvSpPr>
              <p:nvPr/>
            </p:nvSpPr>
            <p:spPr bwMode="auto">
              <a:xfrm>
                <a:off x="5355776" y="2299189"/>
                <a:ext cx="1086386" cy="2970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environment</a:t>
                </a:r>
                <a:endParaRPr lang="en-DE" altLang="en-DE" sz="1050" dirty="0"/>
              </a:p>
            </p:txBody>
          </p:sp>
          <p:sp>
            <p:nvSpPr>
              <p:cNvPr id="46" name="TextBox 21">
                <a:extLst>
                  <a:ext uri="{FF2B5EF4-FFF2-40B4-BE49-F238E27FC236}">
                    <a16:creationId xmlns:a16="http://schemas.microsoft.com/office/drawing/2014/main" id="{DA31329A-D47C-224B-AD51-D8FAE8B226AE}"/>
                  </a:ext>
                </a:extLst>
              </p:cNvPr>
              <p:cNvSpPr txBox="1">
                <a:spLocks noChangeArrowheads="1"/>
              </p:cNvSpPr>
              <p:nvPr/>
            </p:nvSpPr>
            <p:spPr bwMode="auto">
              <a:xfrm>
                <a:off x="2501857" y="2407774"/>
                <a:ext cx="654984" cy="297079"/>
              </a:xfrm>
              <a:prstGeom prst="rect">
                <a:avLst/>
              </a:prstGeom>
              <a:solidFill>
                <a:srgbClr val="FFFFFF"/>
              </a:solidFill>
              <a:ln w="9525">
                <a:noFill/>
                <a:miter lim="800000"/>
                <a:headEnd/>
                <a:tailEnd/>
              </a:ln>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a:t>a</a:t>
                </a:r>
                <a:r>
                  <a:rPr lang="en-DE" altLang="en-DE" sz="1050" dirty="0"/>
                  <a:t>gent </a:t>
                </a:r>
              </a:p>
            </p:txBody>
          </p:sp>
          <p:sp>
            <p:nvSpPr>
              <p:cNvPr id="47" name="TextBox 22">
                <a:extLst>
                  <a:ext uri="{FF2B5EF4-FFF2-40B4-BE49-F238E27FC236}">
                    <a16:creationId xmlns:a16="http://schemas.microsoft.com/office/drawing/2014/main" id="{BA1C4510-CC1B-8A42-AA1D-BE4B6B87ED3F}"/>
                  </a:ext>
                </a:extLst>
              </p:cNvPr>
              <p:cNvSpPr txBox="1">
                <a:spLocks noChangeArrowheads="1"/>
              </p:cNvSpPr>
              <p:nvPr/>
            </p:nvSpPr>
            <p:spPr bwMode="auto">
              <a:xfrm>
                <a:off x="2869284" y="2092595"/>
                <a:ext cx="285478" cy="2565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en-DE" altLang="en-DE" sz="825"/>
                  <a:t>?</a:t>
                </a:r>
              </a:p>
            </p:txBody>
          </p:sp>
        </p:grpSp>
        <p:cxnSp>
          <p:nvCxnSpPr>
            <p:cNvPr id="38" name="Straight Arrow Connector 7">
              <a:extLst>
                <a:ext uri="{FF2B5EF4-FFF2-40B4-BE49-F238E27FC236}">
                  <a16:creationId xmlns:a16="http://schemas.microsoft.com/office/drawing/2014/main" id="{8B0B5C15-8945-F141-A88F-CD0749679DF0}"/>
                </a:ext>
              </a:extLst>
            </p:cNvPr>
            <p:cNvCxnSpPr>
              <a:cxnSpLocks noChangeShapeType="1"/>
            </p:cNvCxnSpPr>
            <p:nvPr/>
          </p:nvCxnSpPr>
          <p:spPr bwMode="auto">
            <a:xfrm flipH="1">
              <a:off x="13336588" y="3505200"/>
              <a:ext cx="1944687" cy="1597025"/>
            </a:xfrm>
            <a:prstGeom prst="straightConnector1">
              <a:avLst/>
            </a:prstGeom>
            <a:noFill/>
            <a:ln w="57150" algn="ctr">
              <a:solidFill>
                <a:schemeClr val="tx1"/>
              </a:solidFill>
              <a:round/>
              <a:headEnd/>
              <a:tailEnd type="triangle" w="med" len="med"/>
            </a:ln>
          </p:spPr>
        </p:cxnSp>
        <p:sp>
          <p:nvSpPr>
            <p:cNvPr id="39" name="TextBox 28">
              <a:extLst>
                <a:ext uri="{FF2B5EF4-FFF2-40B4-BE49-F238E27FC236}">
                  <a16:creationId xmlns:a16="http://schemas.microsoft.com/office/drawing/2014/main" id="{C373220F-2AF2-0C48-8F89-2DC339CAF546}"/>
                </a:ext>
              </a:extLst>
            </p:cNvPr>
            <p:cNvSpPr txBox="1">
              <a:spLocks noChangeArrowheads="1"/>
            </p:cNvSpPr>
            <p:nvPr/>
          </p:nvSpPr>
          <p:spPr bwMode="auto">
            <a:xfrm>
              <a:off x="15416213" y="3005137"/>
              <a:ext cx="1636806" cy="942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6900">
                  <a:solidFill>
                    <a:schemeClr val="tx1"/>
                  </a:solidFill>
                  <a:latin typeface="Arial" panose="020B0604020202020204" pitchFamily="34" charset="0"/>
                </a:defRPr>
              </a:lvl1pPr>
              <a:lvl2pPr marL="742950" indent="-285750">
                <a:defRPr sz="6900">
                  <a:solidFill>
                    <a:schemeClr val="tx1"/>
                  </a:solidFill>
                  <a:latin typeface="Arial" panose="020B0604020202020204" pitchFamily="34" charset="0"/>
                </a:defRPr>
              </a:lvl2pPr>
              <a:lvl3pPr marL="1143000" indent="-228600">
                <a:defRPr sz="6900">
                  <a:solidFill>
                    <a:schemeClr val="tx1"/>
                  </a:solidFill>
                  <a:latin typeface="Arial" panose="020B0604020202020204" pitchFamily="34" charset="0"/>
                </a:defRPr>
              </a:lvl3pPr>
              <a:lvl4pPr marL="1600200" indent="-228600">
                <a:defRPr sz="6900">
                  <a:solidFill>
                    <a:schemeClr val="tx1"/>
                  </a:solidFill>
                  <a:latin typeface="Arial" panose="020B0604020202020204" pitchFamily="34" charset="0"/>
                </a:defRPr>
              </a:lvl4pPr>
              <a:lvl5pPr marL="2057400" indent="-228600">
                <a:defRPr sz="6900">
                  <a:solidFill>
                    <a:schemeClr val="tx1"/>
                  </a:solidFill>
                  <a:latin typeface="Arial" panose="020B0604020202020204" pitchFamily="34" charset="0"/>
                </a:defRPr>
              </a:lvl5pPr>
              <a:lvl6pPr marL="2514600" indent="-228600" eaLnBrk="0" fontAlgn="base" hangingPunct="0">
                <a:spcBef>
                  <a:spcPct val="0"/>
                </a:spcBef>
                <a:spcAft>
                  <a:spcPct val="0"/>
                </a:spcAft>
                <a:defRPr sz="6900">
                  <a:solidFill>
                    <a:schemeClr val="tx1"/>
                  </a:solidFill>
                  <a:latin typeface="Arial" panose="020B0604020202020204" pitchFamily="34" charset="0"/>
                </a:defRPr>
              </a:lvl6pPr>
              <a:lvl7pPr marL="2971800" indent="-228600" eaLnBrk="0" fontAlgn="base" hangingPunct="0">
                <a:spcBef>
                  <a:spcPct val="0"/>
                </a:spcBef>
                <a:spcAft>
                  <a:spcPct val="0"/>
                </a:spcAft>
                <a:defRPr sz="6900">
                  <a:solidFill>
                    <a:schemeClr val="tx1"/>
                  </a:solidFill>
                  <a:latin typeface="Arial" panose="020B0604020202020204" pitchFamily="34" charset="0"/>
                </a:defRPr>
              </a:lvl7pPr>
              <a:lvl8pPr marL="3429000" indent="-228600" eaLnBrk="0" fontAlgn="base" hangingPunct="0">
                <a:spcBef>
                  <a:spcPct val="0"/>
                </a:spcBef>
                <a:spcAft>
                  <a:spcPct val="0"/>
                </a:spcAft>
                <a:defRPr sz="6900">
                  <a:solidFill>
                    <a:schemeClr val="tx1"/>
                  </a:solidFill>
                  <a:latin typeface="Arial" panose="020B0604020202020204" pitchFamily="34" charset="0"/>
                </a:defRPr>
              </a:lvl8pPr>
              <a:lvl9pPr marL="3886200" indent="-228600" eaLnBrk="0" fontAlgn="base" hangingPunct="0">
                <a:spcBef>
                  <a:spcPct val="0"/>
                </a:spcBef>
                <a:spcAft>
                  <a:spcPct val="0"/>
                </a:spcAft>
                <a:defRPr sz="6900">
                  <a:solidFill>
                    <a:schemeClr val="tx1"/>
                  </a:solidFill>
                  <a:latin typeface="Arial" panose="020B0604020202020204" pitchFamily="34" charset="0"/>
                </a:defRPr>
              </a:lvl9pPr>
            </a:lstStyle>
            <a:p>
              <a:r>
                <a:rPr lang="de-DE" altLang="en-DE" sz="1050" dirty="0" err="1"/>
                <a:t>goal</a:t>
              </a:r>
              <a:endParaRPr lang="en-DE" altLang="en-DE" sz="1050" dirty="0"/>
            </a:p>
          </p:txBody>
        </p:sp>
      </p:grpSp>
      <p:sp>
        <p:nvSpPr>
          <p:cNvPr id="48" name="TextBox 47">
            <a:extLst>
              <a:ext uri="{FF2B5EF4-FFF2-40B4-BE49-F238E27FC236}">
                <a16:creationId xmlns:a16="http://schemas.microsoft.com/office/drawing/2014/main" id="{5A748FC6-97CD-5442-ADA8-4CDF9103D928}"/>
              </a:ext>
            </a:extLst>
          </p:cNvPr>
          <p:cNvSpPr txBox="1"/>
          <p:nvPr/>
        </p:nvSpPr>
        <p:spPr>
          <a:xfrm>
            <a:off x="7265825" y="2615642"/>
            <a:ext cx="449162" cy="253916"/>
          </a:xfrm>
          <a:prstGeom prst="rect">
            <a:avLst/>
          </a:prstGeom>
          <a:noFill/>
        </p:spPr>
        <p:txBody>
          <a:bodyPr wrap="none" rtlCol="0">
            <a:spAutoFit/>
          </a:bodyPr>
          <a:lstStyle/>
          <a:p>
            <a:r>
              <a:rPr lang="de-DE" sz="1050" dirty="0"/>
              <a:t>G</a:t>
            </a:r>
            <a:r>
              <a:rPr lang="en-DE" sz="1050" dirty="0"/>
              <a:t>, M</a:t>
            </a:r>
          </a:p>
        </p:txBody>
      </p:sp>
      <p:pic>
        <p:nvPicPr>
          <p:cNvPr id="8" name="Picture 7">
            <a:extLst>
              <a:ext uri="{FF2B5EF4-FFF2-40B4-BE49-F238E27FC236}">
                <a16:creationId xmlns:a16="http://schemas.microsoft.com/office/drawing/2014/main" id="{749B663A-2D0F-4B43-B176-0A4C9062D2B3}"/>
              </a:ext>
            </a:extLst>
          </p:cNvPr>
          <p:cNvPicPr>
            <a:picLocks noChangeAspect="1"/>
          </p:cNvPicPr>
          <p:nvPr/>
        </p:nvPicPr>
        <p:blipFill>
          <a:blip r:embed="rId4"/>
          <a:stretch>
            <a:fillRect/>
          </a:stretch>
        </p:blipFill>
        <p:spPr>
          <a:xfrm>
            <a:off x="2106636" y="2069713"/>
            <a:ext cx="1666901" cy="1666901"/>
          </a:xfrm>
          <a:prstGeom prst="rect">
            <a:avLst/>
          </a:prstGeom>
        </p:spPr>
      </p:pic>
    </p:spTree>
    <p:extLst>
      <p:ext uri="{BB962C8B-B14F-4D97-AF65-F5344CB8AC3E}">
        <p14:creationId xmlns:p14="http://schemas.microsoft.com/office/powerpoint/2010/main" val="223936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xit" presetSubtype="0" fill="hold" nodeType="withEffect">
                                  <p:stCondLst>
                                    <p:cond delay="0"/>
                                  </p:stCondLst>
                                  <p:childTnLst>
                                    <p:animEffect transition="out" filter="dissolve">
                                      <p:cBhvr>
                                        <p:cTn id="9" dur="500"/>
                                        <p:tgtEl>
                                          <p:spTgt spid="49"/>
                                        </p:tgtEl>
                                      </p:cBhvr>
                                    </p:animEffect>
                                    <p:set>
                                      <p:cBhvr>
                                        <p:cTn id="10" dur="1" fill="hold">
                                          <p:stCondLst>
                                            <p:cond delay="499"/>
                                          </p:stCondLst>
                                        </p:cTn>
                                        <p:tgtEl>
                                          <p:spTgt spid="49"/>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61"/>
                                        </p:tgtEl>
                                      </p:cBhvr>
                                    </p:animEffect>
                                    <p:set>
                                      <p:cBhvr>
                                        <p:cTn id="13" dur="1" fill="hold">
                                          <p:stCondLst>
                                            <p:cond delay="4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Inhaltsplatzhalter 10">
            <a:extLst>
              <a:ext uri="{FF2B5EF4-FFF2-40B4-BE49-F238E27FC236}">
                <a16:creationId xmlns:a16="http://schemas.microsoft.com/office/drawing/2014/main" id="{B71BF919-5815-4DF7-BBF9-87BB9E4D1094}"/>
              </a:ext>
            </a:extLst>
          </p:cNvPr>
          <p:cNvGraphicFramePr>
            <a:graphicFrameLocks noGrp="1"/>
          </p:cNvGraphicFramePr>
          <p:nvPr>
            <p:ph sz="quarter" idx="13"/>
            <p:extLst>
              <p:ext uri="{D42A27DB-BD31-4B8C-83A1-F6EECF244321}">
                <p14:modId xmlns:p14="http://schemas.microsoft.com/office/powerpoint/2010/main" val="1921421747"/>
              </p:ext>
            </p:extLst>
          </p:nvPr>
        </p:nvGraphicFramePr>
        <p:xfrm>
          <a:off x="1" y="1059583"/>
          <a:ext cx="9144000" cy="3650551"/>
        </p:xfrm>
        <a:graphic>
          <a:graphicData uri="http://schemas.openxmlformats.org/drawingml/2006/table">
            <a:tbl>
              <a:tblPr firstRow="1" bandRow="1">
                <a:tableStyleId>{793D81CF-94F2-401A-BA57-92F5A7B2D0C5}</a:tableStyleId>
              </a:tblPr>
              <a:tblGrid>
                <a:gridCol w="378317">
                  <a:extLst>
                    <a:ext uri="{9D8B030D-6E8A-4147-A177-3AD203B41FA5}">
                      <a16:colId xmlns:a16="http://schemas.microsoft.com/office/drawing/2014/main" val="3872070690"/>
                    </a:ext>
                  </a:extLst>
                </a:gridCol>
                <a:gridCol w="1167148">
                  <a:extLst>
                    <a:ext uri="{9D8B030D-6E8A-4147-A177-3AD203B41FA5}">
                      <a16:colId xmlns:a16="http://schemas.microsoft.com/office/drawing/2014/main" val="510311769"/>
                    </a:ext>
                  </a:extLst>
                </a:gridCol>
                <a:gridCol w="7598535">
                  <a:extLst>
                    <a:ext uri="{9D8B030D-6E8A-4147-A177-3AD203B41FA5}">
                      <a16:colId xmlns:a16="http://schemas.microsoft.com/office/drawing/2014/main" val="3545273251"/>
                    </a:ext>
                  </a:extLst>
                </a:gridCol>
              </a:tblGrid>
              <a:tr h="240040">
                <a:tc>
                  <a:txBody>
                    <a:bodyPr/>
                    <a:lstStyle/>
                    <a:p>
                      <a:endParaRPr lang="en-US" sz="1050" dirty="0">
                        <a:latin typeface="TheSans UHH" panose="020B0502050302020203" pitchFamily="34" charset="0"/>
                      </a:endParaRPr>
                    </a:p>
                  </a:txBody>
                  <a:tcPr/>
                </a:tc>
                <a:tc>
                  <a:txBody>
                    <a:bodyPr/>
                    <a:lstStyle/>
                    <a:p>
                      <a:r>
                        <a:rPr lang="en-US" sz="1050" dirty="0">
                          <a:latin typeface="TheSans UHH" panose="020B0502050302020203" pitchFamily="34" charset="0"/>
                        </a:rPr>
                        <a:t>Date</a:t>
                      </a:r>
                    </a:p>
                  </a:txBody>
                  <a:tcPr/>
                </a:tc>
                <a:tc>
                  <a:txBody>
                    <a:bodyPr/>
                    <a:lstStyle/>
                    <a:p>
                      <a:r>
                        <a:rPr lang="en-US" sz="1050" dirty="0">
                          <a:latin typeface="TheSans UHH" panose="020B0502050302020203" pitchFamily="34" charset="0"/>
                        </a:rPr>
                        <a:t>Topic</a:t>
                      </a:r>
                    </a:p>
                  </a:txBody>
                  <a:tcPr/>
                </a:tc>
                <a:extLst>
                  <a:ext uri="{0D108BD9-81ED-4DB2-BD59-A6C34878D82A}">
                    <a16:rowId xmlns:a16="http://schemas.microsoft.com/office/drawing/2014/main" val="875441859"/>
                  </a:ext>
                </a:extLst>
              </a:tr>
              <a:tr h="232766">
                <a:tc>
                  <a:txBody>
                    <a:bodyPr/>
                    <a:lstStyle/>
                    <a:p>
                      <a:r>
                        <a:rPr lang="en-US" sz="1000" dirty="0">
                          <a:latin typeface="TheSans UHH" panose="020B0502050302020203" pitchFamily="34" charset="0"/>
                        </a:rPr>
                        <a:t>1</a:t>
                      </a:r>
                    </a:p>
                  </a:txBody>
                  <a:tcPr/>
                </a:tc>
                <a:tc>
                  <a:txBody>
                    <a:bodyPr/>
                    <a:lstStyle/>
                    <a:p>
                      <a:r>
                        <a:rPr lang="en-US" sz="1000" dirty="0">
                          <a:latin typeface="TheSans UHH" panose="020B0502050302020203" pitchFamily="34" charset="0"/>
                        </a:rPr>
                        <a:t>08. April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Organization, </a:t>
                      </a:r>
                      <a:r>
                        <a:rPr lang="pt-BR" sz="1000" dirty="0">
                          <a:latin typeface="TheSans UHH" panose="020B0502050302020203" pitchFamily="34" charset="0"/>
                        </a:rPr>
                        <a:t>Introduction</a:t>
                      </a:r>
                      <a:endParaRPr lang="en-US" sz="1000" dirty="0">
                        <a:latin typeface="TheSans UHH" panose="020B0502050302020203" pitchFamily="34" charset="0"/>
                      </a:endParaRPr>
                    </a:p>
                  </a:txBody>
                  <a:tcPr/>
                </a:tc>
                <a:extLst>
                  <a:ext uri="{0D108BD9-81ED-4DB2-BD59-A6C34878D82A}">
                    <a16:rowId xmlns:a16="http://schemas.microsoft.com/office/drawing/2014/main" val="3909991304"/>
                  </a:ext>
                </a:extLst>
              </a:tr>
              <a:tr h="281582">
                <a:tc>
                  <a:txBody>
                    <a:bodyPr/>
                    <a:lstStyle/>
                    <a:p>
                      <a:r>
                        <a:rPr lang="en-US" sz="1000" dirty="0">
                          <a:latin typeface="TheSans UHH" panose="020B0502050302020203" pitchFamily="34" charset="0"/>
                        </a:rPr>
                        <a:t>2</a:t>
                      </a:r>
                    </a:p>
                  </a:txBody>
                  <a:tcPr/>
                </a:tc>
                <a:tc>
                  <a:txBody>
                    <a:bodyPr/>
                    <a:lstStyle/>
                    <a:p>
                      <a:r>
                        <a:rPr lang="en-US" sz="1000" dirty="0">
                          <a:latin typeface="TheSans UHH" panose="020B0502050302020203" pitchFamily="34" charset="0"/>
                        </a:rPr>
                        <a:t>15. April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Representation learning for sequential structures, embedding spaces, word2vec, CBOW, skip-gram with negative sampling</a:t>
                      </a:r>
                    </a:p>
                  </a:txBody>
                  <a:tcPr/>
                </a:tc>
                <a:extLst>
                  <a:ext uri="{0D108BD9-81ED-4DB2-BD59-A6C34878D82A}">
                    <a16:rowId xmlns:a16="http://schemas.microsoft.com/office/drawing/2014/main" val="1203273908"/>
                  </a:ext>
                </a:extLst>
              </a:tr>
              <a:tr h="397527">
                <a:tc>
                  <a:txBody>
                    <a:bodyPr/>
                    <a:lstStyle/>
                    <a:p>
                      <a:r>
                        <a:rPr lang="en-US" sz="1000" dirty="0">
                          <a:latin typeface="TheSans UHH" panose="020B0502050302020203" pitchFamily="34" charset="0"/>
                        </a:rPr>
                        <a:t>3</a:t>
                      </a:r>
                    </a:p>
                  </a:txBody>
                  <a:tcPr/>
                </a:tc>
                <a:tc>
                  <a:txBody>
                    <a:bodyPr/>
                    <a:lstStyle/>
                    <a:p>
                      <a:r>
                        <a:rPr lang="en-US" sz="1000" dirty="0">
                          <a:latin typeface="TheSans UHH" panose="020B0502050302020203" pitchFamily="34" charset="0"/>
                        </a:rPr>
                        <a:t>22. April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Natural language processing: large language models (LLMs): recurrent networks (LSTMs), transformers (BERT, GPT-2, GPT-3, Llama), natural language inference and query answering, reinforcement learning with human feedback (RLHF, </a:t>
                      </a:r>
                      <a:r>
                        <a:rPr lang="en-US" sz="1000" dirty="0" err="1">
                          <a:latin typeface="TheSans UHH" panose="020B0502050302020203" pitchFamily="34" charset="0"/>
                        </a:rPr>
                        <a:t>InstructGPT</a:t>
                      </a:r>
                      <a:r>
                        <a:rPr lang="en-US" sz="1000" dirty="0">
                          <a:latin typeface="TheSans UHH" panose="020B0502050302020203" pitchFamily="34" charset="0"/>
                        </a:rPr>
                        <a:t>, PPO)</a:t>
                      </a:r>
                    </a:p>
                  </a:txBody>
                  <a:tcPr/>
                </a:tc>
                <a:extLst>
                  <a:ext uri="{0D108BD9-81ED-4DB2-BD59-A6C34878D82A}">
                    <a16:rowId xmlns:a16="http://schemas.microsoft.com/office/drawing/2014/main" val="2123613624"/>
                  </a:ext>
                </a:extLst>
              </a:tr>
              <a:tr h="281582">
                <a:tc>
                  <a:txBody>
                    <a:bodyPr/>
                    <a:lstStyle/>
                    <a:p>
                      <a:r>
                        <a:rPr lang="en-US" sz="1000" dirty="0">
                          <a:latin typeface="TheSans UHH" panose="020B0502050302020203" pitchFamily="34" charset="0"/>
                        </a:rPr>
                        <a:t>4</a:t>
                      </a:r>
                    </a:p>
                  </a:txBody>
                  <a:tcPr/>
                </a:tc>
                <a:tc>
                  <a:txBody>
                    <a:bodyPr/>
                    <a:lstStyle/>
                    <a:p>
                      <a:r>
                        <a:rPr lang="en-US" sz="1000" dirty="0">
                          <a:latin typeface="TheSans UHH" panose="020B0502050302020203" pitchFamily="34" charset="0"/>
                        </a:rPr>
                        <a:t>29. April 2024</a:t>
                      </a:r>
                    </a:p>
                  </a:txBody>
                  <a:tcPr/>
                </a:tc>
                <a:tc>
                  <a:txBody>
                    <a:bodyPr/>
                    <a:lstStyle/>
                    <a:p>
                      <a:r>
                        <a:rPr lang="en-US" sz="1000" dirty="0">
                          <a:latin typeface="TheSans UHH" panose="020B0502050302020203" pitchFamily="34" charset="0"/>
                        </a:rPr>
                        <a:t>GPT generation parameters: Temperature and top-P sampling, </a:t>
                      </a:r>
                      <a:r>
                        <a:rPr lang="en-US" sz="1000" dirty="0" err="1">
                          <a:latin typeface="TheSans UHH" panose="020B0502050302020203" pitchFamily="34" charset="0"/>
                        </a:rPr>
                        <a:t>ChatGPT</a:t>
                      </a:r>
                      <a:r>
                        <a:rPr lang="en-US" sz="1000" dirty="0">
                          <a:latin typeface="TheSans UHH" panose="020B0502050302020203" pitchFamily="34" charset="0"/>
                        </a:rPr>
                        <a:t>, GPT-4, retrieval-assisted generation, distillation</a:t>
                      </a:r>
                    </a:p>
                  </a:txBody>
                  <a:tcPr/>
                </a:tc>
                <a:extLst>
                  <a:ext uri="{0D108BD9-81ED-4DB2-BD59-A6C34878D82A}">
                    <a16:rowId xmlns:a16="http://schemas.microsoft.com/office/drawing/2014/main" val="347415257"/>
                  </a:ext>
                </a:extLst>
              </a:tr>
              <a:tr h="232766">
                <a:tc>
                  <a:txBody>
                    <a:bodyPr/>
                    <a:lstStyle/>
                    <a:p>
                      <a:r>
                        <a:rPr lang="en-US" sz="1000" dirty="0">
                          <a:latin typeface="TheSans UHH" panose="020B0502050302020203" pitchFamily="34" charset="0"/>
                        </a:rPr>
                        <a:t>5</a:t>
                      </a:r>
                    </a:p>
                  </a:txBody>
                  <a:tcPr/>
                </a:tc>
                <a:tc>
                  <a:txBody>
                    <a:bodyPr/>
                    <a:lstStyle/>
                    <a:p>
                      <a:r>
                        <a:rPr lang="en-US" sz="1000" dirty="0">
                          <a:latin typeface="TheSans UHH" panose="020B0502050302020203" pitchFamily="34" charset="0"/>
                        </a:rPr>
                        <a:t>06. May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Prompt engineering: </a:t>
                      </a:r>
                      <a:r>
                        <a:rPr lang="en-US" sz="1000" dirty="0" err="1">
                          <a:latin typeface="TheSans UHH" panose="020B0502050302020203" pitchFamily="34" charset="0"/>
                        </a:rPr>
                        <a:t>verbalisation</a:t>
                      </a:r>
                      <a:r>
                        <a:rPr lang="en-US" sz="1000" dirty="0">
                          <a:latin typeface="TheSans UHH" panose="020B0502050302020203" pitchFamily="34" charset="0"/>
                        </a:rPr>
                        <a:t> of task descriptions, contextual learning (zero-shot vs. few-shot prompting)</a:t>
                      </a:r>
                    </a:p>
                  </a:txBody>
                  <a:tcPr/>
                </a:tc>
                <a:extLst>
                  <a:ext uri="{0D108BD9-81ED-4DB2-BD59-A6C34878D82A}">
                    <a16:rowId xmlns:a16="http://schemas.microsoft.com/office/drawing/2014/main" val="1201731499"/>
                  </a:ext>
                </a:extLst>
              </a:tr>
              <a:tr h="232766">
                <a:tc>
                  <a:txBody>
                    <a:bodyPr/>
                    <a:lstStyle/>
                    <a:p>
                      <a:r>
                        <a:rPr lang="en-US" sz="1000" dirty="0">
                          <a:latin typeface="TheSans UHH" panose="020B0502050302020203" pitchFamily="34" charset="0"/>
                        </a:rPr>
                        <a:t>6</a:t>
                      </a:r>
                    </a:p>
                  </a:txBody>
                  <a:tcPr/>
                </a:tc>
                <a:tc>
                  <a:txBody>
                    <a:bodyPr/>
                    <a:lstStyle/>
                    <a:p>
                      <a:r>
                        <a:rPr lang="en-US" sz="1000" dirty="0">
                          <a:latin typeface="TheSans UHH" panose="020B0502050302020203" pitchFamily="34" charset="0"/>
                        </a:rPr>
                        <a:t>13. May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GPT for problem solving: </a:t>
                      </a:r>
                      <a:r>
                        <a:rPr lang="en-US" sz="1000" dirty="0" err="1">
                          <a:latin typeface="TheSans UHH" panose="020B0502050302020203" pitchFamily="34" charset="0"/>
                        </a:rPr>
                        <a:t>AlphaZero</a:t>
                      </a:r>
                      <a:r>
                        <a:rPr lang="en-US" sz="1000" dirty="0">
                          <a:latin typeface="TheSans UHH" panose="020B0502050302020203" pitchFamily="34" charset="0"/>
                        </a:rPr>
                        <a:t>, </a:t>
                      </a:r>
                      <a:r>
                        <a:rPr lang="en-US" sz="1000" dirty="0" err="1">
                          <a:latin typeface="TheSans UHH" panose="020B0502050302020203" pitchFamily="34" charset="0"/>
                        </a:rPr>
                        <a:t>AlphaGeometry</a:t>
                      </a:r>
                      <a:endParaRPr lang="en-US" sz="1000" dirty="0">
                        <a:latin typeface="TheSans UHH" panose="020B0502050302020203" pitchFamily="34" charset="0"/>
                      </a:endParaRPr>
                    </a:p>
                  </a:txBody>
                  <a:tcPr/>
                </a:tc>
                <a:extLst>
                  <a:ext uri="{0D108BD9-81ED-4DB2-BD59-A6C34878D82A}">
                    <a16:rowId xmlns:a16="http://schemas.microsoft.com/office/drawing/2014/main" val="754249584"/>
                  </a:ext>
                </a:extLst>
              </a:tr>
              <a:tr h="232766">
                <a:tc>
                  <a:txBody>
                    <a:bodyPr/>
                    <a:lstStyle/>
                    <a:p>
                      <a:r>
                        <a:rPr lang="en-US" sz="1000" dirty="0">
                          <a:latin typeface="TheSans UHH" panose="020B0502050302020203" pitchFamily="34" charset="0"/>
                        </a:rPr>
                        <a:t>7</a:t>
                      </a:r>
                    </a:p>
                  </a:txBody>
                  <a:tcPr/>
                </a:tc>
                <a:tc>
                  <a:txBody>
                    <a:bodyPr/>
                    <a:lstStyle/>
                    <a:p>
                      <a:r>
                        <a:rPr lang="en-US" sz="1000" dirty="0">
                          <a:latin typeface="TheSans UHH" panose="020B0502050302020203" pitchFamily="34" charset="0"/>
                        </a:rPr>
                        <a:t>27. May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Software development with LLMs (GPT, Llama 2), solving data integration problems, </a:t>
                      </a:r>
                      <a:r>
                        <a:rPr lang="en-US" sz="1000" dirty="0" err="1">
                          <a:latin typeface="TheSans UHH" panose="020B0502050302020203" pitchFamily="34" charset="0"/>
                        </a:rPr>
                        <a:t>FunSearch</a:t>
                      </a:r>
                      <a:r>
                        <a:rPr lang="en-US" sz="1000" dirty="0">
                          <a:latin typeface="TheSans UHH" panose="020B0502050302020203" pitchFamily="34" charset="0"/>
                        </a:rPr>
                        <a:t> </a:t>
                      </a:r>
                    </a:p>
                  </a:txBody>
                  <a:tcPr/>
                </a:tc>
                <a:extLst>
                  <a:ext uri="{0D108BD9-81ED-4DB2-BD59-A6C34878D82A}">
                    <a16:rowId xmlns:a16="http://schemas.microsoft.com/office/drawing/2014/main" val="427348329"/>
                  </a:ext>
                </a:extLst>
              </a:tr>
              <a:tr h="232766">
                <a:tc>
                  <a:txBody>
                    <a:bodyPr/>
                    <a:lstStyle/>
                    <a:p>
                      <a:r>
                        <a:rPr lang="en-US" sz="1000" dirty="0">
                          <a:latin typeface="TheSans UHH" panose="020B0502050302020203" pitchFamily="34" charset="0"/>
                        </a:rPr>
                        <a:t>8</a:t>
                      </a:r>
                    </a:p>
                  </a:txBody>
                  <a:tcPr/>
                </a:tc>
                <a:tc>
                  <a:txBody>
                    <a:bodyPr/>
                    <a:lstStyle/>
                    <a:p>
                      <a:r>
                        <a:rPr lang="en-US" sz="1000" dirty="0">
                          <a:latin typeface="TheSans UHH" panose="020B0502050302020203" pitchFamily="34" charset="0"/>
                        </a:rPr>
                        <a:t>3. June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Vision: </a:t>
                      </a:r>
                      <a:r>
                        <a:rPr lang="en-US" sz="1000" dirty="0" err="1">
                          <a:latin typeface="TheSans UHH" panose="020B0502050302020203" pitchFamily="34" charset="0"/>
                        </a:rPr>
                        <a:t>AlexNet</a:t>
                      </a:r>
                      <a:r>
                        <a:rPr lang="en-US" sz="1000" dirty="0">
                          <a:latin typeface="TheSans UHH" panose="020B0502050302020203" pitchFamily="34" charset="0"/>
                        </a:rPr>
                        <a:t>, </a:t>
                      </a:r>
                      <a:r>
                        <a:rPr lang="en-US" sz="1000" dirty="0" err="1">
                          <a:latin typeface="TheSans UHH" panose="020B0502050302020203" pitchFamily="34" charset="0"/>
                        </a:rPr>
                        <a:t>ResNet</a:t>
                      </a:r>
                      <a:r>
                        <a:rPr lang="en-US" sz="1000" dirty="0">
                          <a:latin typeface="TheSans UHH" panose="020B0502050302020203" pitchFamily="34" charset="0"/>
                        </a:rPr>
                        <a:t>, Vision Transformers (</a:t>
                      </a:r>
                      <a:r>
                        <a:rPr lang="en-US" sz="1000" dirty="0" err="1">
                          <a:latin typeface="TheSans UHH" panose="020B0502050302020203" pitchFamily="34" charset="0"/>
                        </a:rPr>
                        <a:t>ViT</a:t>
                      </a:r>
                      <a:r>
                        <a:rPr lang="en-US" sz="1000" dirty="0">
                          <a:latin typeface="TheSans UHH" panose="020B0502050302020203" pitchFamily="34" charset="0"/>
                        </a:rPr>
                        <a:t>), YOLO</a:t>
                      </a:r>
                    </a:p>
                  </a:txBody>
                  <a:tcPr/>
                </a:tc>
                <a:extLst>
                  <a:ext uri="{0D108BD9-81ED-4DB2-BD59-A6C34878D82A}">
                    <a16:rowId xmlns:a16="http://schemas.microsoft.com/office/drawing/2014/main" val="2999033709"/>
                  </a:ext>
                </a:extLst>
              </a:tr>
              <a:tr h="232766">
                <a:tc>
                  <a:txBody>
                    <a:bodyPr/>
                    <a:lstStyle/>
                    <a:p>
                      <a:r>
                        <a:rPr lang="en-US" sz="1000" dirty="0">
                          <a:latin typeface="TheSans UHH" panose="020B0502050302020203" pitchFamily="34" charset="0"/>
                        </a:rPr>
                        <a:t>9</a:t>
                      </a:r>
                    </a:p>
                  </a:txBody>
                  <a:tcPr/>
                </a:tc>
                <a:tc>
                  <a:txBody>
                    <a:bodyPr/>
                    <a:lstStyle/>
                    <a:p>
                      <a:r>
                        <a:rPr lang="en-US" sz="1000" dirty="0">
                          <a:latin typeface="TheSans UHH" panose="020B0502050302020203" pitchFamily="34" charset="0"/>
                        </a:rPr>
                        <a:t>10. June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Vision and language: large multimodal models (LMMs): </a:t>
                      </a:r>
                      <a:r>
                        <a:rPr lang="en-US" sz="1000" dirty="0" err="1">
                          <a:latin typeface="TheSans UHH" panose="020B0502050302020203" pitchFamily="34" charset="0"/>
                        </a:rPr>
                        <a:t>ViLBERT</a:t>
                      </a:r>
                      <a:r>
                        <a:rPr lang="en-US" sz="1000" dirty="0">
                          <a:latin typeface="TheSans UHH" panose="020B0502050302020203" pitchFamily="34" charset="0"/>
                        </a:rPr>
                        <a:t> / CLIP / GPT-4V, Gemini</a:t>
                      </a:r>
                    </a:p>
                  </a:txBody>
                  <a:tcPr/>
                </a:tc>
                <a:extLst>
                  <a:ext uri="{0D108BD9-81ED-4DB2-BD59-A6C34878D82A}">
                    <a16:rowId xmlns:a16="http://schemas.microsoft.com/office/drawing/2014/main" val="2371279337"/>
                  </a:ext>
                </a:extLst>
              </a:tr>
              <a:tr h="232766">
                <a:tc>
                  <a:txBody>
                    <a:bodyPr/>
                    <a:lstStyle/>
                    <a:p>
                      <a:r>
                        <a:rPr lang="en-US" sz="1000" dirty="0">
                          <a:latin typeface="TheSans UHH" panose="020B0502050302020203" pitchFamily="34" charset="0"/>
                        </a:rPr>
                        <a:t>10</a:t>
                      </a:r>
                    </a:p>
                  </a:txBody>
                  <a:tcPr/>
                </a:tc>
                <a:tc>
                  <a:txBody>
                    <a:bodyPr/>
                    <a:lstStyle/>
                    <a:p>
                      <a:r>
                        <a:rPr lang="en-US" sz="1000" dirty="0">
                          <a:latin typeface="TheSans UHH" panose="020B0502050302020203" pitchFamily="34" charset="0"/>
                        </a:rPr>
                        <a:t>17. June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Speech-vision models (DALL-E)</a:t>
                      </a:r>
                    </a:p>
                  </a:txBody>
                  <a:tcPr/>
                </a:tc>
                <a:extLst>
                  <a:ext uri="{0D108BD9-81ED-4DB2-BD59-A6C34878D82A}">
                    <a16:rowId xmlns:a16="http://schemas.microsoft.com/office/drawing/2014/main" val="2950243194"/>
                  </a:ext>
                </a:extLst>
              </a:tr>
              <a:tr h="232766">
                <a:tc>
                  <a:txBody>
                    <a:bodyPr/>
                    <a:lstStyle/>
                    <a:p>
                      <a:r>
                        <a:rPr lang="en-US" sz="1000" dirty="0">
                          <a:latin typeface="TheSans UHH" panose="020B0502050302020203" pitchFamily="34" charset="0"/>
                        </a:rPr>
                        <a:t>11</a:t>
                      </a:r>
                    </a:p>
                  </a:txBody>
                  <a:tcPr/>
                </a:tc>
                <a:tc>
                  <a:txBody>
                    <a:bodyPr/>
                    <a:lstStyle/>
                    <a:p>
                      <a:r>
                        <a:rPr lang="en-US" sz="1000" dirty="0">
                          <a:latin typeface="TheSans UHH" panose="020B0502050302020203" pitchFamily="34" charset="0"/>
                        </a:rPr>
                        <a:t>24. June 2024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latin typeface="TheSans UHH" panose="020B0502050302020203" pitchFamily="34" charset="0"/>
                        </a:rPr>
                        <a:t>Applications for business (e.g. Copilot, GPTs, NFTs)</a:t>
                      </a:r>
                    </a:p>
                  </a:txBody>
                  <a:tcPr/>
                </a:tc>
                <a:extLst>
                  <a:ext uri="{0D108BD9-81ED-4DB2-BD59-A6C34878D82A}">
                    <a16:rowId xmlns:a16="http://schemas.microsoft.com/office/drawing/2014/main" val="2981076692"/>
                  </a:ext>
                </a:extLst>
              </a:tr>
              <a:tr h="232766">
                <a:tc>
                  <a:txBody>
                    <a:bodyPr/>
                    <a:lstStyle/>
                    <a:p>
                      <a:r>
                        <a:rPr lang="en-US" sz="1000" dirty="0">
                          <a:latin typeface="TheSans UHH" panose="020B0502050302020203" pitchFamily="34" charset="0"/>
                        </a:rPr>
                        <a:t>12</a:t>
                      </a:r>
                    </a:p>
                  </a:txBody>
                  <a:tcPr/>
                </a:tc>
                <a:tc>
                  <a:txBody>
                    <a:bodyPr/>
                    <a:lstStyle/>
                    <a:p>
                      <a:r>
                        <a:rPr lang="en-US" sz="1000" dirty="0">
                          <a:latin typeface="TheSans UHH" panose="020B0502050302020203" pitchFamily="34" charset="0"/>
                        </a:rPr>
                        <a:t>01. July 2024</a:t>
                      </a:r>
                    </a:p>
                  </a:txBody>
                  <a:tcPr/>
                </a:tc>
                <a:tc>
                  <a:txBody>
                    <a:bodyPr/>
                    <a:lstStyle/>
                    <a:p>
                      <a:r>
                        <a:rPr lang="en-US" sz="1000" dirty="0">
                          <a:latin typeface="TheSans UHH" panose="020B0502050302020203" pitchFamily="34" charset="0"/>
                        </a:rPr>
                        <a:t>Applications for science (e.g. </a:t>
                      </a:r>
                      <a:r>
                        <a:rPr lang="en-US" sz="1000" dirty="0" err="1">
                          <a:latin typeface="TheSans UHH" panose="020B0502050302020203" pitchFamily="34" charset="0"/>
                        </a:rPr>
                        <a:t>AlphaFold</a:t>
                      </a:r>
                      <a:r>
                        <a:rPr lang="en-US" sz="1000" dirty="0">
                          <a:latin typeface="TheSans UHH" panose="020B0502050302020203" pitchFamily="34" charset="0"/>
                        </a:rPr>
                        <a:t>)</a:t>
                      </a:r>
                    </a:p>
                  </a:txBody>
                  <a:tcPr/>
                </a:tc>
                <a:extLst>
                  <a:ext uri="{0D108BD9-81ED-4DB2-BD59-A6C34878D82A}">
                    <a16:rowId xmlns:a16="http://schemas.microsoft.com/office/drawing/2014/main" val="4176273031"/>
                  </a:ext>
                </a:extLst>
              </a:tr>
              <a:tr h="232766">
                <a:tc>
                  <a:txBody>
                    <a:bodyPr/>
                    <a:lstStyle/>
                    <a:p>
                      <a:r>
                        <a:rPr lang="en-US" sz="1000" dirty="0">
                          <a:latin typeface="TheSans UHH" panose="020B0502050302020203" pitchFamily="34" charset="0"/>
                        </a:rPr>
                        <a:t>13</a:t>
                      </a:r>
                    </a:p>
                  </a:txBody>
                  <a:tcPr/>
                </a:tc>
                <a:tc>
                  <a:txBody>
                    <a:bodyPr/>
                    <a:lstStyle/>
                    <a:p>
                      <a:r>
                        <a:rPr lang="en-US" sz="1000" dirty="0">
                          <a:latin typeface="TheSans UHH" panose="020B0502050302020203" pitchFamily="34" charset="0"/>
                        </a:rPr>
                        <a:t>08. July 2024</a:t>
                      </a:r>
                    </a:p>
                  </a:txBody>
                  <a:tcPr/>
                </a:tc>
                <a:tc>
                  <a:txBody>
                    <a:bodyPr/>
                    <a:lstStyle/>
                    <a:p>
                      <a:r>
                        <a:rPr lang="en-US" sz="1000" dirty="0">
                          <a:latin typeface="TheSans UHH" panose="020B0502050302020203" pitchFamily="34" charset="0"/>
                        </a:rPr>
                        <a:t>Impact on society (e.g. Empower yourself: Build-your-Own-LMM) </a:t>
                      </a:r>
                    </a:p>
                  </a:txBody>
                  <a:tcPr/>
                </a:tc>
                <a:extLst>
                  <a:ext uri="{0D108BD9-81ED-4DB2-BD59-A6C34878D82A}">
                    <a16:rowId xmlns:a16="http://schemas.microsoft.com/office/drawing/2014/main" val="881009185"/>
                  </a:ext>
                </a:extLst>
              </a:tr>
            </a:tbl>
          </a:graphicData>
        </a:graphic>
      </p:graphicFrame>
      <p:sp>
        <p:nvSpPr>
          <p:cNvPr id="10" name="Datumsplatzhalter 9">
            <a:extLst>
              <a:ext uri="{FF2B5EF4-FFF2-40B4-BE49-F238E27FC236}">
                <a16:creationId xmlns:a16="http://schemas.microsoft.com/office/drawing/2014/main" id="{7668D6C1-3BAA-4A5A-A478-EA154CD53C77}"/>
              </a:ext>
            </a:extLst>
          </p:cNvPr>
          <p:cNvSpPr>
            <a:spLocks noGrp="1"/>
          </p:cNvSpPr>
          <p:nvPr>
            <p:ph type="dt" sz="half" idx="14"/>
          </p:nvPr>
        </p:nvSpPr>
        <p:spPr/>
        <p:txBody>
          <a:bodyPr/>
          <a:lstStyle/>
          <a:p>
            <a:r>
              <a:rPr lang="en-DE"/>
              <a:t>SoSe2024</a:t>
            </a:r>
            <a:endParaRPr lang="de-DE"/>
          </a:p>
        </p:txBody>
      </p:sp>
      <p:sp>
        <p:nvSpPr>
          <p:cNvPr id="11" name="Fußzeilenplatzhalter 10">
            <a:extLst>
              <a:ext uri="{FF2B5EF4-FFF2-40B4-BE49-F238E27FC236}">
                <a16:creationId xmlns:a16="http://schemas.microsoft.com/office/drawing/2014/main" id="{C7073FB3-55ED-4DF6-93AA-3AAA93DECFFD}"/>
              </a:ext>
            </a:extLst>
          </p:cNvPr>
          <p:cNvSpPr>
            <a:spLocks noGrp="1"/>
          </p:cNvSpPr>
          <p:nvPr>
            <p:ph type="ftr" sz="quarter" idx="15"/>
          </p:nvPr>
        </p:nvSpPr>
        <p:spPr/>
        <p:txBody>
          <a:bodyPr/>
          <a:lstStyle/>
          <a:p>
            <a:r>
              <a:rPr lang="de-DE"/>
              <a:t>GenAI | Sylvia Melzer, Ralf Möller</a:t>
            </a:r>
          </a:p>
        </p:txBody>
      </p:sp>
      <p:sp>
        <p:nvSpPr>
          <p:cNvPr id="12" name="Foliennummernplatzhalter 11">
            <a:extLst>
              <a:ext uri="{FF2B5EF4-FFF2-40B4-BE49-F238E27FC236}">
                <a16:creationId xmlns:a16="http://schemas.microsoft.com/office/drawing/2014/main" id="{A1E425DA-D2FA-4675-8A01-9D3E08A70E9E}"/>
              </a:ext>
            </a:extLst>
          </p:cNvPr>
          <p:cNvSpPr>
            <a:spLocks noGrp="1"/>
          </p:cNvSpPr>
          <p:nvPr>
            <p:ph type="sldNum" sz="quarter" idx="16"/>
          </p:nvPr>
        </p:nvSpPr>
        <p:spPr/>
        <p:txBody>
          <a:bodyPr/>
          <a:lstStyle/>
          <a:p>
            <a:fld id="{3E01A2B2-10AD-754B-9B4C-E5B6FED423D0}" type="slidenum">
              <a:rPr lang="de-DE" smtClean="0"/>
              <a:pPr/>
              <a:t>4</a:t>
            </a:fld>
            <a:endParaRPr lang="de-DE"/>
          </a:p>
        </p:txBody>
      </p:sp>
    </p:spTree>
    <p:extLst>
      <p:ext uri="{BB962C8B-B14F-4D97-AF65-F5344CB8AC3E}">
        <p14:creationId xmlns:p14="http://schemas.microsoft.com/office/powerpoint/2010/main" val="11461718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DEBD0A93-43F2-C843-A15D-9036C24F9C46}"/>
              </a:ext>
            </a:extLst>
          </p:cNvPr>
          <p:cNvPicPr>
            <a:picLocks noChangeAspect="1"/>
          </p:cNvPicPr>
          <p:nvPr/>
        </p:nvPicPr>
        <p:blipFill>
          <a:blip r:embed="rId2"/>
          <a:stretch>
            <a:fillRect/>
          </a:stretch>
        </p:blipFill>
        <p:spPr>
          <a:xfrm>
            <a:off x="5083155" y="1914621"/>
            <a:ext cx="3233261" cy="1314257"/>
          </a:xfrm>
          <a:prstGeom prst="rect">
            <a:avLst/>
          </a:prstGeom>
        </p:spPr>
      </p:pic>
      <p:pic>
        <p:nvPicPr>
          <p:cNvPr id="5" name="Picture 4" descr="Diagram&#10;&#10;Description automatically generated">
            <a:extLst>
              <a:ext uri="{FF2B5EF4-FFF2-40B4-BE49-F238E27FC236}">
                <a16:creationId xmlns:a16="http://schemas.microsoft.com/office/drawing/2014/main" id="{97C04E45-A281-8243-8572-1DDB7E13F54E}"/>
              </a:ext>
            </a:extLst>
          </p:cNvPr>
          <p:cNvPicPr>
            <a:picLocks noChangeAspect="1"/>
          </p:cNvPicPr>
          <p:nvPr/>
        </p:nvPicPr>
        <p:blipFill>
          <a:blip r:embed="rId2"/>
          <a:stretch>
            <a:fillRect/>
          </a:stretch>
        </p:blipFill>
        <p:spPr>
          <a:xfrm rot="19340524">
            <a:off x="4791925" y="1155282"/>
            <a:ext cx="3233261" cy="1314257"/>
          </a:xfrm>
          <a:prstGeom prst="rect">
            <a:avLst/>
          </a:prstGeom>
        </p:spPr>
      </p:pic>
      <p:pic>
        <p:nvPicPr>
          <p:cNvPr id="6" name="Picture 5" descr="Diagram&#10;&#10;Description automatically generated">
            <a:extLst>
              <a:ext uri="{FF2B5EF4-FFF2-40B4-BE49-F238E27FC236}">
                <a16:creationId xmlns:a16="http://schemas.microsoft.com/office/drawing/2014/main" id="{8A56AEE6-2F26-9F48-B851-C288EA52624E}"/>
              </a:ext>
            </a:extLst>
          </p:cNvPr>
          <p:cNvPicPr>
            <a:picLocks noChangeAspect="1"/>
          </p:cNvPicPr>
          <p:nvPr/>
        </p:nvPicPr>
        <p:blipFill>
          <a:blip r:embed="rId2"/>
          <a:stretch>
            <a:fillRect/>
          </a:stretch>
        </p:blipFill>
        <p:spPr>
          <a:xfrm rot="16200000">
            <a:off x="3908840" y="770105"/>
            <a:ext cx="3233261" cy="1314257"/>
          </a:xfrm>
          <a:prstGeom prst="rect">
            <a:avLst/>
          </a:prstGeom>
        </p:spPr>
      </p:pic>
      <p:pic>
        <p:nvPicPr>
          <p:cNvPr id="7" name="Picture 6" descr="Diagram&#10;&#10;Description automatically generated">
            <a:extLst>
              <a:ext uri="{FF2B5EF4-FFF2-40B4-BE49-F238E27FC236}">
                <a16:creationId xmlns:a16="http://schemas.microsoft.com/office/drawing/2014/main" id="{91075648-A47B-0245-9327-7653D96AB63A}"/>
              </a:ext>
            </a:extLst>
          </p:cNvPr>
          <p:cNvPicPr>
            <a:picLocks noChangeAspect="1"/>
          </p:cNvPicPr>
          <p:nvPr/>
        </p:nvPicPr>
        <p:blipFill>
          <a:blip r:embed="rId2"/>
          <a:stretch>
            <a:fillRect/>
          </a:stretch>
        </p:blipFill>
        <p:spPr>
          <a:xfrm rot="13702069">
            <a:off x="2916881" y="1155281"/>
            <a:ext cx="3233261" cy="1314257"/>
          </a:xfrm>
          <a:prstGeom prst="rect">
            <a:avLst/>
          </a:prstGeom>
        </p:spPr>
      </p:pic>
      <p:pic>
        <p:nvPicPr>
          <p:cNvPr id="8" name="Picture 7" descr="Diagram&#10;&#10;Description automatically generated">
            <a:extLst>
              <a:ext uri="{FF2B5EF4-FFF2-40B4-BE49-F238E27FC236}">
                <a16:creationId xmlns:a16="http://schemas.microsoft.com/office/drawing/2014/main" id="{B4A4408E-C87A-E540-AA31-1DBD3696E7B7}"/>
              </a:ext>
            </a:extLst>
          </p:cNvPr>
          <p:cNvPicPr>
            <a:picLocks noChangeAspect="1"/>
          </p:cNvPicPr>
          <p:nvPr/>
        </p:nvPicPr>
        <p:blipFill>
          <a:blip r:embed="rId2"/>
          <a:stretch>
            <a:fillRect/>
          </a:stretch>
        </p:blipFill>
        <p:spPr>
          <a:xfrm rot="10800000">
            <a:off x="2994923" y="2051777"/>
            <a:ext cx="3233261" cy="1314257"/>
          </a:xfrm>
          <a:prstGeom prst="rect">
            <a:avLst/>
          </a:prstGeom>
        </p:spPr>
      </p:pic>
      <p:pic>
        <p:nvPicPr>
          <p:cNvPr id="9" name="Picture 8" descr="Diagram&#10;&#10;Description automatically generated">
            <a:extLst>
              <a:ext uri="{FF2B5EF4-FFF2-40B4-BE49-F238E27FC236}">
                <a16:creationId xmlns:a16="http://schemas.microsoft.com/office/drawing/2014/main" id="{4DA2C231-F771-214B-9FB0-B2D93FC73A0C}"/>
              </a:ext>
            </a:extLst>
          </p:cNvPr>
          <p:cNvPicPr>
            <a:picLocks noChangeAspect="1"/>
          </p:cNvPicPr>
          <p:nvPr/>
        </p:nvPicPr>
        <p:blipFill>
          <a:blip r:embed="rId2"/>
          <a:stretch>
            <a:fillRect/>
          </a:stretch>
        </p:blipFill>
        <p:spPr>
          <a:xfrm rot="7808811">
            <a:off x="2946369" y="3024965"/>
            <a:ext cx="3233261" cy="1314257"/>
          </a:xfrm>
          <a:prstGeom prst="rect">
            <a:avLst/>
          </a:prstGeom>
        </p:spPr>
      </p:pic>
      <p:pic>
        <p:nvPicPr>
          <p:cNvPr id="10" name="Picture 9" descr="Diagram&#10;&#10;Description automatically generated">
            <a:extLst>
              <a:ext uri="{FF2B5EF4-FFF2-40B4-BE49-F238E27FC236}">
                <a16:creationId xmlns:a16="http://schemas.microsoft.com/office/drawing/2014/main" id="{3C786411-BD4D-5542-A1DF-89ABDFFF1A6A}"/>
              </a:ext>
            </a:extLst>
          </p:cNvPr>
          <p:cNvPicPr>
            <a:picLocks noChangeAspect="1"/>
          </p:cNvPicPr>
          <p:nvPr/>
        </p:nvPicPr>
        <p:blipFill>
          <a:blip r:embed="rId2"/>
          <a:stretch>
            <a:fillRect/>
          </a:stretch>
        </p:blipFill>
        <p:spPr>
          <a:xfrm rot="5400000">
            <a:off x="3758785" y="3337518"/>
            <a:ext cx="3233261" cy="1314257"/>
          </a:xfrm>
          <a:prstGeom prst="rect">
            <a:avLst/>
          </a:prstGeom>
        </p:spPr>
      </p:pic>
      <p:pic>
        <p:nvPicPr>
          <p:cNvPr id="11" name="Picture 10" descr="Diagram&#10;&#10;Description automatically generated">
            <a:extLst>
              <a:ext uri="{FF2B5EF4-FFF2-40B4-BE49-F238E27FC236}">
                <a16:creationId xmlns:a16="http://schemas.microsoft.com/office/drawing/2014/main" id="{05E143DF-BB75-494A-B10D-E61E09C23D31}"/>
              </a:ext>
            </a:extLst>
          </p:cNvPr>
          <p:cNvPicPr>
            <a:picLocks noChangeAspect="1"/>
          </p:cNvPicPr>
          <p:nvPr/>
        </p:nvPicPr>
        <p:blipFill>
          <a:blip r:embed="rId2"/>
          <a:stretch>
            <a:fillRect/>
          </a:stretch>
        </p:blipFill>
        <p:spPr>
          <a:xfrm rot="2676751">
            <a:off x="4771825" y="2868823"/>
            <a:ext cx="3233261" cy="1314257"/>
          </a:xfrm>
          <a:prstGeom prst="rect">
            <a:avLst/>
          </a:prstGeom>
        </p:spPr>
      </p:pic>
      <p:pic>
        <p:nvPicPr>
          <p:cNvPr id="2" name="Picture 1">
            <a:extLst>
              <a:ext uri="{FF2B5EF4-FFF2-40B4-BE49-F238E27FC236}">
                <a16:creationId xmlns:a16="http://schemas.microsoft.com/office/drawing/2014/main" id="{234E33F4-02E3-BE5F-24A0-E4CEF143DA54}"/>
              </a:ext>
            </a:extLst>
          </p:cNvPr>
          <p:cNvPicPr>
            <a:picLocks noChangeAspect="1"/>
          </p:cNvPicPr>
          <p:nvPr/>
        </p:nvPicPr>
        <p:blipFill>
          <a:blip r:embed="rId3"/>
          <a:stretch>
            <a:fillRect/>
          </a:stretch>
        </p:blipFill>
        <p:spPr>
          <a:xfrm>
            <a:off x="2557797" y="1974431"/>
            <a:ext cx="1666901" cy="1666901"/>
          </a:xfrm>
          <a:prstGeom prst="rect">
            <a:avLst/>
          </a:prstGeom>
        </p:spPr>
      </p:pic>
      <p:pic>
        <p:nvPicPr>
          <p:cNvPr id="3" name="Picture 2">
            <a:extLst>
              <a:ext uri="{FF2B5EF4-FFF2-40B4-BE49-F238E27FC236}">
                <a16:creationId xmlns:a16="http://schemas.microsoft.com/office/drawing/2014/main" id="{4719677F-1EBF-4792-0118-613C7D511403}"/>
              </a:ext>
            </a:extLst>
          </p:cNvPr>
          <p:cNvPicPr>
            <a:picLocks noChangeAspect="1"/>
          </p:cNvPicPr>
          <p:nvPr/>
        </p:nvPicPr>
        <p:blipFill>
          <a:blip r:embed="rId3"/>
          <a:stretch>
            <a:fillRect/>
          </a:stretch>
        </p:blipFill>
        <p:spPr>
          <a:xfrm>
            <a:off x="6314736" y="3176745"/>
            <a:ext cx="1666901" cy="1666901"/>
          </a:xfrm>
          <a:prstGeom prst="rect">
            <a:avLst/>
          </a:prstGeom>
        </p:spPr>
      </p:pic>
      <p:pic>
        <p:nvPicPr>
          <p:cNvPr id="13" name="Picture 12">
            <a:extLst>
              <a:ext uri="{FF2B5EF4-FFF2-40B4-BE49-F238E27FC236}">
                <a16:creationId xmlns:a16="http://schemas.microsoft.com/office/drawing/2014/main" id="{26B6327A-62B2-29F1-9F6B-C3D272EEFE9D}"/>
              </a:ext>
            </a:extLst>
          </p:cNvPr>
          <p:cNvPicPr>
            <a:picLocks noChangeAspect="1"/>
          </p:cNvPicPr>
          <p:nvPr/>
        </p:nvPicPr>
        <p:blipFill>
          <a:blip r:embed="rId3"/>
          <a:stretch>
            <a:fillRect/>
          </a:stretch>
        </p:blipFill>
        <p:spPr>
          <a:xfrm>
            <a:off x="6136240" y="283233"/>
            <a:ext cx="1666901" cy="1666901"/>
          </a:xfrm>
          <a:prstGeom prst="rect">
            <a:avLst/>
          </a:prstGeom>
        </p:spPr>
      </p:pic>
      <p:sp>
        <p:nvSpPr>
          <p:cNvPr id="14" name="Title 1">
            <a:extLst>
              <a:ext uri="{FF2B5EF4-FFF2-40B4-BE49-F238E27FC236}">
                <a16:creationId xmlns:a16="http://schemas.microsoft.com/office/drawing/2014/main" id="{377521F7-68CE-8E22-78B3-BEA930B342C4}"/>
              </a:ext>
            </a:extLst>
          </p:cNvPr>
          <p:cNvSpPr>
            <a:spLocks noGrp="1"/>
          </p:cNvSpPr>
          <p:nvPr>
            <p:ph type="title"/>
          </p:nvPr>
        </p:nvSpPr>
        <p:spPr>
          <a:xfrm>
            <a:off x="214768" y="1203598"/>
            <a:ext cx="2959137" cy="503882"/>
          </a:xfrm>
          <a:solidFill>
            <a:schemeClr val="bg1"/>
          </a:solidFill>
        </p:spPr>
        <p:txBody>
          <a:bodyPr/>
          <a:lstStyle/>
          <a:p>
            <a:r>
              <a:rPr lang="en-DE" dirty="0"/>
              <a:t>Mechanism</a:t>
            </a:r>
            <a:r>
              <a:rPr lang="de-DE" dirty="0"/>
              <a:t> </a:t>
            </a:r>
            <a:r>
              <a:rPr lang="en-DE" dirty="0"/>
              <a:t>Design</a:t>
            </a:r>
          </a:p>
        </p:txBody>
      </p:sp>
      <p:sp>
        <p:nvSpPr>
          <p:cNvPr id="15" name="Cloud Callout 14">
            <a:extLst>
              <a:ext uri="{FF2B5EF4-FFF2-40B4-BE49-F238E27FC236}">
                <a16:creationId xmlns:a16="http://schemas.microsoft.com/office/drawing/2014/main" id="{41A599D6-02C5-560D-98FE-659BA07E98AF}"/>
              </a:ext>
            </a:extLst>
          </p:cNvPr>
          <p:cNvSpPr/>
          <p:nvPr/>
        </p:nvSpPr>
        <p:spPr>
          <a:xfrm>
            <a:off x="239588" y="1889912"/>
            <a:ext cx="4186126" cy="2949598"/>
          </a:xfrm>
          <a:prstGeom prst="cloudCallout">
            <a:avLst>
              <a:gd name="adj1" fmla="val 77920"/>
              <a:gd name="adj2" fmla="val -24981"/>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FFF00"/>
                </a:solidFill>
              </a:rPr>
              <a:t>The science of AI also examines the social impact context, i.e. the </a:t>
            </a:r>
          </a:p>
          <a:p>
            <a:pPr algn="ctr"/>
            <a:r>
              <a:rPr lang="en-US" sz="2100" u="sng" dirty="0">
                <a:solidFill>
                  <a:srgbClr val="FFFF00"/>
                </a:solidFill>
              </a:rPr>
              <a:t>social mechanism</a:t>
            </a:r>
            <a:r>
              <a:rPr lang="en-US" sz="2100" dirty="0">
                <a:solidFill>
                  <a:srgbClr val="FFFF00"/>
                </a:solidFill>
              </a:rPr>
              <a:t> </a:t>
            </a:r>
          </a:p>
          <a:p>
            <a:pPr algn="ctr"/>
            <a:r>
              <a:rPr lang="en-US" sz="2100" dirty="0">
                <a:solidFill>
                  <a:srgbClr val="FFFF00"/>
                </a:solidFill>
              </a:rPr>
              <a:t>of the interaction between agents and humans</a:t>
            </a:r>
            <a:endParaRPr lang="en-DE" sz="2100" dirty="0">
              <a:solidFill>
                <a:srgbClr val="FFFF00"/>
              </a:solidFill>
            </a:endParaRPr>
          </a:p>
        </p:txBody>
      </p:sp>
    </p:spTree>
    <p:extLst>
      <p:ext uri="{BB962C8B-B14F-4D97-AF65-F5344CB8AC3E}">
        <p14:creationId xmlns:p14="http://schemas.microsoft.com/office/powerpoint/2010/main" val="243331871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F21480-D095-4282-9ED8-6E9DDC822106}"/>
              </a:ext>
            </a:extLst>
          </p:cNvPr>
          <p:cNvSpPr>
            <a:spLocks noGrp="1"/>
          </p:cNvSpPr>
          <p:nvPr>
            <p:ph type="title"/>
          </p:nvPr>
        </p:nvSpPr>
        <p:spPr/>
        <p:txBody>
          <a:bodyPr/>
          <a:lstStyle/>
          <a:p>
            <a:r>
              <a:rPr lang="en-US" dirty="0"/>
              <a:t>Action planning</a:t>
            </a:r>
          </a:p>
        </p:txBody>
      </p:sp>
      <p:sp>
        <p:nvSpPr>
          <p:cNvPr id="3" name="Textplatzhalter 2">
            <a:extLst>
              <a:ext uri="{FF2B5EF4-FFF2-40B4-BE49-F238E27FC236}">
                <a16:creationId xmlns:a16="http://schemas.microsoft.com/office/drawing/2014/main" id="{40D4CEC7-EBDB-4DDD-BBCC-9400D3256E17}"/>
              </a:ext>
            </a:extLst>
          </p:cNvPr>
          <p:cNvSpPr>
            <a:spLocks noGrp="1"/>
          </p:cNvSpPr>
          <p:nvPr>
            <p:ph type="body" sz="quarter" idx="16"/>
          </p:nvPr>
        </p:nvSpPr>
        <p:spPr/>
        <p:txBody>
          <a:bodyPr>
            <a:noAutofit/>
          </a:bodyPr>
          <a:lstStyle/>
          <a:p>
            <a:pPr marL="465750" indent="-285750">
              <a:spcBef>
                <a:spcPts val="0"/>
              </a:spcBef>
              <a:buFont typeface="Wingdings" panose="05000000000000000000" pitchFamily="2" charset="2"/>
              <a:buChar char="§"/>
            </a:pPr>
            <a:r>
              <a:rPr lang="en-US" sz="1800" dirty="0">
                <a:solidFill>
                  <a:srgbClr val="FC00F3"/>
                </a:solidFill>
              </a:rPr>
              <a:t>Humans</a:t>
            </a:r>
            <a:r>
              <a:rPr lang="en-US" sz="1800" dirty="0"/>
              <a:t> are intelligent to the extent that </a:t>
            </a:r>
            <a:r>
              <a:rPr lang="en-US" sz="1800" dirty="0">
                <a:solidFill>
                  <a:srgbClr val="FC00F3"/>
                </a:solidFill>
              </a:rPr>
              <a:t>our</a:t>
            </a:r>
            <a:r>
              <a:rPr lang="en-US" sz="1800" dirty="0"/>
              <a:t> actions can be expected to achieve </a:t>
            </a:r>
            <a:r>
              <a:rPr lang="en-US" sz="1800" dirty="0">
                <a:solidFill>
                  <a:srgbClr val="FC00F3"/>
                </a:solidFill>
              </a:rPr>
              <a:t>our</a:t>
            </a:r>
            <a:r>
              <a:rPr lang="en-US" sz="1800" dirty="0"/>
              <a:t> objectives</a:t>
            </a:r>
          </a:p>
          <a:p>
            <a:pPr marL="465750" indent="-285750">
              <a:spcBef>
                <a:spcPts val="0"/>
              </a:spcBef>
              <a:buFont typeface="Wingdings" panose="05000000000000000000" pitchFamily="2" charset="2"/>
              <a:buChar char="§"/>
            </a:pPr>
            <a:r>
              <a:rPr lang="en-US" sz="1800" dirty="0">
                <a:solidFill>
                  <a:srgbClr val="FF0000"/>
                </a:solidFill>
              </a:rPr>
              <a:t>Machines</a:t>
            </a:r>
            <a:r>
              <a:rPr lang="en-US" sz="1800" dirty="0"/>
              <a:t> are intelligent to the extent that </a:t>
            </a:r>
            <a:r>
              <a:rPr lang="en-US" sz="1800" dirty="0">
                <a:solidFill>
                  <a:srgbClr val="FF0000"/>
                </a:solidFill>
              </a:rPr>
              <a:t>their</a:t>
            </a:r>
            <a:r>
              <a:rPr lang="en-US" sz="1800" dirty="0"/>
              <a:t> actions can be expected to achieve </a:t>
            </a:r>
            <a:r>
              <a:rPr lang="en-US" sz="1800" dirty="0">
                <a:solidFill>
                  <a:srgbClr val="FF0000"/>
                </a:solidFill>
              </a:rPr>
              <a:t>their</a:t>
            </a:r>
            <a:r>
              <a:rPr lang="en-US" sz="1800" dirty="0"/>
              <a:t> objectives</a:t>
            </a:r>
          </a:p>
          <a:p>
            <a:pPr marL="645750" lvl="1" indent="-285750">
              <a:spcBef>
                <a:spcPts val="0"/>
              </a:spcBef>
              <a:buFont typeface="Wingdings" panose="05000000000000000000" pitchFamily="2" charset="2"/>
              <a:buChar char="§"/>
            </a:pPr>
            <a:r>
              <a:rPr lang="en-US" sz="1800" dirty="0">
                <a:solidFill>
                  <a:srgbClr val="FF0000"/>
                </a:solidFill>
                <a:latin typeface="TheSans UHH" panose="020B0502050302020203" pitchFamily="34" charset="0"/>
              </a:rPr>
              <a:t>Give them objectives to optimize (cf. control theory, economics, operations research, statistics)</a:t>
            </a:r>
          </a:p>
          <a:p>
            <a:pPr marL="465750" indent="-285750">
              <a:spcBef>
                <a:spcPts val="0"/>
              </a:spcBef>
              <a:buFont typeface="Wingdings" panose="05000000000000000000" pitchFamily="2" charset="2"/>
              <a:buChar char="§"/>
            </a:pPr>
            <a:r>
              <a:rPr lang="en-US" sz="1800" dirty="0">
                <a:solidFill>
                  <a:srgbClr val="0029FF"/>
                </a:solidFill>
              </a:rPr>
              <a:t>We don’t want machines that are intelligent in this sense</a:t>
            </a:r>
          </a:p>
          <a:p>
            <a:pPr marL="465750" indent="-285750">
              <a:spcBef>
                <a:spcPts val="0"/>
              </a:spcBef>
              <a:buFont typeface="Wingdings" panose="05000000000000000000" pitchFamily="2" charset="2"/>
              <a:buChar char="§"/>
            </a:pPr>
            <a:r>
              <a:rPr lang="en-US" sz="1800" dirty="0">
                <a:solidFill>
                  <a:srgbClr val="00B050"/>
                </a:solidFill>
              </a:rPr>
              <a:t>Machines</a:t>
            </a:r>
            <a:r>
              <a:rPr lang="en-US" sz="1800" dirty="0"/>
              <a:t> are </a:t>
            </a:r>
            <a:r>
              <a:rPr lang="en-US" sz="1800" b="1" i="1" u="sng" dirty="0">
                <a:solidFill>
                  <a:srgbClr val="00B050"/>
                </a:solidFill>
              </a:rPr>
              <a:t>beneficial</a:t>
            </a:r>
            <a:r>
              <a:rPr lang="en-US" sz="1800" dirty="0"/>
              <a:t> to the extent that </a:t>
            </a:r>
            <a:r>
              <a:rPr lang="en-US" sz="1800" b="1" i="1" u="sng" dirty="0">
                <a:solidFill>
                  <a:srgbClr val="00B050"/>
                </a:solidFill>
              </a:rPr>
              <a:t>their</a:t>
            </a:r>
            <a:r>
              <a:rPr lang="en-US" sz="1800" dirty="0"/>
              <a:t> actions can be expected to achieve </a:t>
            </a:r>
            <a:r>
              <a:rPr lang="en-US" sz="1800" b="1" i="1" u="sng" dirty="0">
                <a:solidFill>
                  <a:srgbClr val="FC00F3"/>
                </a:solidFill>
              </a:rPr>
              <a:t>our</a:t>
            </a:r>
            <a:r>
              <a:rPr lang="en-US" sz="1800" dirty="0"/>
              <a:t> objectives</a:t>
            </a:r>
          </a:p>
          <a:p>
            <a:pPr marL="465750" indent="-285750">
              <a:spcBef>
                <a:spcPts val="0"/>
              </a:spcBef>
              <a:buFont typeface="Wingdings" panose="05000000000000000000" pitchFamily="2" charset="2"/>
              <a:buChar char="§"/>
            </a:pPr>
            <a:r>
              <a:rPr lang="en-US" sz="1800" dirty="0"/>
              <a:t>We need machines to be </a:t>
            </a:r>
            <a:r>
              <a:rPr lang="en-US" sz="1800" b="1" i="1" u="sng" dirty="0">
                <a:solidFill>
                  <a:srgbClr val="00B050"/>
                </a:solidFill>
              </a:rPr>
              <a:t>provably beneficial</a:t>
            </a:r>
            <a:endParaRPr lang="en-US" sz="1800" b="1" dirty="0">
              <a:solidFill>
                <a:srgbClr val="00B050"/>
              </a:solidFill>
            </a:endParaRPr>
          </a:p>
          <a:p>
            <a:pPr indent="0">
              <a:spcBef>
                <a:spcPts val="0"/>
              </a:spcBef>
            </a:pPr>
            <a:endParaRPr lang="en-US" sz="1800" dirty="0"/>
          </a:p>
          <a:p>
            <a:pPr indent="0">
              <a:spcBef>
                <a:spcPts val="0"/>
              </a:spcBef>
            </a:pPr>
            <a:endParaRPr lang="en-US" sz="1800" dirty="0"/>
          </a:p>
        </p:txBody>
      </p:sp>
      <p:sp>
        <p:nvSpPr>
          <p:cNvPr id="4" name="Datumsplatzhalter 3">
            <a:extLst>
              <a:ext uri="{FF2B5EF4-FFF2-40B4-BE49-F238E27FC236}">
                <a16:creationId xmlns:a16="http://schemas.microsoft.com/office/drawing/2014/main" id="{C03495AC-4E46-4A35-992E-F7043B7E3C9C}"/>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4D1DD3D8-3463-4402-9878-02072D879150}"/>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9073D779-8A7A-4A55-8F7E-BBFAB23D6D80}"/>
              </a:ext>
            </a:extLst>
          </p:cNvPr>
          <p:cNvSpPr>
            <a:spLocks noGrp="1"/>
          </p:cNvSpPr>
          <p:nvPr>
            <p:ph type="sldNum" sz="quarter" idx="19"/>
          </p:nvPr>
        </p:nvSpPr>
        <p:spPr/>
        <p:txBody>
          <a:bodyPr/>
          <a:lstStyle/>
          <a:p>
            <a:fld id="{3E01A2B2-10AD-754B-9B4C-E5B6FED423D0}" type="slidenum">
              <a:rPr lang="de-DE" smtClean="0"/>
              <a:pPr/>
              <a:t>41</a:t>
            </a:fld>
            <a:endParaRPr lang="de-DE" dirty="0"/>
          </a:p>
        </p:txBody>
      </p:sp>
      <p:sp>
        <p:nvSpPr>
          <p:cNvPr id="7" name="TextBox 3">
            <a:extLst>
              <a:ext uri="{FF2B5EF4-FFF2-40B4-BE49-F238E27FC236}">
                <a16:creationId xmlns:a16="http://schemas.microsoft.com/office/drawing/2014/main" id="{F93E2F75-930A-426E-AAC4-CD2416BCC4E2}"/>
              </a:ext>
            </a:extLst>
          </p:cNvPr>
          <p:cNvSpPr txBox="1"/>
          <p:nvPr/>
        </p:nvSpPr>
        <p:spPr>
          <a:xfrm>
            <a:off x="1390650" y="4544011"/>
            <a:ext cx="7753350" cy="276999"/>
          </a:xfrm>
          <a:prstGeom prst="rect">
            <a:avLst/>
          </a:prstGeom>
          <a:noFill/>
        </p:spPr>
        <p:txBody>
          <a:bodyPr wrap="square" rtlCol="0">
            <a:spAutoFit/>
          </a:bodyPr>
          <a:lstStyle/>
          <a:p>
            <a:pPr algn="r"/>
            <a:r>
              <a:rPr lang="en-DE" sz="1200" i="1" dirty="0">
                <a:latin typeface="TheSans UHH" panose="020B0502050302020203" pitchFamily="34" charset="0"/>
              </a:rPr>
              <a:t>Arguments taken from Stuart Russell’s Presentations on Provably Beneficial AI</a:t>
            </a:r>
          </a:p>
        </p:txBody>
      </p:sp>
    </p:spTree>
    <p:extLst>
      <p:ext uri="{BB962C8B-B14F-4D97-AF65-F5344CB8AC3E}">
        <p14:creationId xmlns:p14="http://schemas.microsoft.com/office/powerpoint/2010/main" val="661940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Humanoid-Robot.mp4">
            <a:hlinkClick r:id="" action="ppaction://media"/>
            <a:extLst>
              <a:ext uri="{FF2B5EF4-FFF2-40B4-BE49-F238E27FC236}">
                <a16:creationId xmlns:a16="http://schemas.microsoft.com/office/drawing/2014/main" id="{ED73F2AF-6424-B017-2F69-7C9AB722DFB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975161" y="27936"/>
            <a:ext cx="2844053" cy="5101800"/>
          </a:xfrm>
        </p:spPr>
      </p:pic>
      <p:sp>
        <p:nvSpPr>
          <p:cNvPr id="5" name="Oval Callout 4">
            <a:extLst>
              <a:ext uri="{FF2B5EF4-FFF2-40B4-BE49-F238E27FC236}">
                <a16:creationId xmlns:a16="http://schemas.microsoft.com/office/drawing/2014/main" id="{8885F907-966C-7C92-90B6-B97B27BF290F}"/>
              </a:ext>
            </a:extLst>
          </p:cNvPr>
          <p:cNvSpPr/>
          <p:nvPr/>
        </p:nvSpPr>
        <p:spPr>
          <a:xfrm>
            <a:off x="6156176" y="411510"/>
            <a:ext cx="2293144" cy="1768079"/>
          </a:xfrm>
          <a:prstGeom prst="wedgeEllipseCallout">
            <a:avLst>
              <a:gd name="adj1" fmla="val 47784"/>
              <a:gd name="adj2" fmla="val 6056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r>
              <a:rPr lang="en-US" sz="1350" dirty="0">
                <a:solidFill>
                  <a:prstClr val="white"/>
                </a:solidFill>
                <a:latin typeface="TheSans UHH" panose="020B0502050302020203" pitchFamily="34" charset="0"/>
              </a:rPr>
              <a:t>Help harvest the wheat field</a:t>
            </a:r>
            <a:endParaRPr lang="en-DE" sz="1350" dirty="0">
              <a:solidFill>
                <a:prstClr val="white"/>
              </a:solidFill>
              <a:latin typeface="TheSans UHH" panose="020B0502050302020203" pitchFamily="34" charset="0"/>
            </a:endParaRPr>
          </a:p>
        </p:txBody>
      </p:sp>
      <p:sp>
        <p:nvSpPr>
          <p:cNvPr id="2" name="Oval Callout 1">
            <a:extLst>
              <a:ext uri="{FF2B5EF4-FFF2-40B4-BE49-F238E27FC236}">
                <a16:creationId xmlns:a16="http://schemas.microsoft.com/office/drawing/2014/main" id="{044A12EA-C9BA-1691-320E-28F5964B39AE}"/>
              </a:ext>
            </a:extLst>
          </p:cNvPr>
          <p:cNvSpPr/>
          <p:nvPr/>
        </p:nvSpPr>
        <p:spPr>
          <a:xfrm>
            <a:off x="6536532" y="2571750"/>
            <a:ext cx="2293144" cy="1768079"/>
          </a:xfrm>
          <a:prstGeom prst="wedgeEllipseCallout">
            <a:avLst>
              <a:gd name="adj1" fmla="val -98624"/>
              <a:gd name="adj2" fmla="val -4750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r>
              <a:rPr lang="de-DE" sz="1350" dirty="0" err="1">
                <a:solidFill>
                  <a:prstClr val="white"/>
                </a:solidFill>
                <a:latin typeface="TheSans UHH" panose="020B0502050302020203" pitchFamily="34" charset="0"/>
              </a:rPr>
              <a:t>No</a:t>
            </a:r>
            <a:r>
              <a:rPr lang="de-DE" sz="1350" dirty="0">
                <a:solidFill>
                  <a:prstClr val="white"/>
                </a:solidFill>
                <a:latin typeface="TheSans UHH" panose="020B0502050302020203" pitchFamily="34" charset="0"/>
              </a:rPr>
              <a:t>, </a:t>
            </a:r>
            <a:r>
              <a:rPr lang="de-DE" sz="1350" dirty="0" err="1">
                <a:solidFill>
                  <a:prstClr val="white"/>
                </a:solidFill>
                <a:latin typeface="TheSans UHH" panose="020B0502050302020203" pitchFamily="34" charset="0"/>
              </a:rPr>
              <a:t>order</a:t>
            </a:r>
            <a:r>
              <a:rPr lang="de-DE" sz="1350" dirty="0">
                <a:solidFill>
                  <a:prstClr val="white"/>
                </a:solidFill>
                <a:latin typeface="TheSans UHH" panose="020B0502050302020203" pitchFamily="34" charset="0"/>
              </a:rPr>
              <a:t> a </a:t>
            </a:r>
            <a:r>
              <a:rPr lang="de-DE" sz="1350" dirty="0" err="1">
                <a:solidFill>
                  <a:prstClr val="white"/>
                </a:solidFill>
                <a:latin typeface="TheSans UHH" panose="020B0502050302020203" pitchFamily="34" charset="0"/>
              </a:rPr>
              <a:t>combine</a:t>
            </a:r>
            <a:r>
              <a:rPr lang="de-DE" sz="1350" dirty="0">
                <a:solidFill>
                  <a:prstClr val="white"/>
                </a:solidFill>
                <a:latin typeface="TheSans UHH" panose="020B0502050302020203" pitchFamily="34" charset="0"/>
              </a:rPr>
              <a:t> </a:t>
            </a:r>
            <a:r>
              <a:rPr lang="de-DE" sz="1350" dirty="0" err="1">
                <a:solidFill>
                  <a:prstClr val="white"/>
                </a:solidFill>
                <a:latin typeface="TheSans UHH" panose="020B0502050302020203" pitchFamily="34" charset="0"/>
              </a:rPr>
              <a:t>harvester</a:t>
            </a:r>
            <a:endParaRPr lang="en-DE" sz="1350" dirty="0">
              <a:solidFill>
                <a:prstClr val="white"/>
              </a:solidFill>
              <a:latin typeface="TheSans UHH" panose="020B0502050302020203" pitchFamily="34" charset="0"/>
            </a:endParaRPr>
          </a:p>
        </p:txBody>
      </p:sp>
    </p:spTree>
    <p:extLst>
      <p:ext uri="{BB962C8B-B14F-4D97-AF65-F5344CB8AC3E}">
        <p14:creationId xmlns:p14="http://schemas.microsoft.com/office/powerpoint/2010/main" val="134852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633" fill="hold"/>
                                        <p:tgtEl>
                                          <p:spTgt spid="4"/>
                                        </p:tgtEl>
                                      </p:cBhvr>
                                    </p:cmd>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4"/>
                </p:tgtEl>
              </p:cMediaNode>
            </p:video>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animBg="1"/>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5F1C45E-A471-4640-B1F5-F3255C77592D}"/>
              </a:ext>
            </a:extLst>
          </p:cNvPr>
          <p:cNvSpPr>
            <a:spLocks noGrp="1"/>
          </p:cNvSpPr>
          <p:nvPr>
            <p:ph type="title"/>
          </p:nvPr>
        </p:nvSpPr>
        <p:spPr/>
        <p:txBody>
          <a:bodyPr/>
          <a:lstStyle/>
          <a:p>
            <a:r>
              <a:rPr lang="en-US" dirty="0"/>
              <a:t>From AI to </a:t>
            </a:r>
            <a:r>
              <a:rPr lang="en-US" dirty="0" err="1"/>
              <a:t>GenAI</a:t>
            </a:r>
            <a:endParaRPr lang="en-US" dirty="0"/>
          </a:p>
        </p:txBody>
      </p:sp>
    </p:spTree>
    <p:extLst>
      <p:ext uri="{BB962C8B-B14F-4D97-AF65-F5344CB8AC3E}">
        <p14:creationId xmlns:p14="http://schemas.microsoft.com/office/powerpoint/2010/main" val="19347544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p:cNvSpPr>
            <a:spLocks noGrp="1"/>
          </p:cNvSpPr>
          <p:nvPr>
            <p:ph type="title"/>
          </p:nvPr>
        </p:nvSpPr>
        <p:spPr/>
        <p:txBody>
          <a:bodyPr/>
          <a:lstStyle/>
          <a:p>
            <a:r>
              <a:rPr lang="de-DE" dirty="0"/>
              <a:t>The Concept of </a:t>
            </a:r>
            <a:r>
              <a:rPr lang="de-DE" dirty="0" err="1"/>
              <a:t>GenAI</a:t>
            </a:r>
            <a:endParaRPr lang="de-DE" dirty="0"/>
          </a:p>
        </p:txBody>
      </p:sp>
      <p:sp>
        <p:nvSpPr>
          <p:cNvPr id="6" name="Textinhalt"/>
          <p:cNvSpPr>
            <a:spLocks noGrp="1"/>
          </p:cNvSpPr>
          <p:nvPr>
            <p:ph type="body" sz="quarter" idx="14"/>
          </p:nvPr>
        </p:nvSpPr>
        <p:spPr>
          <a:xfrm>
            <a:off x="214770" y="1779662"/>
            <a:ext cx="5700756" cy="2880320"/>
          </a:xfrm>
        </p:spPr>
        <p:txBody>
          <a:bodyPr/>
          <a:lstStyle/>
          <a:p>
            <a:pPr marL="342900" indent="-342900">
              <a:buFont typeface="Wingdings" panose="05000000000000000000" pitchFamily="2" charset="2"/>
              <a:buChar char="§"/>
            </a:pPr>
            <a:r>
              <a:rPr lang="de-DE" dirty="0"/>
              <a:t>Create </a:t>
            </a:r>
            <a:r>
              <a:rPr lang="de-DE" dirty="0" err="1"/>
              <a:t>new</a:t>
            </a:r>
            <a:r>
              <a:rPr lang="de-DE" dirty="0"/>
              <a:t> </a:t>
            </a:r>
            <a:r>
              <a:rPr lang="de-DE" dirty="0" err="1"/>
              <a:t>content</a:t>
            </a:r>
            <a:r>
              <a:rPr lang="de-DE" dirty="0"/>
              <a:t> (</a:t>
            </a:r>
            <a:r>
              <a:rPr lang="de-DE" dirty="0" err="1"/>
              <a:t>text</a:t>
            </a:r>
            <a:r>
              <a:rPr lang="de-DE" dirty="0"/>
              <a:t>, </a:t>
            </a:r>
            <a:r>
              <a:rPr lang="de-DE" dirty="0" err="1"/>
              <a:t>images</a:t>
            </a:r>
            <a:r>
              <a:rPr lang="de-DE" dirty="0"/>
              <a:t>, </a:t>
            </a:r>
            <a:r>
              <a:rPr lang="de-DE" dirty="0" err="1"/>
              <a:t>audio</a:t>
            </a:r>
            <a:r>
              <a:rPr lang="de-DE" dirty="0"/>
              <a:t>, etc.) </a:t>
            </a:r>
            <a:r>
              <a:rPr lang="en-US" dirty="0"/>
              <a:t>autonomously based on the data they were trained on</a:t>
            </a:r>
            <a:endParaRPr lang="de-DE" dirty="0"/>
          </a:p>
        </p:txBody>
      </p:sp>
      <p:sp>
        <p:nvSpPr>
          <p:cNvPr id="7" name="Datumsplatzhalter 6">
            <a:extLst>
              <a:ext uri="{FF2B5EF4-FFF2-40B4-BE49-F238E27FC236}">
                <a16:creationId xmlns:a16="http://schemas.microsoft.com/office/drawing/2014/main" id="{DA18223A-8B6D-4643-8C04-A31E48A1954C}"/>
              </a:ext>
            </a:extLst>
          </p:cNvPr>
          <p:cNvSpPr>
            <a:spLocks noGrp="1"/>
          </p:cNvSpPr>
          <p:nvPr>
            <p:ph type="dt" sz="half" idx="16"/>
          </p:nvPr>
        </p:nvSpPr>
        <p:spPr/>
        <p:txBody>
          <a:bodyPr/>
          <a:lstStyle/>
          <a:p>
            <a:r>
              <a:rPr lang="en-DE"/>
              <a:t>SoSe2024</a:t>
            </a:r>
            <a:endParaRPr lang="de-DE"/>
          </a:p>
        </p:txBody>
      </p:sp>
      <p:sp>
        <p:nvSpPr>
          <p:cNvPr id="8" name="Fußzeilenplatzhalter 7">
            <a:extLst>
              <a:ext uri="{FF2B5EF4-FFF2-40B4-BE49-F238E27FC236}">
                <a16:creationId xmlns:a16="http://schemas.microsoft.com/office/drawing/2014/main" id="{A9A07DF5-1162-4A28-8696-F7DAA28F5856}"/>
              </a:ext>
            </a:extLst>
          </p:cNvPr>
          <p:cNvSpPr>
            <a:spLocks noGrp="1"/>
          </p:cNvSpPr>
          <p:nvPr>
            <p:ph type="ftr" sz="quarter" idx="17"/>
          </p:nvPr>
        </p:nvSpPr>
        <p:spPr/>
        <p:txBody>
          <a:bodyPr/>
          <a:lstStyle/>
          <a:p>
            <a:r>
              <a:rPr lang="de-DE"/>
              <a:t>GenAI | Sylvia Melzer, Ralf Möller</a:t>
            </a:r>
          </a:p>
        </p:txBody>
      </p:sp>
      <p:sp>
        <p:nvSpPr>
          <p:cNvPr id="10" name="Foliennummernplatzhalter 9">
            <a:extLst>
              <a:ext uri="{FF2B5EF4-FFF2-40B4-BE49-F238E27FC236}">
                <a16:creationId xmlns:a16="http://schemas.microsoft.com/office/drawing/2014/main" id="{EF32D29C-48DF-402B-86D2-B1AA804F40F7}"/>
              </a:ext>
            </a:extLst>
          </p:cNvPr>
          <p:cNvSpPr>
            <a:spLocks noGrp="1"/>
          </p:cNvSpPr>
          <p:nvPr>
            <p:ph type="sldNum" sz="quarter" idx="18"/>
          </p:nvPr>
        </p:nvSpPr>
        <p:spPr/>
        <p:txBody>
          <a:bodyPr/>
          <a:lstStyle/>
          <a:p>
            <a:fld id="{3E01A2B2-10AD-754B-9B4C-E5B6FED423D0}" type="slidenum">
              <a:rPr lang="de-DE" smtClean="0"/>
              <a:pPr/>
              <a:t>44</a:t>
            </a:fld>
            <a:endParaRPr lang="de-DE"/>
          </a:p>
        </p:txBody>
      </p:sp>
      <p:grpSp>
        <p:nvGrpSpPr>
          <p:cNvPr id="11" name="Gruppieren 10">
            <a:extLst>
              <a:ext uri="{FF2B5EF4-FFF2-40B4-BE49-F238E27FC236}">
                <a16:creationId xmlns:a16="http://schemas.microsoft.com/office/drawing/2014/main" id="{89011691-7853-47AB-8918-3D825B5EEBE6}"/>
              </a:ext>
            </a:extLst>
          </p:cNvPr>
          <p:cNvGrpSpPr/>
          <p:nvPr/>
        </p:nvGrpSpPr>
        <p:grpSpPr>
          <a:xfrm>
            <a:off x="4788024" y="1995685"/>
            <a:ext cx="4273475" cy="2654771"/>
            <a:chOff x="1943100" y="1774801"/>
            <a:chExt cx="5824332" cy="3931961"/>
          </a:xfrm>
        </p:grpSpPr>
        <p:sp>
          <p:nvSpPr>
            <p:cNvPr id="12" name="Gleichschenkliges Dreieck 11">
              <a:extLst>
                <a:ext uri="{FF2B5EF4-FFF2-40B4-BE49-F238E27FC236}">
                  <a16:creationId xmlns:a16="http://schemas.microsoft.com/office/drawing/2014/main" id="{92DF8BDC-3FC2-417F-B166-94A986FCDFC0}"/>
                </a:ext>
              </a:extLst>
            </p:cNvPr>
            <p:cNvSpPr/>
            <p:nvPr/>
          </p:nvSpPr>
          <p:spPr>
            <a:xfrm>
              <a:off x="3399183" y="1774801"/>
              <a:ext cx="2912166" cy="1959268"/>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1" dirty="0">
                  <a:latin typeface="TheSans UHH" panose="020B0502050302020203" pitchFamily="34" charset="0"/>
                </a:rPr>
                <a:t>Education</a:t>
              </a:r>
            </a:p>
          </p:txBody>
        </p:sp>
        <p:sp>
          <p:nvSpPr>
            <p:cNvPr id="13" name="Gleichschenkliges Dreieck 12">
              <a:extLst>
                <a:ext uri="{FF2B5EF4-FFF2-40B4-BE49-F238E27FC236}">
                  <a16:creationId xmlns:a16="http://schemas.microsoft.com/office/drawing/2014/main" id="{80254541-10B4-4F94-96F0-5421DA0C5292}"/>
                </a:ext>
              </a:extLst>
            </p:cNvPr>
            <p:cNvSpPr/>
            <p:nvPr/>
          </p:nvSpPr>
          <p:spPr>
            <a:xfrm>
              <a:off x="1943100" y="3734069"/>
              <a:ext cx="2912166" cy="1959268"/>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1" dirty="0">
                  <a:latin typeface="TheSans UHH" panose="020B0502050302020203" pitchFamily="34" charset="0"/>
                </a:rPr>
                <a:t>Science</a:t>
              </a:r>
            </a:p>
          </p:txBody>
        </p:sp>
        <p:sp>
          <p:nvSpPr>
            <p:cNvPr id="14" name="Gleichschenkliges Dreieck 13">
              <a:extLst>
                <a:ext uri="{FF2B5EF4-FFF2-40B4-BE49-F238E27FC236}">
                  <a16:creationId xmlns:a16="http://schemas.microsoft.com/office/drawing/2014/main" id="{6AB5D75F-02F8-4E62-B4B1-CAE7D31DB9E2}"/>
                </a:ext>
              </a:extLst>
            </p:cNvPr>
            <p:cNvSpPr/>
            <p:nvPr/>
          </p:nvSpPr>
          <p:spPr>
            <a:xfrm>
              <a:off x="4855266" y="3734069"/>
              <a:ext cx="2912166" cy="1959268"/>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1" dirty="0">
                  <a:latin typeface="TheSans UHH" panose="020B0502050302020203" pitchFamily="34" charset="0"/>
                </a:rPr>
                <a:t>Society</a:t>
              </a:r>
            </a:p>
          </p:txBody>
        </p:sp>
        <p:sp>
          <p:nvSpPr>
            <p:cNvPr id="15" name="Gleichschenkliges Dreieck 14">
              <a:extLst>
                <a:ext uri="{FF2B5EF4-FFF2-40B4-BE49-F238E27FC236}">
                  <a16:creationId xmlns:a16="http://schemas.microsoft.com/office/drawing/2014/main" id="{E400FB70-F4BC-4505-83BC-EA365353AA71}"/>
                </a:ext>
              </a:extLst>
            </p:cNvPr>
            <p:cNvSpPr/>
            <p:nvPr/>
          </p:nvSpPr>
          <p:spPr>
            <a:xfrm flipV="1">
              <a:off x="3399183" y="3747494"/>
              <a:ext cx="2912166" cy="1959268"/>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latin typeface="TheSans UHH" panose="020B0502050302020203" pitchFamily="34" charset="0"/>
              </a:endParaRPr>
            </a:p>
          </p:txBody>
        </p:sp>
        <p:sp>
          <p:nvSpPr>
            <p:cNvPr id="16" name="Textfeld 15">
              <a:extLst>
                <a:ext uri="{FF2B5EF4-FFF2-40B4-BE49-F238E27FC236}">
                  <a16:creationId xmlns:a16="http://schemas.microsoft.com/office/drawing/2014/main" id="{B27CC87A-FAC7-40E6-AB07-6B1C04FDF52F}"/>
                </a:ext>
              </a:extLst>
            </p:cNvPr>
            <p:cNvSpPr txBox="1"/>
            <p:nvPr/>
          </p:nvSpPr>
          <p:spPr>
            <a:xfrm>
              <a:off x="4084982" y="4015409"/>
              <a:ext cx="1570382" cy="439866"/>
            </a:xfrm>
            <a:prstGeom prst="rect">
              <a:avLst/>
            </a:prstGeom>
            <a:noFill/>
          </p:spPr>
          <p:txBody>
            <a:bodyPr wrap="square" rtlCol="0">
              <a:spAutoFit/>
            </a:bodyPr>
            <a:lstStyle/>
            <a:p>
              <a:pPr algn="ctr"/>
              <a:r>
                <a:rPr lang="en-US" sz="1600" b="1" dirty="0" err="1">
                  <a:solidFill>
                    <a:schemeClr val="bg1"/>
                  </a:solidFill>
                  <a:latin typeface="TheSans UHH" panose="020B0502050302020203" pitchFamily="34" charset="0"/>
                </a:rPr>
                <a:t>GenAI</a:t>
              </a:r>
              <a:endParaRPr lang="en-US" sz="1600" b="1" dirty="0">
                <a:solidFill>
                  <a:schemeClr val="bg1"/>
                </a:solidFill>
                <a:latin typeface="TheSans UHH" panose="020B0502050302020203" pitchFamily="34" charset="0"/>
              </a:endParaRPr>
            </a:p>
          </p:txBody>
        </p:sp>
      </p:grpSp>
    </p:spTree>
    <p:extLst>
      <p:ext uri="{BB962C8B-B14F-4D97-AF65-F5344CB8AC3E}">
        <p14:creationId xmlns:p14="http://schemas.microsoft.com/office/powerpoint/2010/main" val="16453168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p:cNvSpPr>
            <a:spLocks noGrp="1"/>
          </p:cNvSpPr>
          <p:nvPr>
            <p:ph type="title"/>
          </p:nvPr>
        </p:nvSpPr>
        <p:spPr/>
        <p:txBody>
          <a:bodyPr/>
          <a:lstStyle/>
          <a:p>
            <a:r>
              <a:rPr lang="de-DE" dirty="0"/>
              <a:t>The Concept of </a:t>
            </a:r>
            <a:r>
              <a:rPr lang="de-DE" dirty="0" err="1"/>
              <a:t>GenAI</a:t>
            </a:r>
            <a:endParaRPr lang="de-DE" dirty="0"/>
          </a:p>
        </p:txBody>
      </p:sp>
      <p:sp>
        <p:nvSpPr>
          <p:cNvPr id="6" name="Textinhalt"/>
          <p:cNvSpPr>
            <a:spLocks noGrp="1"/>
          </p:cNvSpPr>
          <p:nvPr>
            <p:ph type="body" sz="quarter" idx="14"/>
          </p:nvPr>
        </p:nvSpPr>
        <p:spPr/>
        <p:txBody>
          <a:bodyPr/>
          <a:lstStyle/>
          <a:p>
            <a:pPr marL="342900" indent="-342900">
              <a:buFont typeface="Wingdings" panose="05000000000000000000" pitchFamily="2" charset="2"/>
              <a:buChar char="§"/>
            </a:pPr>
            <a:r>
              <a:rPr lang="de-DE" dirty="0"/>
              <a:t>Google Search Engine</a:t>
            </a:r>
          </a:p>
        </p:txBody>
      </p:sp>
      <p:sp>
        <p:nvSpPr>
          <p:cNvPr id="5" name="Textplatzhalter 4">
            <a:extLst>
              <a:ext uri="{FF2B5EF4-FFF2-40B4-BE49-F238E27FC236}">
                <a16:creationId xmlns:a16="http://schemas.microsoft.com/office/drawing/2014/main" id="{D87C4D33-4FC8-454D-89D8-44A171A00D26}"/>
              </a:ext>
            </a:extLst>
          </p:cNvPr>
          <p:cNvSpPr>
            <a:spLocks noGrp="1"/>
          </p:cNvSpPr>
          <p:nvPr>
            <p:ph type="body" sz="quarter" idx="15"/>
          </p:nvPr>
        </p:nvSpPr>
        <p:spPr/>
        <p:txBody>
          <a:bodyPr/>
          <a:lstStyle/>
          <a:p>
            <a:pPr marL="342900" indent="-342900">
              <a:buFont typeface="Wingdings" panose="05000000000000000000" pitchFamily="2" charset="2"/>
              <a:buChar char="§"/>
            </a:pPr>
            <a:r>
              <a:rPr lang="de-DE" dirty="0"/>
              <a:t>Google Translator</a:t>
            </a:r>
          </a:p>
          <a:p>
            <a:endParaRPr lang="en-US" dirty="0"/>
          </a:p>
        </p:txBody>
      </p:sp>
      <p:sp>
        <p:nvSpPr>
          <p:cNvPr id="7" name="Datumsplatzhalter 6">
            <a:extLst>
              <a:ext uri="{FF2B5EF4-FFF2-40B4-BE49-F238E27FC236}">
                <a16:creationId xmlns:a16="http://schemas.microsoft.com/office/drawing/2014/main" id="{DA18223A-8B6D-4643-8C04-A31E48A1954C}"/>
              </a:ext>
            </a:extLst>
          </p:cNvPr>
          <p:cNvSpPr>
            <a:spLocks noGrp="1"/>
          </p:cNvSpPr>
          <p:nvPr>
            <p:ph type="dt" sz="half" idx="16"/>
          </p:nvPr>
        </p:nvSpPr>
        <p:spPr/>
        <p:txBody>
          <a:bodyPr/>
          <a:lstStyle/>
          <a:p>
            <a:r>
              <a:rPr lang="en-DE"/>
              <a:t>SoSe2024</a:t>
            </a:r>
            <a:endParaRPr lang="de-DE"/>
          </a:p>
        </p:txBody>
      </p:sp>
      <p:sp>
        <p:nvSpPr>
          <p:cNvPr id="8" name="Fußzeilenplatzhalter 7">
            <a:extLst>
              <a:ext uri="{FF2B5EF4-FFF2-40B4-BE49-F238E27FC236}">
                <a16:creationId xmlns:a16="http://schemas.microsoft.com/office/drawing/2014/main" id="{A9A07DF5-1162-4A28-8696-F7DAA28F5856}"/>
              </a:ext>
            </a:extLst>
          </p:cNvPr>
          <p:cNvSpPr>
            <a:spLocks noGrp="1"/>
          </p:cNvSpPr>
          <p:nvPr>
            <p:ph type="ftr" sz="quarter" idx="17"/>
          </p:nvPr>
        </p:nvSpPr>
        <p:spPr/>
        <p:txBody>
          <a:bodyPr/>
          <a:lstStyle/>
          <a:p>
            <a:r>
              <a:rPr lang="de-DE"/>
              <a:t>GenAI | Sylvia Melzer, Ralf Möller</a:t>
            </a:r>
          </a:p>
        </p:txBody>
      </p:sp>
      <p:sp>
        <p:nvSpPr>
          <p:cNvPr id="10" name="Foliennummernplatzhalter 9">
            <a:extLst>
              <a:ext uri="{FF2B5EF4-FFF2-40B4-BE49-F238E27FC236}">
                <a16:creationId xmlns:a16="http://schemas.microsoft.com/office/drawing/2014/main" id="{EF32D29C-48DF-402B-86D2-B1AA804F40F7}"/>
              </a:ext>
            </a:extLst>
          </p:cNvPr>
          <p:cNvSpPr>
            <a:spLocks noGrp="1"/>
          </p:cNvSpPr>
          <p:nvPr>
            <p:ph type="sldNum" sz="quarter" idx="18"/>
          </p:nvPr>
        </p:nvSpPr>
        <p:spPr/>
        <p:txBody>
          <a:bodyPr/>
          <a:lstStyle/>
          <a:p>
            <a:fld id="{3E01A2B2-10AD-754B-9B4C-E5B6FED423D0}" type="slidenum">
              <a:rPr lang="de-DE" smtClean="0"/>
              <a:pPr/>
              <a:t>45</a:t>
            </a:fld>
            <a:endParaRPr lang="de-DE"/>
          </a:p>
        </p:txBody>
      </p:sp>
      <p:pic>
        <p:nvPicPr>
          <p:cNvPr id="3" name="Grafik 2">
            <a:extLst>
              <a:ext uri="{FF2B5EF4-FFF2-40B4-BE49-F238E27FC236}">
                <a16:creationId xmlns:a16="http://schemas.microsoft.com/office/drawing/2014/main" id="{01F7A97C-B8EA-458F-B95D-30EC30683896}"/>
              </a:ext>
            </a:extLst>
          </p:cNvPr>
          <p:cNvPicPr>
            <a:picLocks noChangeAspect="1"/>
          </p:cNvPicPr>
          <p:nvPr/>
        </p:nvPicPr>
        <p:blipFill>
          <a:blip r:embed="rId3"/>
          <a:stretch>
            <a:fillRect/>
          </a:stretch>
        </p:blipFill>
        <p:spPr>
          <a:xfrm>
            <a:off x="4572000" y="2567935"/>
            <a:ext cx="4101122" cy="2106112"/>
          </a:xfrm>
          <a:prstGeom prst="rect">
            <a:avLst/>
          </a:prstGeom>
          <a:ln>
            <a:noFill/>
          </a:ln>
          <a:effectLst>
            <a:outerShdw blurRad="292100" dist="139700" dir="2700000" algn="tl" rotWithShape="0">
              <a:srgbClr val="333333">
                <a:alpha val="65000"/>
              </a:srgbClr>
            </a:outerShdw>
          </a:effectLst>
        </p:spPr>
      </p:pic>
      <p:pic>
        <p:nvPicPr>
          <p:cNvPr id="17" name="Grafik 16">
            <a:extLst>
              <a:ext uri="{FF2B5EF4-FFF2-40B4-BE49-F238E27FC236}">
                <a16:creationId xmlns:a16="http://schemas.microsoft.com/office/drawing/2014/main" id="{95C73A63-E966-4581-AA6A-1876EBFD26D2}"/>
              </a:ext>
            </a:extLst>
          </p:cNvPr>
          <p:cNvPicPr>
            <a:picLocks noChangeAspect="1"/>
          </p:cNvPicPr>
          <p:nvPr/>
        </p:nvPicPr>
        <p:blipFill>
          <a:blip r:embed="rId4"/>
          <a:stretch>
            <a:fillRect/>
          </a:stretch>
        </p:blipFill>
        <p:spPr>
          <a:xfrm>
            <a:off x="611560" y="2567935"/>
            <a:ext cx="3803314" cy="1469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143897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798C0-1E3D-40A8-B31F-A3EFB841FEA3}"/>
              </a:ext>
            </a:extLst>
          </p:cNvPr>
          <p:cNvSpPr>
            <a:spLocks noGrp="1"/>
          </p:cNvSpPr>
          <p:nvPr>
            <p:ph type="title"/>
          </p:nvPr>
        </p:nvSpPr>
        <p:spPr/>
        <p:txBody>
          <a:bodyPr/>
          <a:lstStyle/>
          <a:p>
            <a:r>
              <a:rPr lang="en-US" dirty="0" err="1"/>
              <a:t>GenAI</a:t>
            </a:r>
            <a:r>
              <a:rPr lang="en-US" dirty="0"/>
              <a:t> in Society</a:t>
            </a:r>
          </a:p>
        </p:txBody>
      </p:sp>
      <p:sp>
        <p:nvSpPr>
          <p:cNvPr id="4" name="Datumsplatzhalter 3">
            <a:extLst>
              <a:ext uri="{FF2B5EF4-FFF2-40B4-BE49-F238E27FC236}">
                <a16:creationId xmlns:a16="http://schemas.microsoft.com/office/drawing/2014/main" id="{F474A1B3-C6D9-4B49-A2AE-C1709E9FD632}"/>
              </a:ext>
            </a:extLst>
          </p:cNvPr>
          <p:cNvSpPr>
            <a:spLocks noGrp="1"/>
          </p:cNvSpPr>
          <p:nvPr>
            <p:ph type="dt" sz="half" idx="15"/>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DF828821-93A3-4CCC-A9E6-B2782B9606CD}"/>
              </a:ext>
            </a:extLst>
          </p:cNvPr>
          <p:cNvSpPr>
            <a:spLocks noGrp="1"/>
          </p:cNvSpPr>
          <p:nvPr>
            <p:ph type="ftr" sz="quarter" idx="16"/>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F0936895-E7F9-4E8D-974D-27BF8FF51481}"/>
              </a:ext>
            </a:extLst>
          </p:cNvPr>
          <p:cNvSpPr>
            <a:spLocks noGrp="1"/>
          </p:cNvSpPr>
          <p:nvPr>
            <p:ph type="sldNum" sz="quarter" idx="17"/>
          </p:nvPr>
        </p:nvSpPr>
        <p:spPr/>
        <p:txBody>
          <a:bodyPr/>
          <a:lstStyle/>
          <a:p>
            <a:fld id="{3E01A2B2-10AD-754B-9B4C-E5B6FED423D0}" type="slidenum">
              <a:rPr lang="de-DE" smtClean="0"/>
              <a:pPr/>
              <a:t>46</a:t>
            </a:fld>
            <a:endParaRPr lang="de-DE" dirty="0"/>
          </a:p>
        </p:txBody>
      </p:sp>
      <p:pic>
        <p:nvPicPr>
          <p:cNvPr id="7" name="Inhaltsplatzhalter 6">
            <a:extLst>
              <a:ext uri="{FF2B5EF4-FFF2-40B4-BE49-F238E27FC236}">
                <a16:creationId xmlns:a16="http://schemas.microsoft.com/office/drawing/2014/main" id="{E14AD7BD-EA9A-4529-AEF7-A722D63E5E93}"/>
              </a:ext>
            </a:extLst>
          </p:cNvPr>
          <p:cNvPicPr>
            <a:picLocks noChangeAspect="1"/>
          </p:cNvPicPr>
          <p:nvPr/>
        </p:nvPicPr>
        <p:blipFill>
          <a:blip r:embed="rId2"/>
          <a:stretch>
            <a:fillRect/>
          </a:stretch>
        </p:blipFill>
        <p:spPr>
          <a:xfrm>
            <a:off x="214768" y="1779662"/>
            <a:ext cx="7093536" cy="2901638"/>
          </a:xfrm>
          <a:prstGeom prst="rect">
            <a:avLst/>
          </a:prstGeom>
          <a:ln>
            <a:noFill/>
          </a:ln>
          <a:effectLst>
            <a:outerShdw blurRad="292100" dist="139700" dir="2700000" algn="tl" rotWithShape="0">
              <a:srgbClr val="333333">
                <a:alpha val="65000"/>
              </a:srgbClr>
            </a:outerShdw>
          </a:effectLst>
        </p:spPr>
      </p:pic>
      <p:sp>
        <p:nvSpPr>
          <p:cNvPr id="8" name="Rechteck 7">
            <a:extLst>
              <a:ext uri="{FF2B5EF4-FFF2-40B4-BE49-F238E27FC236}">
                <a16:creationId xmlns:a16="http://schemas.microsoft.com/office/drawing/2014/main" id="{5DBD2F61-E0E9-4E40-9DD2-1B196E81E416}"/>
              </a:ext>
            </a:extLst>
          </p:cNvPr>
          <p:cNvSpPr/>
          <p:nvPr/>
        </p:nvSpPr>
        <p:spPr>
          <a:xfrm>
            <a:off x="3384719" y="5736026"/>
            <a:ext cx="8763000" cy="276999"/>
          </a:xfrm>
          <a:prstGeom prst="rect">
            <a:avLst/>
          </a:prstGeom>
        </p:spPr>
        <p:txBody>
          <a:bodyPr wrap="square">
            <a:spAutoFit/>
          </a:bodyPr>
          <a:lstStyle/>
          <a:p>
            <a:pPr algn="r"/>
            <a:r>
              <a:rPr lang="en-US" sz="1200" dirty="0">
                <a:hlinkClick r:id="rId3"/>
              </a:rPr>
              <a:t>https://assets.publishing.service.gov.uk/media/656856b8cc1ec500138eef49/Gov.UK_Impact_of_AI_on_UK_Jobs_and_Training.pdf</a:t>
            </a:r>
            <a:endParaRPr lang="en-US" sz="1200" dirty="0"/>
          </a:p>
        </p:txBody>
      </p:sp>
      <p:cxnSp>
        <p:nvCxnSpPr>
          <p:cNvPr id="9" name="Gerader Verbinder 8">
            <a:extLst>
              <a:ext uri="{FF2B5EF4-FFF2-40B4-BE49-F238E27FC236}">
                <a16:creationId xmlns:a16="http://schemas.microsoft.com/office/drawing/2014/main" id="{9F52EDFA-CD3C-4645-B0FB-CE9B1A81A69C}"/>
              </a:ext>
            </a:extLst>
          </p:cNvPr>
          <p:cNvCxnSpPr>
            <a:cxnSpLocks/>
          </p:cNvCxnSpPr>
          <p:nvPr/>
        </p:nvCxnSpPr>
        <p:spPr>
          <a:xfrm>
            <a:off x="1096297" y="3680445"/>
            <a:ext cx="6030689"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Gerader Verbinder 9">
            <a:extLst>
              <a:ext uri="{FF2B5EF4-FFF2-40B4-BE49-F238E27FC236}">
                <a16:creationId xmlns:a16="http://schemas.microsoft.com/office/drawing/2014/main" id="{8F16EB1A-4C39-47D7-818A-8DA37C576109}"/>
              </a:ext>
            </a:extLst>
          </p:cNvPr>
          <p:cNvCxnSpPr>
            <a:cxnSpLocks/>
          </p:cNvCxnSpPr>
          <p:nvPr/>
        </p:nvCxnSpPr>
        <p:spPr>
          <a:xfrm>
            <a:off x="298006" y="3939902"/>
            <a:ext cx="4994074"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09765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8F5A2C-87C1-469E-81DA-3797FA9A94EF}"/>
              </a:ext>
            </a:extLst>
          </p:cNvPr>
          <p:cNvSpPr>
            <a:spLocks noGrp="1"/>
          </p:cNvSpPr>
          <p:nvPr>
            <p:ph type="title"/>
          </p:nvPr>
        </p:nvSpPr>
        <p:spPr/>
        <p:txBody>
          <a:bodyPr/>
          <a:lstStyle/>
          <a:p>
            <a:r>
              <a:rPr lang="en-US" dirty="0" err="1"/>
              <a:t>GenAI</a:t>
            </a:r>
            <a:r>
              <a:rPr lang="en-US" dirty="0"/>
              <a:t> in Education</a:t>
            </a:r>
          </a:p>
        </p:txBody>
      </p:sp>
      <p:sp>
        <p:nvSpPr>
          <p:cNvPr id="4" name="Datumsplatzhalter 3">
            <a:extLst>
              <a:ext uri="{FF2B5EF4-FFF2-40B4-BE49-F238E27FC236}">
                <a16:creationId xmlns:a16="http://schemas.microsoft.com/office/drawing/2014/main" id="{4C54BEF8-14D1-438D-B183-6BF1AA0E65EA}"/>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17847F35-3881-4E27-9CFC-C41F146DB94C}"/>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CC862D4F-D25C-4430-9173-212B6D8C56C3}"/>
              </a:ext>
            </a:extLst>
          </p:cNvPr>
          <p:cNvSpPr>
            <a:spLocks noGrp="1"/>
          </p:cNvSpPr>
          <p:nvPr>
            <p:ph type="sldNum" sz="quarter" idx="19"/>
          </p:nvPr>
        </p:nvSpPr>
        <p:spPr/>
        <p:txBody>
          <a:bodyPr/>
          <a:lstStyle/>
          <a:p>
            <a:fld id="{3E01A2B2-10AD-754B-9B4C-E5B6FED423D0}" type="slidenum">
              <a:rPr lang="de-DE" smtClean="0"/>
              <a:pPr/>
              <a:t>47</a:t>
            </a:fld>
            <a:endParaRPr lang="de-DE" dirty="0"/>
          </a:p>
        </p:txBody>
      </p:sp>
      <p:pic>
        <p:nvPicPr>
          <p:cNvPr id="16" name="Inhaltsplatzhalter 4">
            <a:extLst>
              <a:ext uri="{FF2B5EF4-FFF2-40B4-BE49-F238E27FC236}">
                <a16:creationId xmlns:a16="http://schemas.microsoft.com/office/drawing/2014/main" id="{E0A3B3D2-E52B-4CAB-9AB2-6BD9101F6B96}"/>
              </a:ext>
            </a:extLst>
          </p:cNvPr>
          <p:cNvPicPr>
            <a:picLocks noGrp="1" noChangeAspect="1"/>
          </p:cNvPicPr>
          <p:nvPr>
            <p:ph type="pic" sz="quarter" idx="4294967295"/>
          </p:nvPr>
        </p:nvPicPr>
        <p:blipFill rotWithShape="1">
          <a:blip r:embed="rId2"/>
          <a:srcRect l="-1139" t="-2504" r="46" b="-1"/>
          <a:stretch/>
        </p:blipFill>
        <p:spPr>
          <a:xfrm>
            <a:off x="4180068" y="1707480"/>
            <a:ext cx="4963934" cy="2962462"/>
          </a:xfrm>
          <a:prstGeom prst="rect">
            <a:avLst/>
          </a:prstGeom>
        </p:spPr>
      </p:pic>
      <p:sp>
        <p:nvSpPr>
          <p:cNvPr id="10" name="Rechteck 9">
            <a:extLst>
              <a:ext uri="{FF2B5EF4-FFF2-40B4-BE49-F238E27FC236}">
                <a16:creationId xmlns:a16="http://schemas.microsoft.com/office/drawing/2014/main" id="{14FBBC41-D731-450B-A9AC-3A44F4DB9649}"/>
              </a:ext>
            </a:extLst>
          </p:cNvPr>
          <p:cNvSpPr/>
          <p:nvPr/>
        </p:nvSpPr>
        <p:spPr>
          <a:xfrm>
            <a:off x="338605" y="4608384"/>
            <a:ext cx="8839201" cy="215444"/>
          </a:xfrm>
          <a:prstGeom prst="rect">
            <a:avLst/>
          </a:prstGeom>
        </p:spPr>
        <p:txBody>
          <a:bodyPr wrap="square">
            <a:spAutoFit/>
          </a:bodyPr>
          <a:lstStyle/>
          <a:p>
            <a:pPr algn="r"/>
            <a:r>
              <a:rPr lang="en-US" sz="800" dirty="0">
                <a:latin typeface="TheSans UHH" panose="020B0502050302020203" pitchFamily="34" charset="0"/>
                <a:hlinkClick r:id="rId3"/>
              </a:rPr>
              <a:t>https://assets.publishing.service.gov.uk/media/65b8cd41b5cb6e000d8bb74e/DfE_GenAI_in_education_-_Educator_and_expert_views_report.pdf</a:t>
            </a:r>
            <a:r>
              <a:rPr lang="en-US" sz="800" dirty="0">
                <a:latin typeface="TheSans UHH" panose="020B0502050302020203" pitchFamily="34" charset="0"/>
              </a:rPr>
              <a:t>, p.10,p.17</a:t>
            </a:r>
          </a:p>
        </p:txBody>
      </p:sp>
      <p:sp>
        <p:nvSpPr>
          <p:cNvPr id="13" name="Textplatzhalter 12">
            <a:extLst>
              <a:ext uri="{FF2B5EF4-FFF2-40B4-BE49-F238E27FC236}">
                <a16:creationId xmlns:a16="http://schemas.microsoft.com/office/drawing/2014/main" id="{99E4320D-6D25-45F0-97F1-791F8C4FB71E}"/>
              </a:ext>
            </a:extLst>
          </p:cNvPr>
          <p:cNvSpPr>
            <a:spLocks noGrp="1"/>
          </p:cNvSpPr>
          <p:nvPr>
            <p:ph type="body" sz="quarter" idx="16"/>
          </p:nvPr>
        </p:nvSpPr>
        <p:spPr>
          <a:xfrm>
            <a:off x="214311" y="1779662"/>
            <a:ext cx="4501705" cy="2879651"/>
          </a:xfrm>
        </p:spPr>
        <p:txBody>
          <a:bodyPr>
            <a:normAutofit fontScale="85000" lnSpcReduction="20000"/>
          </a:bodyPr>
          <a:lstStyle/>
          <a:p>
            <a:pPr marL="457200" indent="-457200">
              <a:buFont typeface="Wingdings" panose="05000000000000000000" pitchFamily="2" charset="2"/>
              <a:buChar char="§"/>
            </a:pPr>
            <a:r>
              <a:rPr lang="en-US" i="1" dirty="0"/>
              <a:t>“There’s been a lot of panic and anxiety, but also some excitement, and the </a:t>
            </a:r>
            <a:r>
              <a:rPr lang="en-US" i="1" dirty="0" err="1"/>
              <a:t>realisation</a:t>
            </a:r>
            <a:r>
              <a:rPr lang="en-US" i="1" dirty="0"/>
              <a:t> this isn't going to go away. It will fundamentally change education.” </a:t>
            </a:r>
            <a:br>
              <a:rPr lang="en-US" dirty="0"/>
            </a:br>
            <a:r>
              <a:rPr lang="en-US" dirty="0"/>
              <a:t>– Rose </a:t>
            </a:r>
            <a:r>
              <a:rPr lang="en-US" dirty="0" err="1"/>
              <a:t>Luckin</a:t>
            </a:r>
            <a:r>
              <a:rPr lang="en-US" dirty="0"/>
              <a:t>, University College London</a:t>
            </a:r>
          </a:p>
          <a:p>
            <a:pPr marL="457200" indent="-457200">
              <a:buFont typeface="Wingdings" panose="05000000000000000000" pitchFamily="2" charset="2"/>
              <a:buChar char="§"/>
            </a:pPr>
            <a:r>
              <a:rPr lang="en-US" dirty="0"/>
              <a:t>Adoption of </a:t>
            </a:r>
            <a:r>
              <a:rPr lang="en-US" dirty="0" err="1"/>
              <a:t>GenAI</a:t>
            </a:r>
            <a:r>
              <a:rPr lang="en-US" dirty="0"/>
              <a:t> among teachers has rapidly increased (see figure on the right)</a:t>
            </a:r>
          </a:p>
          <a:p>
            <a:pPr marL="457200" indent="-457200">
              <a:buFont typeface="Wingdings" panose="05000000000000000000" pitchFamily="2" charset="2"/>
              <a:buChar char="§"/>
            </a:pPr>
            <a:r>
              <a:rPr lang="en-US" dirty="0"/>
              <a:t>Example for teachers’ impact of </a:t>
            </a:r>
            <a:r>
              <a:rPr lang="en-US" dirty="0" err="1"/>
              <a:t>GenAI</a:t>
            </a:r>
            <a:r>
              <a:rPr lang="en-US" dirty="0"/>
              <a:t>:</a:t>
            </a:r>
          </a:p>
          <a:p>
            <a:pPr marL="709200" lvl="1" indent="-457200">
              <a:spcAft>
                <a:spcPts val="600"/>
              </a:spcAft>
              <a:buFont typeface="Wingdings" panose="05000000000000000000" pitchFamily="2" charset="2"/>
              <a:buChar char="§"/>
            </a:pPr>
            <a:r>
              <a:rPr lang="en-US" sz="1800" dirty="0"/>
              <a:t>Time-saving wins on tasks, in some instances of multiple hours</a:t>
            </a:r>
          </a:p>
          <a:p>
            <a:pPr marL="709200" lvl="1" indent="-457200">
              <a:buFont typeface="Wingdings" panose="05000000000000000000" pitchFamily="2" charset="2"/>
              <a:buChar char="§"/>
            </a:pPr>
            <a:r>
              <a:rPr lang="en-US" sz="1800" dirty="0"/>
              <a:t>Idea generation</a:t>
            </a:r>
          </a:p>
          <a:p>
            <a:endParaRPr lang="en-US" dirty="0"/>
          </a:p>
        </p:txBody>
      </p:sp>
    </p:spTree>
    <p:extLst>
      <p:ext uri="{BB962C8B-B14F-4D97-AF65-F5344CB8AC3E}">
        <p14:creationId xmlns:p14="http://schemas.microsoft.com/office/powerpoint/2010/main" val="4642757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3633B8-CADE-44F2-B318-03752A82E0E8}"/>
              </a:ext>
            </a:extLst>
          </p:cNvPr>
          <p:cNvSpPr>
            <a:spLocks noGrp="1"/>
          </p:cNvSpPr>
          <p:nvPr>
            <p:ph type="title"/>
          </p:nvPr>
        </p:nvSpPr>
        <p:spPr/>
        <p:txBody>
          <a:bodyPr/>
          <a:lstStyle/>
          <a:p>
            <a:r>
              <a:rPr lang="en-US" dirty="0" err="1"/>
              <a:t>GenAI</a:t>
            </a:r>
            <a:r>
              <a:rPr lang="en-US" dirty="0"/>
              <a:t> in Science</a:t>
            </a:r>
          </a:p>
        </p:txBody>
      </p:sp>
      <p:sp>
        <p:nvSpPr>
          <p:cNvPr id="4" name="Datumsplatzhalter 3">
            <a:extLst>
              <a:ext uri="{FF2B5EF4-FFF2-40B4-BE49-F238E27FC236}">
                <a16:creationId xmlns:a16="http://schemas.microsoft.com/office/drawing/2014/main" id="{62652675-9075-4AFB-80B2-6C372F52A098}"/>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FC324D4B-501D-4A1D-B7A7-6403ED640E7A}"/>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21785CF6-CF51-4638-BC26-E93D58052E28}"/>
              </a:ext>
            </a:extLst>
          </p:cNvPr>
          <p:cNvSpPr>
            <a:spLocks noGrp="1"/>
          </p:cNvSpPr>
          <p:nvPr>
            <p:ph type="sldNum" sz="quarter" idx="19"/>
          </p:nvPr>
        </p:nvSpPr>
        <p:spPr/>
        <p:txBody>
          <a:bodyPr/>
          <a:lstStyle/>
          <a:p>
            <a:fld id="{3E01A2B2-10AD-754B-9B4C-E5B6FED423D0}" type="slidenum">
              <a:rPr lang="de-DE" smtClean="0"/>
              <a:pPr/>
              <a:t>48</a:t>
            </a:fld>
            <a:endParaRPr lang="de-DE"/>
          </a:p>
        </p:txBody>
      </p:sp>
      <p:pic>
        <p:nvPicPr>
          <p:cNvPr id="7" name="Inhaltsplatzhalter 24">
            <a:extLst>
              <a:ext uri="{FF2B5EF4-FFF2-40B4-BE49-F238E27FC236}">
                <a16:creationId xmlns:a16="http://schemas.microsoft.com/office/drawing/2014/main" id="{30B5E0CD-78CC-4741-AA98-9AD6E5CF2695}"/>
              </a:ext>
            </a:extLst>
          </p:cNvPr>
          <p:cNvPicPr>
            <a:picLocks noChangeAspect="1"/>
          </p:cNvPicPr>
          <p:nvPr/>
        </p:nvPicPr>
        <p:blipFill>
          <a:blip r:embed="rId2"/>
          <a:stretch>
            <a:fillRect/>
          </a:stretch>
        </p:blipFill>
        <p:spPr>
          <a:xfrm>
            <a:off x="214768" y="1779663"/>
            <a:ext cx="8317367" cy="2025098"/>
          </a:xfrm>
          <a:prstGeom prst="rect">
            <a:avLst/>
          </a:prstGeom>
          <a:ln>
            <a:noFill/>
          </a:ln>
          <a:effectLst>
            <a:outerShdw blurRad="292100" dist="139700" dir="2700000" algn="tl" rotWithShape="0">
              <a:srgbClr val="333333">
                <a:alpha val="65000"/>
              </a:srgbClr>
            </a:outerShdw>
          </a:effectLst>
        </p:spPr>
      </p:pic>
      <p:cxnSp>
        <p:nvCxnSpPr>
          <p:cNvPr id="8" name="Gerader Verbinder 7">
            <a:extLst>
              <a:ext uri="{FF2B5EF4-FFF2-40B4-BE49-F238E27FC236}">
                <a16:creationId xmlns:a16="http://schemas.microsoft.com/office/drawing/2014/main" id="{15DB30B9-5F29-4573-B12C-075DD2B1E06E}"/>
              </a:ext>
            </a:extLst>
          </p:cNvPr>
          <p:cNvCxnSpPr>
            <a:cxnSpLocks/>
          </p:cNvCxnSpPr>
          <p:nvPr/>
        </p:nvCxnSpPr>
        <p:spPr>
          <a:xfrm>
            <a:off x="2555776" y="2571750"/>
            <a:ext cx="5920551"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Gerader Verbinder 8">
            <a:extLst>
              <a:ext uri="{FF2B5EF4-FFF2-40B4-BE49-F238E27FC236}">
                <a16:creationId xmlns:a16="http://schemas.microsoft.com/office/drawing/2014/main" id="{1969921B-D28F-43A8-BE06-5C3233D962C3}"/>
              </a:ext>
            </a:extLst>
          </p:cNvPr>
          <p:cNvCxnSpPr>
            <a:cxnSpLocks/>
          </p:cNvCxnSpPr>
          <p:nvPr/>
        </p:nvCxnSpPr>
        <p:spPr>
          <a:xfrm>
            <a:off x="248635" y="2859782"/>
            <a:ext cx="7858946"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Gerader Verbinder 9">
            <a:extLst>
              <a:ext uri="{FF2B5EF4-FFF2-40B4-BE49-F238E27FC236}">
                <a16:creationId xmlns:a16="http://schemas.microsoft.com/office/drawing/2014/main" id="{17FD690F-2F34-4C94-9A90-D805A88CAD23}"/>
              </a:ext>
            </a:extLst>
          </p:cNvPr>
          <p:cNvCxnSpPr>
            <a:cxnSpLocks/>
          </p:cNvCxnSpPr>
          <p:nvPr/>
        </p:nvCxnSpPr>
        <p:spPr>
          <a:xfrm>
            <a:off x="248635" y="3147814"/>
            <a:ext cx="5043445"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1" name="Grafik 10">
            <a:extLst>
              <a:ext uri="{FF2B5EF4-FFF2-40B4-BE49-F238E27FC236}">
                <a16:creationId xmlns:a16="http://schemas.microsoft.com/office/drawing/2014/main" id="{E329D3DD-87F9-4158-9FE4-43EFEAF8438A}"/>
              </a:ext>
            </a:extLst>
          </p:cNvPr>
          <p:cNvPicPr>
            <a:picLocks noChangeAspect="1"/>
          </p:cNvPicPr>
          <p:nvPr/>
        </p:nvPicPr>
        <p:blipFill>
          <a:blip r:embed="rId3"/>
          <a:stretch>
            <a:fillRect/>
          </a:stretch>
        </p:blipFill>
        <p:spPr>
          <a:xfrm>
            <a:off x="226884" y="3879591"/>
            <a:ext cx="8305556" cy="901203"/>
          </a:xfrm>
          <a:prstGeom prst="rect">
            <a:avLst/>
          </a:prstGeom>
          <a:ln>
            <a:noFill/>
          </a:ln>
          <a:effectLst>
            <a:outerShdw blurRad="292100" dist="139700" dir="2700000" algn="tl" rotWithShape="0">
              <a:srgbClr val="333333">
                <a:alpha val="65000"/>
              </a:srgbClr>
            </a:outerShdw>
          </a:effectLst>
        </p:spPr>
      </p:pic>
      <p:cxnSp>
        <p:nvCxnSpPr>
          <p:cNvPr id="12" name="Gerader Verbinder 11">
            <a:extLst>
              <a:ext uri="{FF2B5EF4-FFF2-40B4-BE49-F238E27FC236}">
                <a16:creationId xmlns:a16="http://schemas.microsoft.com/office/drawing/2014/main" id="{35696A38-2C11-4020-8731-6CF9365EF2F6}"/>
              </a:ext>
            </a:extLst>
          </p:cNvPr>
          <p:cNvCxnSpPr>
            <a:cxnSpLocks/>
          </p:cNvCxnSpPr>
          <p:nvPr/>
        </p:nvCxnSpPr>
        <p:spPr>
          <a:xfrm>
            <a:off x="4504987" y="4127351"/>
            <a:ext cx="417528"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Gerader Verbinder 12">
            <a:extLst>
              <a:ext uri="{FF2B5EF4-FFF2-40B4-BE49-F238E27FC236}">
                <a16:creationId xmlns:a16="http://schemas.microsoft.com/office/drawing/2014/main" id="{D20DB86A-898E-4A8B-9D26-69743CDEDC34}"/>
              </a:ext>
            </a:extLst>
          </p:cNvPr>
          <p:cNvCxnSpPr>
            <a:cxnSpLocks/>
          </p:cNvCxnSpPr>
          <p:nvPr/>
        </p:nvCxnSpPr>
        <p:spPr>
          <a:xfrm>
            <a:off x="248635" y="4457675"/>
            <a:ext cx="7995773"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4" name="Gerader Verbinder 13">
            <a:extLst>
              <a:ext uri="{FF2B5EF4-FFF2-40B4-BE49-F238E27FC236}">
                <a16:creationId xmlns:a16="http://schemas.microsoft.com/office/drawing/2014/main" id="{E2500784-305A-4387-A08D-CAE3AFC3177F}"/>
              </a:ext>
            </a:extLst>
          </p:cNvPr>
          <p:cNvCxnSpPr>
            <a:cxnSpLocks/>
          </p:cNvCxnSpPr>
          <p:nvPr/>
        </p:nvCxnSpPr>
        <p:spPr>
          <a:xfrm>
            <a:off x="248635" y="4712942"/>
            <a:ext cx="4539389"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5" name="Rechteck 14">
            <a:extLst>
              <a:ext uri="{FF2B5EF4-FFF2-40B4-BE49-F238E27FC236}">
                <a16:creationId xmlns:a16="http://schemas.microsoft.com/office/drawing/2014/main" id="{2A5D8F82-DAC5-4A36-9CB0-4E2E07534C63}"/>
              </a:ext>
            </a:extLst>
          </p:cNvPr>
          <p:cNvSpPr/>
          <p:nvPr/>
        </p:nvSpPr>
        <p:spPr>
          <a:xfrm>
            <a:off x="962933" y="1564219"/>
            <a:ext cx="7650181" cy="215444"/>
          </a:xfrm>
          <a:prstGeom prst="rect">
            <a:avLst/>
          </a:prstGeom>
        </p:spPr>
        <p:txBody>
          <a:bodyPr wrap="square">
            <a:spAutoFit/>
          </a:bodyPr>
          <a:lstStyle/>
          <a:p>
            <a:pPr algn="r"/>
            <a:r>
              <a:rPr lang="en-US" sz="800" dirty="0">
                <a:latin typeface="TheSans UHH" panose="020B0502050302020203" pitchFamily="34" charset="0"/>
                <a:hlinkClick r:id="rId4"/>
              </a:rPr>
              <a:t>https://sciencebusiness.net/report/generative-ai-how-will-it-transform-science-and-its-impact-society-0</a:t>
            </a:r>
            <a:endParaRPr lang="en-US" sz="800" dirty="0">
              <a:latin typeface="TheSans UHH" panose="020B0502050302020203" pitchFamily="34" charset="0"/>
            </a:endParaRPr>
          </a:p>
        </p:txBody>
      </p:sp>
    </p:spTree>
    <p:extLst>
      <p:ext uri="{BB962C8B-B14F-4D97-AF65-F5344CB8AC3E}">
        <p14:creationId xmlns:p14="http://schemas.microsoft.com/office/powerpoint/2010/main" val="410705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FAAE56-F97A-41A2-9D21-A9B819FC0E86}"/>
              </a:ext>
            </a:extLst>
          </p:cNvPr>
          <p:cNvSpPr>
            <a:spLocks noGrp="1"/>
          </p:cNvSpPr>
          <p:nvPr>
            <p:ph type="title"/>
          </p:nvPr>
        </p:nvSpPr>
        <p:spPr/>
        <p:txBody>
          <a:bodyPr/>
          <a:lstStyle/>
          <a:p>
            <a:r>
              <a:rPr lang="en-US" dirty="0" err="1"/>
              <a:t>GenAI</a:t>
            </a:r>
            <a:r>
              <a:rPr lang="en-US" dirty="0"/>
              <a:t> in Society</a:t>
            </a:r>
          </a:p>
        </p:txBody>
      </p:sp>
      <p:sp>
        <p:nvSpPr>
          <p:cNvPr id="4" name="Datumsplatzhalter 3">
            <a:extLst>
              <a:ext uri="{FF2B5EF4-FFF2-40B4-BE49-F238E27FC236}">
                <a16:creationId xmlns:a16="http://schemas.microsoft.com/office/drawing/2014/main" id="{9855E0B2-3B97-44DB-821A-D03275F3706E}"/>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A71DC7A7-0C8F-4834-B55E-3F02AF6BC020}"/>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665374C7-CFAF-48B6-95D0-164085A74F6B}"/>
              </a:ext>
            </a:extLst>
          </p:cNvPr>
          <p:cNvSpPr>
            <a:spLocks noGrp="1"/>
          </p:cNvSpPr>
          <p:nvPr>
            <p:ph type="sldNum" sz="quarter" idx="19"/>
          </p:nvPr>
        </p:nvSpPr>
        <p:spPr/>
        <p:txBody>
          <a:bodyPr/>
          <a:lstStyle/>
          <a:p>
            <a:fld id="{3E01A2B2-10AD-754B-9B4C-E5B6FED423D0}" type="slidenum">
              <a:rPr lang="de-DE" smtClean="0"/>
              <a:pPr/>
              <a:t>49</a:t>
            </a:fld>
            <a:endParaRPr lang="de-DE"/>
          </a:p>
        </p:txBody>
      </p:sp>
      <p:pic>
        <p:nvPicPr>
          <p:cNvPr id="7" name="Inhaltsplatzhalter 1">
            <a:extLst>
              <a:ext uri="{FF2B5EF4-FFF2-40B4-BE49-F238E27FC236}">
                <a16:creationId xmlns:a16="http://schemas.microsoft.com/office/drawing/2014/main" id="{97A13F79-7F38-4048-B018-81E9A2ED1122}"/>
              </a:ext>
            </a:extLst>
          </p:cNvPr>
          <p:cNvPicPr>
            <a:picLocks noChangeAspect="1"/>
          </p:cNvPicPr>
          <p:nvPr/>
        </p:nvPicPr>
        <p:blipFill>
          <a:blip r:embed="rId2"/>
          <a:stretch>
            <a:fillRect/>
          </a:stretch>
        </p:blipFill>
        <p:spPr>
          <a:xfrm>
            <a:off x="323850" y="1721197"/>
            <a:ext cx="8322733" cy="2670521"/>
          </a:xfrm>
          <a:prstGeom prst="rect">
            <a:avLst/>
          </a:prstGeom>
          <a:ln>
            <a:noFill/>
          </a:ln>
          <a:effectLst>
            <a:outerShdw blurRad="292100" dist="139700" dir="2700000" algn="tl" rotWithShape="0">
              <a:srgbClr val="333333">
                <a:alpha val="65000"/>
              </a:srgbClr>
            </a:outerShdw>
          </a:effectLst>
        </p:spPr>
      </p:pic>
      <p:cxnSp>
        <p:nvCxnSpPr>
          <p:cNvPr id="8" name="Gerader Verbinder 7">
            <a:extLst>
              <a:ext uri="{FF2B5EF4-FFF2-40B4-BE49-F238E27FC236}">
                <a16:creationId xmlns:a16="http://schemas.microsoft.com/office/drawing/2014/main" id="{9D845043-4964-4F2B-90BD-5D55CDBD89D9}"/>
              </a:ext>
            </a:extLst>
          </p:cNvPr>
          <p:cNvCxnSpPr>
            <a:cxnSpLocks/>
          </p:cNvCxnSpPr>
          <p:nvPr/>
        </p:nvCxnSpPr>
        <p:spPr>
          <a:xfrm>
            <a:off x="2762249" y="2130174"/>
            <a:ext cx="2319867"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hteck 8">
            <a:extLst>
              <a:ext uri="{FF2B5EF4-FFF2-40B4-BE49-F238E27FC236}">
                <a16:creationId xmlns:a16="http://schemas.microsoft.com/office/drawing/2014/main" id="{5B8D47A1-D6D1-4CE5-BD7C-C6612A8BBFCD}"/>
              </a:ext>
            </a:extLst>
          </p:cNvPr>
          <p:cNvSpPr/>
          <p:nvPr/>
        </p:nvSpPr>
        <p:spPr>
          <a:xfrm>
            <a:off x="323849" y="4515966"/>
            <a:ext cx="8322734" cy="215444"/>
          </a:xfrm>
          <a:prstGeom prst="rect">
            <a:avLst/>
          </a:prstGeom>
        </p:spPr>
        <p:txBody>
          <a:bodyPr wrap="square">
            <a:spAutoFit/>
          </a:bodyPr>
          <a:lstStyle/>
          <a:p>
            <a:pPr algn="r"/>
            <a:r>
              <a:rPr lang="en-US" sz="800" dirty="0">
                <a:latin typeface="TheSans UHH" panose="020B0502050302020203" pitchFamily="34" charset="0"/>
                <a:hlinkClick r:id="rId3"/>
              </a:rPr>
              <a:t>https://www.linkedin.com/pulse/generative-ais-significant-potentially-lasting-impact-society/?trk=article-ssr-frontend-pulse_more-articles_related-content-card</a:t>
            </a:r>
            <a:endParaRPr lang="en-US" sz="800" dirty="0">
              <a:latin typeface="TheSans UHH" panose="020B0502050302020203" pitchFamily="34" charset="0"/>
            </a:endParaRPr>
          </a:p>
        </p:txBody>
      </p:sp>
    </p:spTree>
    <p:extLst>
      <p:ext uri="{BB962C8B-B14F-4D97-AF65-F5344CB8AC3E}">
        <p14:creationId xmlns:p14="http://schemas.microsoft.com/office/powerpoint/2010/main" val="304833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74053EF-0450-4036-94B8-4C446F48A03E}"/>
              </a:ext>
            </a:extLst>
          </p:cNvPr>
          <p:cNvSpPr>
            <a:spLocks noGrp="1"/>
          </p:cNvSpPr>
          <p:nvPr>
            <p:ph type="title"/>
          </p:nvPr>
        </p:nvSpPr>
        <p:spPr/>
        <p:txBody>
          <a:bodyPr/>
          <a:lstStyle/>
          <a:p>
            <a:r>
              <a:rPr lang="en-US" dirty="0"/>
              <a:t>Introduction</a:t>
            </a:r>
          </a:p>
        </p:txBody>
      </p:sp>
      <p:sp>
        <p:nvSpPr>
          <p:cNvPr id="5" name="Foliennummernplatzhalter 4">
            <a:extLst>
              <a:ext uri="{FF2B5EF4-FFF2-40B4-BE49-F238E27FC236}">
                <a16:creationId xmlns:a16="http://schemas.microsoft.com/office/drawing/2014/main" id="{BE96A4CF-B174-4304-A1F0-BA13E50ADFE3}"/>
              </a:ext>
            </a:extLst>
          </p:cNvPr>
          <p:cNvSpPr>
            <a:spLocks noGrp="1"/>
          </p:cNvSpPr>
          <p:nvPr>
            <p:ph type="sldNum" sz="quarter" idx="4294967295"/>
          </p:nvPr>
        </p:nvSpPr>
        <p:spPr>
          <a:xfrm>
            <a:off x="7010400" y="4767263"/>
            <a:ext cx="2133600" cy="274637"/>
          </a:xfrm>
        </p:spPr>
        <p:txBody>
          <a:bodyPr/>
          <a:lstStyle/>
          <a:p>
            <a:fld id="{3E01A2B2-10AD-754B-9B4C-E5B6FED423D0}" type="slidenum">
              <a:rPr lang="de-DE" smtClean="0"/>
              <a:pPr/>
              <a:t>5</a:t>
            </a:fld>
            <a:endParaRPr lang="de-DE"/>
          </a:p>
        </p:txBody>
      </p:sp>
    </p:spTree>
    <p:extLst>
      <p:ext uri="{BB962C8B-B14F-4D97-AF65-F5344CB8AC3E}">
        <p14:creationId xmlns:p14="http://schemas.microsoft.com/office/powerpoint/2010/main" val="23907234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Walt Disney: Fantasia - HIGHLIGHTZONE">
            <a:extLst>
              <a:ext uri="{FF2B5EF4-FFF2-40B4-BE49-F238E27FC236}">
                <a16:creationId xmlns:a16="http://schemas.microsoft.com/office/drawing/2014/main" id="{DD2921FD-7D2B-4FD2-85D4-F5D61FA043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15"/>
          <a:stretch/>
        </p:blipFill>
        <p:spPr bwMode="auto">
          <a:xfrm>
            <a:off x="0" y="-56942"/>
            <a:ext cx="9246943" cy="5200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7405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D07A6-465B-403F-A5E5-7970E4906AFC}"/>
              </a:ext>
            </a:extLst>
          </p:cNvPr>
          <p:cNvSpPr>
            <a:spLocks noGrp="1"/>
          </p:cNvSpPr>
          <p:nvPr>
            <p:ph type="title"/>
          </p:nvPr>
        </p:nvSpPr>
        <p:spPr/>
        <p:txBody>
          <a:bodyPr/>
          <a:lstStyle/>
          <a:p>
            <a:r>
              <a:rPr lang="en-US" dirty="0"/>
              <a:t>Can intelligent systems be controlled?</a:t>
            </a:r>
          </a:p>
        </p:txBody>
      </p:sp>
      <p:sp>
        <p:nvSpPr>
          <p:cNvPr id="3" name="Textplatzhalter 2">
            <a:extLst>
              <a:ext uri="{FF2B5EF4-FFF2-40B4-BE49-F238E27FC236}">
                <a16:creationId xmlns:a16="http://schemas.microsoft.com/office/drawing/2014/main" id="{D634FE74-9854-43EC-94C9-5ABBEB39591F}"/>
              </a:ext>
            </a:extLst>
          </p:cNvPr>
          <p:cNvSpPr>
            <a:spLocks noGrp="1"/>
          </p:cNvSpPr>
          <p:nvPr>
            <p:ph type="body" sz="quarter" idx="14"/>
          </p:nvPr>
        </p:nvSpPr>
        <p:spPr/>
        <p:txBody>
          <a:bodyPr>
            <a:normAutofit lnSpcReduction="10000"/>
          </a:bodyPr>
          <a:lstStyle/>
          <a:p>
            <a:r>
              <a:rPr lang="en-US" dirty="0"/>
              <a:t>Do we need to be more critical…</a:t>
            </a:r>
          </a:p>
          <a:p>
            <a:pPr lvl="1">
              <a:buFont typeface="Wingdings" panose="05000000000000000000" pitchFamily="2" charset="2"/>
              <a:buChar char="§"/>
            </a:pPr>
            <a:r>
              <a:rPr lang="en-US" dirty="0"/>
              <a:t>... of the performance of current technology?</a:t>
            </a:r>
          </a:p>
          <a:p>
            <a:pPr lvl="1">
              <a:buFont typeface="Wingdings" panose="05000000000000000000" pitchFamily="2" charset="2"/>
              <a:buChar char="§"/>
            </a:pPr>
            <a:r>
              <a:rPr lang="en-US" dirty="0"/>
              <a:t>... of the future impact of current technology?</a:t>
            </a:r>
          </a:p>
        </p:txBody>
      </p:sp>
      <p:sp>
        <p:nvSpPr>
          <p:cNvPr id="4" name="Datumsplatzhalter 3">
            <a:extLst>
              <a:ext uri="{FF2B5EF4-FFF2-40B4-BE49-F238E27FC236}">
                <a16:creationId xmlns:a16="http://schemas.microsoft.com/office/drawing/2014/main" id="{E4F941DD-8DC5-4E24-855A-3321F9C58594}"/>
              </a:ext>
            </a:extLst>
          </p:cNvPr>
          <p:cNvSpPr>
            <a:spLocks noGrp="1"/>
          </p:cNvSpPr>
          <p:nvPr>
            <p:ph type="dt" sz="half" idx="16"/>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D99BEDC2-1904-441D-A64A-D17E57A2F88D}"/>
              </a:ext>
            </a:extLst>
          </p:cNvPr>
          <p:cNvSpPr>
            <a:spLocks noGrp="1"/>
          </p:cNvSpPr>
          <p:nvPr>
            <p:ph type="ftr" sz="quarter" idx="17"/>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F64131FC-50D4-445F-A665-3DBA31988A0F}"/>
              </a:ext>
            </a:extLst>
          </p:cNvPr>
          <p:cNvSpPr>
            <a:spLocks noGrp="1"/>
          </p:cNvSpPr>
          <p:nvPr>
            <p:ph type="sldNum" sz="quarter" idx="18"/>
          </p:nvPr>
        </p:nvSpPr>
        <p:spPr/>
        <p:txBody>
          <a:bodyPr/>
          <a:lstStyle/>
          <a:p>
            <a:fld id="{3E01A2B2-10AD-754B-9B4C-E5B6FED423D0}" type="slidenum">
              <a:rPr lang="de-DE" smtClean="0"/>
              <a:pPr/>
              <a:t>51</a:t>
            </a:fld>
            <a:endParaRPr lang="de-DE"/>
          </a:p>
        </p:txBody>
      </p:sp>
      <p:pic>
        <p:nvPicPr>
          <p:cNvPr id="9" name="Picture 2" descr="Avoiding the 'Sorcerer's Apprentice' Problem of Software Releases - DZone">
            <a:extLst>
              <a:ext uri="{FF2B5EF4-FFF2-40B4-BE49-F238E27FC236}">
                <a16:creationId xmlns:a16="http://schemas.microsoft.com/office/drawing/2014/main" id="{90353BB0-FA8E-40F5-8637-422AB17C8B1E}"/>
              </a:ext>
            </a:extLst>
          </p:cNvPr>
          <p:cNvPicPr>
            <a:picLocks noGrp="1" noChangeAspect="1" noChangeArrowheads="1"/>
          </p:cNvPicPr>
          <p:nvPr>
            <p:ph type="pic" sz="quarter" idx="15"/>
          </p:nvPr>
        </p:nvPicPr>
        <p:blipFill rotWithShape="1">
          <a:blip r:embed="rId2">
            <a:extLst>
              <a:ext uri="{28A0092B-C50C-407E-A947-70E740481C1C}">
                <a14:useLocalDpi xmlns:a14="http://schemas.microsoft.com/office/drawing/2010/main" val="0"/>
              </a:ext>
            </a:extLst>
          </a:blip>
          <a:srcRect t="6702" b="6702"/>
          <a:stretch/>
        </p:blipFill>
        <p:spPr bwMode="auto">
          <a:xfrm flipH="1">
            <a:off x="4385798" y="1686092"/>
            <a:ext cx="4543432" cy="2879725"/>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712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F66CE928-ED57-40AF-9D08-E82699F13A62}"/>
              </a:ext>
            </a:extLst>
          </p:cNvPr>
          <p:cNvSpPr>
            <a:spLocks noGrp="1"/>
          </p:cNvSpPr>
          <p:nvPr>
            <p:ph type="title"/>
          </p:nvPr>
        </p:nvSpPr>
        <p:spPr/>
        <p:txBody>
          <a:bodyPr/>
          <a:lstStyle/>
          <a:p>
            <a:r>
              <a:rPr lang="en-US" dirty="0"/>
              <a:t>Seminar topics</a:t>
            </a:r>
          </a:p>
        </p:txBody>
      </p:sp>
      <p:sp>
        <p:nvSpPr>
          <p:cNvPr id="7" name="Foliennummernplatzhalter 6">
            <a:extLst>
              <a:ext uri="{FF2B5EF4-FFF2-40B4-BE49-F238E27FC236}">
                <a16:creationId xmlns:a16="http://schemas.microsoft.com/office/drawing/2014/main" id="{AFBF6197-3B13-4B38-9843-49BF0970653D}"/>
              </a:ext>
            </a:extLst>
          </p:cNvPr>
          <p:cNvSpPr>
            <a:spLocks noGrp="1"/>
          </p:cNvSpPr>
          <p:nvPr>
            <p:ph type="sldNum" sz="quarter" idx="4294967295"/>
          </p:nvPr>
        </p:nvSpPr>
        <p:spPr>
          <a:xfrm>
            <a:off x="7010400" y="4767263"/>
            <a:ext cx="2133600" cy="274637"/>
          </a:xfrm>
        </p:spPr>
        <p:txBody>
          <a:bodyPr/>
          <a:lstStyle/>
          <a:p>
            <a:fld id="{3E01A2B2-10AD-754B-9B4C-E5B6FED423D0}" type="slidenum">
              <a:rPr lang="de-DE" smtClean="0"/>
              <a:pPr/>
              <a:t>52</a:t>
            </a:fld>
            <a:endParaRPr lang="de-DE"/>
          </a:p>
        </p:txBody>
      </p:sp>
    </p:spTree>
    <p:extLst>
      <p:ext uri="{BB962C8B-B14F-4D97-AF65-F5344CB8AC3E}">
        <p14:creationId xmlns:p14="http://schemas.microsoft.com/office/powerpoint/2010/main" val="35311579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0FD10D16-1774-4243-A6C3-F9B3AD05E4D2}"/>
              </a:ext>
            </a:extLst>
          </p:cNvPr>
          <p:cNvSpPr>
            <a:spLocks noGrp="1"/>
          </p:cNvSpPr>
          <p:nvPr>
            <p:ph type="title"/>
          </p:nvPr>
        </p:nvSpPr>
        <p:spPr/>
        <p:txBody>
          <a:bodyPr/>
          <a:lstStyle/>
          <a:p>
            <a:r>
              <a:rPr lang="en-US" dirty="0"/>
              <a:t>Seminar topics</a:t>
            </a:r>
          </a:p>
        </p:txBody>
      </p:sp>
      <p:sp>
        <p:nvSpPr>
          <p:cNvPr id="9" name="Textplatzhalter 8">
            <a:extLst>
              <a:ext uri="{FF2B5EF4-FFF2-40B4-BE49-F238E27FC236}">
                <a16:creationId xmlns:a16="http://schemas.microsoft.com/office/drawing/2014/main" id="{06610A83-6B46-42DA-90F4-9B8D52CC36A8}"/>
              </a:ext>
            </a:extLst>
          </p:cNvPr>
          <p:cNvSpPr>
            <a:spLocks noGrp="1"/>
          </p:cNvSpPr>
          <p:nvPr>
            <p:ph type="body" sz="quarter" idx="16"/>
          </p:nvPr>
        </p:nvSpPr>
        <p:spPr/>
        <p:txBody>
          <a:bodyPr/>
          <a:lstStyle/>
          <a:p>
            <a:pPr>
              <a:buFont typeface="Wingdings" panose="05000000000000000000" pitchFamily="2" charset="2"/>
              <a:buChar char="§"/>
            </a:pPr>
            <a:r>
              <a:rPr lang="en-US" dirty="0"/>
              <a:t>Applications on education: Learning and Teaching</a:t>
            </a:r>
          </a:p>
          <a:p>
            <a:pPr lvl="1">
              <a:buFont typeface="Wingdings" panose="05000000000000000000" pitchFamily="2" charset="2"/>
              <a:buChar char="§"/>
            </a:pPr>
            <a:r>
              <a:rPr lang="en-US" dirty="0"/>
              <a:t>In what kind of education is </a:t>
            </a:r>
            <a:r>
              <a:rPr lang="en-US" dirty="0" err="1"/>
              <a:t>GenAI</a:t>
            </a:r>
            <a:r>
              <a:rPr lang="en-US" dirty="0"/>
              <a:t> applicable and / or useful and to do what? What should be considered for responsible use? </a:t>
            </a:r>
          </a:p>
          <a:p>
            <a:pPr>
              <a:buFont typeface="Wingdings" panose="05000000000000000000" pitchFamily="2" charset="2"/>
              <a:buChar char="§"/>
            </a:pPr>
            <a:r>
              <a:rPr lang="en-US" dirty="0"/>
              <a:t>Evaluation of the role of </a:t>
            </a:r>
            <a:r>
              <a:rPr lang="en-US" dirty="0" err="1"/>
              <a:t>GenAI</a:t>
            </a:r>
            <a:r>
              <a:rPr lang="en-US" dirty="0"/>
              <a:t> in accelerating research processes and generating new knowledge.</a:t>
            </a:r>
          </a:p>
          <a:p>
            <a:pPr lvl="1">
              <a:buFont typeface="Wingdings" panose="05000000000000000000" pitchFamily="2" charset="2"/>
              <a:buChar char="§"/>
            </a:pPr>
            <a:r>
              <a:rPr lang="en-US" dirty="0"/>
              <a:t>Which processes can be accelerated? What new knowledge can perhaps only emerge as a result?</a:t>
            </a:r>
          </a:p>
          <a:p>
            <a:endParaRPr lang="en-US" dirty="0"/>
          </a:p>
        </p:txBody>
      </p:sp>
      <p:sp>
        <p:nvSpPr>
          <p:cNvPr id="5" name="Datumsplatzhalter 4">
            <a:extLst>
              <a:ext uri="{FF2B5EF4-FFF2-40B4-BE49-F238E27FC236}">
                <a16:creationId xmlns:a16="http://schemas.microsoft.com/office/drawing/2014/main" id="{39098552-BCCB-460C-92A2-0AAD650A5C40}"/>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4BC076EE-9008-465B-B535-B2E41ADF0211}"/>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E04CEFA6-C40C-4CF1-9C4F-899817E493DC}"/>
              </a:ext>
            </a:extLst>
          </p:cNvPr>
          <p:cNvSpPr>
            <a:spLocks noGrp="1"/>
          </p:cNvSpPr>
          <p:nvPr>
            <p:ph type="sldNum" sz="quarter" idx="19"/>
          </p:nvPr>
        </p:nvSpPr>
        <p:spPr/>
        <p:txBody>
          <a:bodyPr/>
          <a:lstStyle/>
          <a:p>
            <a:fld id="{3E01A2B2-10AD-754B-9B4C-E5B6FED423D0}" type="slidenum">
              <a:rPr lang="de-DE" smtClean="0"/>
              <a:pPr/>
              <a:t>53</a:t>
            </a:fld>
            <a:endParaRPr lang="de-DE"/>
          </a:p>
        </p:txBody>
      </p:sp>
    </p:spTree>
    <p:extLst>
      <p:ext uri="{BB962C8B-B14F-4D97-AF65-F5344CB8AC3E}">
        <p14:creationId xmlns:p14="http://schemas.microsoft.com/office/powerpoint/2010/main" val="26172571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0FD10D16-1774-4243-A6C3-F9B3AD05E4D2}"/>
              </a:ext>
            </a:extLst>
          </p:cNvPr>
          <p:cNvSpPr>
            <a:spLocks noGrp="1"/>
          </p:cNvSpPr>
          <p:nvPr>
            <p:ph type="title"/>
          </p:nvPr>
        </p:nvSpPr>
        <p:spPr/>
        <p:txBody>
          <a:bodyPr/>
          <a:lstStyle/>
          <a:p>
            <a:r>
              <a:rPr lang="en-US" dirty="0"/>
              <a:t>Seminar topics</a:t>
            </a:r>
          </a:p>
        </p:txBody>
      </p:sp>
      <p:sp>
        <p:nvSpPr>
          <p:cNvPr id="9" name="Textplatzhalter 8">
            <a:extLst>
              <a:ext uri="{FF2B5EF4-FFF2-40B4-BE49-F238E27FC236}">
                <a16:creationId xmlns:a16="http://schemas.microsoft.com/office/drawing/2014/main" id="{06610A83-6B46-42DA-90F4-9B8D52CC36A8}"/>
              </a:ext>
            </a:extLst>
          </p:cNvPr>
          <p:cNvSpPr>
            <a:spLocks noGrp="1"/>
          </p:cNvSpPr>
          <p:nvPr>
            <p:ph type="body" sz="quarter" idx="16"/>
          </p:nvPr>
        </p:nvSpPr>
        <p:spPr/>
        <p:txBody>
          <a:bodyPr/>
          <a:lstStyle/>
          <a:p>
            <a:pPr>
              <a:spcBef>
                <a:spcPts val="1200"/>
              </a:spcBef>
            </a:pPr>
            <a:r>
              <a:rPr lang="en-US" dirty="0"/>
              <a:t>Analysis of the potential social impact of </a:t>
            </a:r>
            <a:r>
              <a:rPr lang="en-US" dirty="0" err="1"/>
              <a:t>GenAI</a:t>
            </a:r>
            <a:r>
              <a:rPr lang="en-US" dirty="0"/>
              <a:t> on education systems, labor markets and society in general.</a:t>
            </a:r>
          </a:p>
          <a:p>
            <a:pPr>
              <a:spcBef>
                <a:spcPts val="1200"/>
              </a:spcBef>
            </a:pPr>
            <a:r>
              <a:rPr lang="en-US" dirty="0"/>
              <a:t>What are the long-term implications and challenges of integrating </a:t>
            </a:r>
            <a:r>
              <a:rPr lang="en-US" dirty="0" err="1"/>
              <a:t>GenAI</a:t>
            </a:r>
            <a:r>
              <a:rPr lang="en-US" dirty="0"/>
              <a:t> into education and research environments?</a:t>
            </a:r>
          </a:p>
          <a:p>
            <a:pPr>
              <a:spcBef>
                <a:spcPts val="1200"/>
              </a:spcBef>
            </a:pPr>
            <a:r>
              <a:rPr lang="en-US" dirty="0"/>
              <a:t>The role of AI in the humanities and the impact on cultural insights and creative processes.</a:t>
            </a:r>
          </a:p>
          <a:p>
            <a:pPr>
              <a:spcBef>
                <a:spcPts val="1200"/>
              </a:spcBef>
            </a:pPr>
            <a:r>
              <a:rPr lang="en-US" dirty="0"/>
              <a:t>Analysis of the ethical challenges in the integration of AI in educational institutions.</a:t>
            </a:r>
          </a:p>
        </p:txBody>
      </p:sp>
      <p:sp>
        <p:nvSpPr>
          <p:cNvPr id="5" name="Datumsplatzhalter 4">
            <a:extLst>
              <a:ext uri="{FF2B5EF4-FFF2-40B4-BE49-F238E27FC236}">
                <a16:creationId xmlns:a16="http://schemas.microsoft.com/office/drawing/2014/main" id="{39098552-BCCB-460C-92A2-0AAD650A5C40}"/>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4BC076EE-9008-465B-B535-B2E41ADF0211}"/>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E04CEFA6-C40C-4CF1-9C4F-899817E493DC}"/>
              </a:ext>
            </a:extLst>
          </p:cNvPr>
          <p:cNvSpPr>
            <a:spLocks noGrp="1"/>
          </p:cNvSpPr>
          <p:nvPr>
            <p:ph type="sldNum" sz="quarter" idx="19"/>
          </p:nvPr>
        </p:nvSpPr>
        <p:spPr/>
        <p:txBody>
          <a:bodyPr/>
          <a:lstStyle/>
          <a:p>
            <a:fld id="{3E01A2B2-10AD-754B-9B4C-E5B6FED423D0}" type="slidenum">
              <a:rPr lang="de-DE" smtClean="0"/>
              <a:pPr/>
              <a:t>54</a:t>
            </a:fld>
            <a:endParaRPr lang="de-DE"/>
          </a:p>
        </p:txBody>
      </p:sp>
    </p:spTree>
    <p:extLst>
      <p:ext uri="{BB962C8B-B14F-4D97-AF65-F5344CB8AC3E}">
        <p14:creationId xmlns:p14="http://schemas.microsoft.com/office/powerpoint/2010/main" val="682273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B8A4321-D148-4A86-89A5-046D310A2A86}"/>
              </a:ext>
            </a:extLst>
          </p:cNvPr>
          <p:cNvSpPr>
            <a:spLocks noGrp="1"/>
          </p:cNvSpPr>
          <p:nvPr>
            <p:ph type="title"/>
          </p:nvPr>
        </p:nvSpPr>
        <p:spPr/>
        <p:txBody>
          <a:bodyPr/>
          <a:lstStyle/>
          <a:p>
            <a:r>
              <a:rPr lang="en-US" dirty="0"/>
              <a:t>Literature</a:t>
            </a:r>
          </a:p>
        </p:txBody>
      </p:sp>
      <p:sp>
        <p:nvSpPr>
          <p:cNvPr id="8" name="Textplatzhalter 7">
            <a:extLst>
              <a:ext uri="{FF2B5EF4-FFF2-40B4-BE49-F238E27FC236}">
                <a16:creationId xmlns:a16="http://schemas.microsoft.com/office/drawing/2014/main" id="{4D3825AE-4343-4DBB-A1C4-C8E5344AA1A0}"/>
              </a:ext>
            </a:extLst>
          </p:cNvPr>
          <p:cNvSpPr>
            <a:spLocks noGrp="1"/>
          </p:cNvSpPr>
          <p:nvPr>
            <p:ph type="body" sz="quarter" idx="16"/>
          </p:nvPr>
        </p:nvSpPr>
        <p:spPr>
          <a:xfrm>
            <a:off x="214311" y="1779662"/>
            <a:ext cx="4933753" cy="2879651"/>
          </a:xfrm>
        </p:spPr>
        <p:txBody>
          <a:bodyPr/>
          <a:lstStyle/>
          <a:p>
            <a:pPr marL="342900" indent="-342900">
              <a:buFont typeface="Wingdings" panose="05000000000000000000" pitchFamily="2" charset="2"/>
              <a:buChar char="§"/>
            </a:pPr>
            <a:r>
              <a:rPr lang="en-US" dirty="0"/>
              <a:t>Stuart Russell and Peter </a:t>
            </a:r>
            <a:r>
              <a:rPr lang="en-US" dirty="0" err="1"/>
              <a:t>Norvig</a:t>
            </a:r>
            <a:r>
              <a:rPr lang="en-US" dirty="0"/>
              <a:t>. 2020. Artificial Intelligence: A Modern Approach (4th. ed.). Prentice Hall Press, USA. </a:t>
            </a:r>
          </a:p>
          <a:p>
            <a:pPr marL="342900" indent="-342900">
              <a:buFont typeface="Wingdings" panose="05000000000000000000" pitchFamily="2" charset="2"/>
              <a:buChar char="§"/>
            </a:pPr>
            <a:r>
              <a:rPr lang="en-US" dirty="0"/>
              <a:t>Stuart Russell. 2020. Human Compatible: Artificial Intelligence and the Problem of Control. Penguin Publishing Group; Reprint Edition.</a:t>
            </a:r>
          </a:p>
          <a:p>
            <a:endParaRPr lang="en-US" dirty="0"/>
          </a:p>
        </p:txBody>
      </p:sp>
      <p:sp>
        <p:nvSpPr>
          <p:cNvPr id="10" name="Datumsplatzhalter 9">
            <a:extLst>
              <a:ext uri="{FF2B5EF4-FFF2-40B4-BE49-F238E27FC236}">
                <a16:creationId xmlns:a16="http://schemas.microsoft.com/office/drawing/2014/main" id="{0EEDC4E5-6D85-4E10-AA53-479F069820A7}"/>
              </a:ext>
            </a:extLst>
          </p:cNvPr>
          <p:cNvSpPr>
            <a:spLocks noGrp="1"/>
          </p:cNvSpPr>
          <p:nvPr>
            <p:ph type="dt" sz="half" idx="17"/>
          </p:nvPr>
        </p:nvSpPr>
        <p:spPr/>
        <p:txBody>
          <a:bodyPr/>
          <a:lstStyle/>
          <a:p>
            <a:r>
              <a:rPr lang="en-DE"/>
              <a:t>SoSe2024</a:t>
            </a:r>
            <a:endParaRPr lang="de-DE"/>
          </a:p>
        </p:txBody>
      </p:sp>
      <p:sp>
        <p:nvSpPr>
          <p:cNvPr id="11" name="Fußzeilenplatzhalter 10">
            <a:extLst>
              <a:ext uri="{FF2B5EF4-FFF2-40B4-BE49-F238E27FC236}">
                <a16:creationId xmlns:a16="http://schemas.microsoft.com/office/drawing/2014/main" id="{F48FAB7D-821F-499B-AB99-6B4790DE60D0}"/>
              </a:ext>
            </a:extLst>
          </p:cNvPr>
          <p:cNvSpPr>
            <a:spLocks noGrp="1"/>
          </p:cNvSpPr>
          <p:nvPr>
            <p:ph type="ftr" sz="quarter" idx="18"/>
          </p:nvPr>
        </p:nvSpPr>
        <p:spPr/>
        <p:txBody>
          <a:bodyPr/>
          <a:lstStyle/>
          <a:p>
            <a:r>
              <a:rPr lang="de-DE"/>
              <a:t>GenAI | Sylvia Melzer, Ralf Möller</a:t>
            </a:r>
            <a:endParaRPr lang="de-DE" dirty="0"/>
          </a:p>
        </p:txBody>
      </p:sp>
      <p:sp>
        <p:nvSpPr>
          <p:cNvPr id="12" name="Foliennummernplatzhalter 11">
            <a:extLst>
              <a:ext uri="{FF2B5EF4-FFF2-40B4-BE49-F238E27FC236}">
                <a16:creationId xmlns:a16="http://schemas.microsoft.com/office/drawing/2014/main" id="{F5D9D154-0BEE-41F9-B0F0-F407C35FE332}"/>
              </a:ext>
            </a:extLst>
          </p:cNvPr>
          <p:cNvSpPr>
            <a:spLocks noGrp="1"/>
          </p:cNvSpPr>
          <p:nvPr>
            <p:ph type="sldNum" sz="quarter" idx="19"/>
          </p:nvPr>
        </p:nvSpPr>
        <p:spPr/>
        <p:txBody>
          <a:bodyPr/>
          <a:lstStyle/>
          <a:p>
            <a:fld id="{3E01A2B2-10AD-754B-9B4C-E5B6FED423D0}" type="slidenum">
              <a:rPr lang="de-DE" smtClean="0"/>
              <a:pPr/>
              <a:t>6</a:t>
            </a:fld>
            <a:endParaRPr lang="de-DE" dirty="0"/>
          </a:p>
        </p:txBody>
      </p:sp>
      <p:pic>
        <p:nvPicPr>
          <p:cNvPr id="2" name="Grafik 1">
            <a:extLst>
              <a:ext uri="{FF2B5EF4-FFF2-40B4-BE49-F238E27FC236}">
                <a16:creationId xmlns:a16="http://schemas.microsoft.com/office/drawing/2014/main" id="{F2581F8F-EA74-4167-9EC0-7E009E95A8EA}"/>
              </a:ext>
            </a:extLst>
          </p:cNvPr>
          <p:cNvPicPr>
            <a:picLocks noChangeAspect="1"/>
          </p:cNvPicPr>
          <p:nvPr/>
        </p:nvPicPr>
        <p:blipFill>
          <a:blip r:embed="rId2"/>
          <a:stretch>
            <a:fillRect/>
          </a:stretch>
        </p:blipFill>
        <p:spPr>
          <a:xfrm>
            <a:off x="5076056" y="1707480"/>
            <a:ext cx="2022574" cy="2571750"/>
          </a:xfrm>
          <a:prstGeom prst="rect">
            <a:avLst/>
          </a:prstGeom>
          <a:ln>
            <a:noFill/>
          </a:ln>
          <a:effectLst>
            <a:reflection blurRad="12700" stA="30000" endPos="30000" dist="5000" dir="5400000" sy="-100000" algn="bl" rotWithShape="0"/>
          </a:effectLst>
          <a:scene3d>
            <a:camera prst="isometricOffAxis2Left"/>
            <a:lightRig rig="threePt" dir="t">
              <a:rot lat="0" lon="0" rev="2700000"/>
            </a:lightRig>
          </a:scene3d>
          <a:sp3d>
            <a:bevelT w="63500" h="50800"/>
          </a:sp3d>
        </p:spPr>
      </p:pic>
      <p:sp>
        <p:nvSpPr>
          <p:cNvPr id="3" name="Rechteck 2">
            <a:extLst>
              <a:ext uri="{FF2B5EF4-FFF2-40B4-BE49-F238E27FC236}">
                <a16:creationId xmlns:a16="http://schemas.microsoft.com/office/drawing/2014/main" id="{CDE7250E-3770-410F-AC28-9508779DFDBA}"/>
              </a:ext>
            </a:extLst>
          </p:cNvPr>
          <p:cNvSpPr/>
          <p:nvPr/>
        </p:nvSpPr>
        <p:spPr>
          <a:xfrm>
            <a:off x="419389" y="4483713"/>
            <a:ext cx="8715378" cy="338554"/>
          </a:xfrm>
          <a:prstGeom prst="rect">
            <a:avLst/>
          </a:prstGeom>
        </p:spPr>
        <p:txBody>
          <a:bodyPr wrap="square">
            <a:spAutoFit/>
          </a:bodyPr>
          <a:lstStyle/>
          <a:p>
            <a:pPr algn="r"/>
            <a:r>
              <a:rPr lang="en-US" sz="800" dirty="0">
                <a:latin typeface="TheSans UHH" panose="020B0502050302020203" pitchFamily="34" charset="0"/>
                <a:hlinkClick r:id="rId3"/>
              </a:rPr>
              <a:t>https://www.amazon.de/Artificial-Intelligence-Modern-Approach-Global/dp/1292401133/</a:t>
            </a:r>
            <a:br>
              <a:rPr lang="en-US" sz="800" dirty="0">
                <a:latin typeface="TheSans UHH" panose="020B0502050302020203" pitchFamily="34" charset="0"/>
              </a:rPr>
            </a:br>
            <a:r>
              <a:rPr lang="en-US" sz="800" dirty="0">
                <a:latin typeface="TheSans UHH" panose="020B0502050302020203" pitchFamily="34" charset="0"/>
                <a:hlinkClick r:id="rId4"/>
              </a:rPr>
              <a:t>https://www.amazon.de/Human-Compatible-Artificial-Intelligence-Problem/dp/0525558632/</a:t>
            </a:r>
            <a:r>
              <a:rPr lang="en-US" sz="800" dirty="0">
                <a:latin typeface="TheSans UHH" panose="020B0502050302020203" pitchFamily="34" charset="0"/>
              </a:rPr>
              <a:t> </a:t>
            </a:r>
          </a:p>
        </p:txBody>
      </p:sp>
      <p:pic>
        <p:nvPicPr>
          <p:cNvPr id="5" name="Grafik 4">
            <a:extLst>
              <a:ext uri="{FF2B5EF4-FFF2-40B4-BE49-F238E27FC236}">
                <a16:creationId xmlns:a16="http://schemas.microsoft.com/office/drawing/2014/main" id="{153F8843-62D4-451B-BD4B-A37AB807124B}"/>
              </a:ext>
            </a:extLst>
          </p:cNvPr>
          <p:cNvPicPr>
            <a:picLocks noChangeAspect="1"/>
          </p:cNvPicPr>
          <p:nvPr/>
        </p:nvPicPr>
        <p:blipFill>
          <a:blip r:embed="rId5"/>
          <a:stretch>
            <a:fillRect/>
          </a:stretch>
        </p:blipFill>
        <p:spPr>
          <a:xfrm>
            <a:off x="7175234" y="1707481"/>
            <a:ext cx="1769779" cy="2641574"/>
          </a:xfrm>
          <a:prstGeom prst="rect">
            <a:avLst/>
          </a:prstGeom>
          <a:ln>
            <a:noFill/>
          </a:ln>
          <a:effectLst>
            <a:reflection blurRad="12700" stA="30000" endPos="30000" dist="5000" dir="5400000" sy="-100000" algn="bl" rotWithShape="0"/>
          </a:effectLst>
          <a:scene3d>
            <a:camera prst="isometricOffAxis2Left"/>
            <a:lightRig rig="threePt" dir="t">
              <a:rot lat="0" lon="0" rev="2700000"/>
            </a:lightRig>
          </a:scene3d>
          <a:sp3d>
            <a:bevelT w="63500" h="50800"/>
          </a:sp3d>
        </p:spPr>
      </p:pic>
    </p:spTree>
    <p:extLst>
      <p:ext uri="{BB962C8B-B14F-4D97-AF65-F5344CB8AC3E}">
        <p14:creationId xmlns:p14="http://schemas.microsoft.com/office/powerpoint/2010/main" val="1368750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679E1F5B-53B5-4149-B335-E892A7A0CE2B}"/>
              </a:ext>
            </a:extLst>
          </p:cNvPr>
          <p:cNvSpPr>
            <a:spLocks noGrp="1"/>
          </p:cNvSpPr>
          <p:nvPr>
            <p:ph type="title"/>
          </p:nvPr>
        </p:nvSpPr>
        <p:spPr/>
        <p:txBody>
          <a:bodyPr/>
          <a:lstStyle/>
          <a:p>
            <a:r>
              <a:rPr lang="en-DE" sz="2400" dirty="0"/>
              <a:t>AI: Science about agents acting in the world</a:t>
            </a:r>
            <a:r>
              <a:rPr lang="de-DE" sz="2400" dirty="0"/>
              <a:t> </a:t>
            </a:r>
            <a:br>
              <a:rPr lang="de-DE" sz="2400" dirty="0"/>
            </a:br>
            <a:r>
              <a:rPr lang="en-DE" sz="2400" dirty="0"/>
              <a:t>(Lat. </a:t>
            </a:r>
            <a:r>
              <a:rPr lang="en-DE" sz="2400" dirty="0" err="1"/>
              <a:t>agere</a:t>
            </a:r>
            <a:r>
              <a:rPr lang="en-DE" sz="2400" dirty="0"/>
              <a:t>: act)</a:t>
            </a:r>
            <a:endParaRPr lang="en-US" dirty="0"/>
          </a:p>
        </p:txBody>
      </p:sp>
      <p:sp>
        <p:nvSpPr>
          <p:cNvPr id="5" name="Datumsplatzhalter 4">
            <a:extLst>
              <a:ext uri="{FF2B5EF4-FFF2-40B4-BE49-F238E27FC236}">
                <a16:creationId xmlns:a16="http://schemas.microsoft.com/office/drawing/2014/main" id="{859F2FEC-1CA1-4D67-9736-7F4EA5E6F880}"/>
              </a:ext>
            </a:extLst>
          </p:cNvPr>
          <p:cNvSpPr>
            <a:spLocks noGrp="1"/>
          </p:cNvSpPr>
          <p:nvPr>
            <p:ph type="dt" sz="half" idx="17"/>
          </p:nvPr>
        </p:nvSpPr>
        <p:spPr/>
        <p:txBody>
          <a:bodyPr/>
          <a:lstStyle/>
          <a:p>
            <a:r>
              <a:rPr lang="en-DE"/>
              <a:t>SoSe2024</a:t>
            </a:r>
            <a:endParaRPr lang="de-DE"/>
          </a:p>
        </p:txBody>
      </p:sp>
      <p:sp>
        <p:nvSpPr>
          <p:cNvPr id="6" name="Fußzeilenplatzhalter 5">
            <a:extLst>
              <a:ext uri="{FF2B5EF4-FFF2-40B4-BE49-F238E27FC236}">
                <a16:creationId xmlns:a16="http://schemas.microsoft.com/office/drawing/2014/main" id="{F1E38AB0-1EB8-4C8F-9372-CB38EB0F6B22}"/>
              </a:ext>
            </a:extLst>
          </p:cNvPr>
          <p:cNvSpPr>
            <a:spLocks noGrp="1"/>
          </p:cNvSpPr>
          <p:nvPr>
            <p:ph type="ftr" sz="quarter" idx="18"/>
          </p:nvPr>
        </p:nvSpPr>
        <p:spPr/>
        <p:txBody>
          <a:bodyPr/>
          <a:lstStyle/>
          <a:p>
            <a:r>
              <a:rPr lang="de-DE"/>
              <a:t>GenAI | Sylvia Melzer, Ralf Möller</a:t>
            </a:r>
          </a:p>
        </p:txBody>
      </p:sp>
      <p:sp>
        <p:nvSpPr>
          <p:cNvPr id="7" name="Foliennummernplatzhalter 6">
            <a:extLst>
              <a:ext uri="{FF2B5EF4-FFF2-40B4-BE49-F238E27FC236}">
                <a16:creationId xmlns:a16="http://schemas.microsoft.com/office/drawing/2014/main" id="{18D67547-F3BD-4512-ABF3-27E42EC3607C}"/>
              </a:ext>
            </a:extLst>
          </p:cNvPr>
          <p:cNvSpPr>
            <a:spLocks noGrp="1"/>
          </p:cNvSpPr>
          <p:nvPr>
            <p:ph type="sldNum" sz="quarter" idx="19"/>
          </p:nvPr>
        </p:nvSpPr>
        <p:spPr/>
        <p:txBody>
          <a:bodyPr/>
          <a:lstStyle/>
          <a:p>
            <a:fld id="{3E01A2B2-10AD-754B-9B4C-E5B6FED423D0}" type="slidenum">
              <a:rPr lang="de-DE" smtClean="0"/>
              <a:pPr/>
              <a:t>7</a:t>
            </a:fld>
            <a:endParaRPr lang="de-DE"/>
          </a:p>
        </p:txBody>
      </p:sp>
      <p:pic>
        <p:nvPicPr>
          <p:cNvPr id="28" name="Content Placeholder 3">
            <a:extLst>
              <a:ext uri="{FF2B5EF4-FFF2-40B4-BE49-F238E27FC236}">
                <a16:creationId xmlns:a16="http://schemas.microsoft.com/office/drawing/2014/main" id="{A1398F58-967E-41BB-AACD-90D22164D980}"/>
              </a:ext>
            </a:extLst>
          </p:cNvPr>
          <p:cNvPicPr>
            <a:picLocks noChangeAspect="1"/>
          </p:cNvPicPr>
          <p:nvPr/>
        </p:nvPicPr>
        <p:blipFill>
          <a:blip r:embed="rId2"/>
          <a:stretch>
            <a:fillRect/>
          </a:stretch>
        </p:blipFill>
        <p:spPr>
          <a:xfrm>
            <a:off x="3302566" y="1535282"/>
            <a:ext cx="3166476" cy="3166476"/>
          </a:xfrm>
          <a:prstGeom prst="rect">
            <a:avLst/>
          </a:prstGeom>
          <a:noFill/>
        </p:spPr>
      </p:pic>
      <p:pic>
        <p:nvPicPr>
          <p:cNvPr id="30" name="Picture 3">
            <a:extLst>
              <a:ext uri="{FF2B5EF4-FFF2-40B4-BE49-F238E27FC236}">
                <a16:creationId xmlns:a16="http://schemas.microsoft.com/office/drawing/2014/main" id="{1FA56E7C-FA2C-4801-BF95-FFE974F778BE}"/>
              </a:ext>
            </a:extLst>
          </p:cNvPr>
          <p:cNvPicPr>
            <a:picLocks noChangeAspect="1"/>
          </p:cNvPicPr>
          <p:nvPr/>
        </p:nvPicPr>
        <p:blipFill>
          <a:blip r:embed="rId3"/>
          <a:stretch>
            <a:fillRect/>
          </a:stretch>
        </p:blipFill>
        <p:spPr>
          <a:xfrm>
            <a:off x="4501583" y="1666304"/>
            <a:ext cx="611376" cy="611376"/>
          </a:xfrm>
          <a:prstGeom prst="rect">
            <a:avLst/>
          </a:prstGeom>
          <a:noFill/>
        </p:spPr>
      </p:pic>
      <p:pic>
        <p:nvPicPr>
          <p:cNvPr id="31" name="Picture 4">
            <a:extLst>
              <a:ext uri="{FF2B5EF4-FFF2-40B4-BE49-F238E27FC236}">
                <a16:creationId xmlns:a16="http://schemas.microsoft.com/office/drawing/2014/main" id="{615543B3-1FAB-4102-809E-7140599DBD50}"/>
              </a:ext>
            </a:extLst>
          </p:cNvPr>
          <p:cNvPicPr>
            <a:picLocks noChangeAspect="1"/>
          </p:cNvPicPr>
          <p:nvPr/>
        </p:nvPicPr>
        <p:blipFill>
          <a:blip r:embed="rId3"/>
          <a:stretch>
            <a:fillRect/>
          </a:stretch>
        </p:blipFill>
        <p:spPr>
          <a:xfrm>
            <a:off x="5910761" y="2709096"/>
            <a:ext cx="611376" cy="611376"/>
          </a:xfrm>
          <a:prstGeom prst="rect">
            <a:avLst/>
          </a:prstGeom>
          <a:noFill/>
        </p:spPr>
      </p:pic>
      <p:pic>
        <p:nvPicPr>
          <p:cNvPr id="32" name="Picture 5">
            <a:extLst>
              <a:ext uri="{FF2B5EF4-FFF2-40B4-BE49-F238E27FC236}">
                <a16:creationId xmlns:a16="http://schemas.microsoft.com/office/drawing/2014/main" id="{F246AE00-1198-4314-9FEE-C269BB43E489}"/>
              </a:ext>
            </a:extLst>
          </p:cNvPr>
          <p:cNvPicPr>
            <a:picLocks noChangeAspect="1"/>
          </p:cNvPicPr>
          <p:nvPr/>
        </p:nvPicPr>
        <p:blipFill>
          <a:blip r:embed="rId3"/>
          <a:stretch>
            <a:fillRect/>
          </a:stretch>
        </p:blipFill>
        <p:spPr>
          <a:xfrm>
            <a:off x="5037071" y="3977357"/>
            <a:ext cx="611376" cy="611376"/>
          </a:xfrm>
          <a:prstGeom prst="rect">
            <a:avLst/>
          </a:prstGeom>
          <a:noFill/>
        </p:spPr>
      </p:pic>
      <p:pic>
        <p:nvPicPr>
          <p:cNvPr id="33" name="Picture 6">
            <a:extLst>
              <a:ext uri="{FF2B5EF4-FFF2-40B4-BE49-F238E27FC236}">
                <a16:creationId xmlns:a16="http://schemas.microsoft.com/office/drawing/2014/main" id="{F502102A-ABD7-49B8-B061-AAB17DE71FF9}"/>
              </a:ext>
            </a:extLst>
          </p:cNvPr>
          <p:cNvPicPr>
            <a:picLocks noChangeAspect="1"/>
          </p:cNvPicPr>
          <p:nvPr/>
        </p:nvPicPr>
        <p:blipFill>
          <a:blip r:embed="rId3"/>
          <a:stretch>
            <a:fillRect/>
          </a:stretch>
        </p:blipFill>
        <p:spPr>
          <a:xfrm>
            <a:off x="3609103" y="3075482"/>
            <a:ext cx="611376" cy="611376"/>
          </a:xfrm>
          <a:prstGeom prst="rect">
            <a:avLst/>
          </a:prstGeom>
          <a:noFill/>
        </p:spPr>
      </p:pic>
      <p:sp>
        <p:nvSpPr>
          <p:cNvPr id="34" name="TextBox 42">
            <a:extLst>
              <a:ext uri="{FF2B5EF4-FFF2-40B4-BE49-F238E27FC236}">
                <a16:creationId xmlns:a16="http://schemas.microsoft.com/office/drawing/2014/main" id="{CBB1FC02-0561-41A6-A3B7-8FA36B8273EE}"/>
              </a:ext>
            </a:extLst>
          </p:cNvPr>
          <p:cNvSpPr txBox="1"/>
          <p:nvPr/>
        </p:nvSpPr>
        <p:spPr>
          <a:xfrm>
            <a:off x="2018356" y="1963938"/>
            <a:ext cx="1761555" cy="715581"/>
          </a:xfrm>
          <a:prstGeom prst="rect">
            <a:avLst/>
          </a:prstGeom>
          <a:noFill/>
        </p:spPr>
        <p:txBody>
          <a:bodyPr wrap="square" rtlCol="0">
            <a:spAutoFit/>
          </a:bodyPr>
          <a:lstStyle/>
          <a:p>
            <a:r>
              <a:rPr lang="en-US" sz="1350" dirty="0">
                <a:latin typeface="TheSans UHH" panose="020B0502050302020203" pitchFamily="34" charset="0"/>
              </a:rPr>
              <a:t>From percepts to the </a:t>
            </a:r>
          </a:p>
          <a:p>
            <a:r>
              <a:rPr lang="en-US" sz="1350" dirty="0">
                <a:latin typeface="TheSans UHH" panose="020B0502050302020203" pitchFamily="34" charset="0"/>
              </a:rPr>
              <a:t>state of the environment</a:t>
            </a:r>
            <a:endParaRPr lang="en-DE" sz="1350" dirty="0">
              <a:latin typeface="TheSans UHH" panose="020B0502050302020203" pitchFamily="34" charset="0"/>
            </a:endParaRPr>
          </a:p>
        </p:txBody>
      </p:sp>
      <p:grpSp>
        <p:nvGrpSpPr>
          <p:cNvPr id="37" name="Group 11">
            <a:extLst>
              <a:ext uri="{FF2B5EF4-FFF2-40B4-BE49-F238E27FC236}">
                <a16:creationId xmlns:a16="http://schemas.microsoft.com/office/drawing/2014/main" id="{5D4584CB-E349-4C22-87E0-19F3884E751C}"/>
              </a:ext>
            </a:extLst>
          </p:cNvPr>
          <p:cNvGrpSpPr/>
          <p:nvPr/>
        </p:nvGrpSpPr>
        <p:grpSpPr>
          <a:xfrm>
            <a:off x="3844541" y="1900990"/>
            <a:ext cx="2430427" cy="2473557"/>
            <a:chOff x="5126054" y="2534653"/>
            <a:chExt cx="3240569" cy="3298076"/>
          </a:xfrm>
        </p:grpSpPr>
        <p:sp>
          <p:nvSpPr>
            <p:cNvPr id="38" name="Rectangle 2">
              <a:extLst>
                <a:ext uri="{FF2B5EF4-FFF2-40B4-BE49-F238E27FC236}">
                  <a16:creationId xmlns:a16="http://schemas.microsoft.com/office/drawing/2014/main" id="{3E97290A-08C8-47F9-969C-824512DC21E0}"/>
                </a:ext>
              </a:extLst>
            </p:cNvPr>
            <p:cNvSpPr/>
            <p:nvPr/>
          </p:nvSpPr>
          <p:spPr>
            <a:xfrm>
              <a:off x="6329067" y="2534653"/>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endParaRPr>
            </a:p>
          </p:txBody>
        </p:sp>
        <p:sp>
          <p:nvSpPr>
            <p:cNvPr id="39" name="Rectangle 46">
              <a:extLst>
                <a:ext uri="{FF2B5EF4-FFF2-40B4-BE49-F238E27FC236}">
                  <a16:creationId xmlns:a16="http://schemas.microsoft.com/office/drawing/2014/main" id="{D588393C-9748-47C5-A6D0-AE57ACAF6267}"/>
                </a:ext>
              </a:extLst>
            </p:cNvPr>
            <p:cNvSpPr/>
            <p:nvPr/>
          </p:nvSpPr>
          <p:spPr>
            <a:xfrm>
              <a:off x="5126054" y="4416646"/>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endParaRPr>
            </a:p>
          </p:txBody>
        </p:sp>
        <p:sp>
          <p:nvSpPr>
            <p:cNvPr id="40" name="Rectangle 47">
              <a:extLst>
                <a:ext uri="{FF2B5EF4-FFF2-40B4-BE49-F238E27FC236}">
                  <a16:creationId xmlns:a16="http://schemas.microsoft.com/office/drawing/2014/main" id="{E1C233D6-8DEE-4173-9812-046ADE10A680}"/>
                </a:ext>
              </a:extLst>
            </p:cNvPr>
            <p:cNvSpPr/>
            <p:nvPr/>
          </p:nvSpPr>
          <p:spPr>
            <a:xfrm>
              <a:off x="8182935" y="3957437"/>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endParaRPr>
            </a:p>
          </p:txBody>
        </p:sp>
        <p:sp>
          <p:nvSpPr>
            <p:cNvPr id="41" name="Rectangle 48">
              <a:extLst>
                <a:ext uri="{FF2B5EF4-FFF2-40B4-BE49-F238E27FC236}">
                  <a16:creationId xmlns:a16="http://schemas.microsoft.com/office/drawing/2014/main" id="{B3D3A524-F02A-4B44-8ACB-71E41DD5D4AA}"/>
                </a:ext>
              </a:extLst>
            </p:cNvPr>
            <p:cNvSpPr/>
            <p:nvPr/>
          </p:nvSpPr>
          <p:spPr>
            <a:xfrm>
              <a:off x="7008969" y="5640281"/>
              <a:ext cx="183688" cy="192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solidFill>
                  <a:sysClr val="windowText" lastClr="000000"/>
                </a:solidFill>
              </a:endParaRPr>
            </a:p>
          </p:txBody>
        </p:sp>
      </p:grpSp>
      <p:sp>
        <p:nvSpPr>
          <p:cNvPr id="42" name="Right Arrow 49">
            <a:extLst>
              <a:ext uri="{FF2B5EF4-FFF2-40B4-BE49-F238E27FC236}">
                <a16:creationId xmlns:a16="http://schemas.microsoft.com/office/drawing/2014/main" id="{95C2F92F-C617-445C-A0BE-8B7D7FD2BE9B}"/>
              </a:ext>
            </a:extLst>
          </p:cNvPr>
          <p:cNvSpPr/>
          <p:nvPr/>
        </p:nvSpPr>
        <p:spPr>
          <a:xfrm>
            <a:off x="1023145" y="2118784"/>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p>
        </p:txBody>
      </p:sp>
      <p:sp>
        <p:nvSpPr>
          <p:cNvPr id="43" name="TextBox 50">
            <a:extLst>
              <a:ext uri="{FF2B5EF4-FFF2-40B4-BE49-F238E27FC236}">
                <a16:creationId xmlns:a16="http://schemas.microsoft.com/office/drawing/2014/main" id="{8C54D565-FDFC-4F2A-B065-3D634A1B52E2}"/>
              </a:ext>
            </a:extLst>
          </p:cNvPr>
          <p:cNvSpPr txBox="1"/>
          <p:nvPr/>
        </p:nvSpPr>
        <p:spPr>
          <a:xfrm>
            <a:off x="203726" y="2127639"/>
            <a:ext cx="791820" cy="300082"/>
          </a:xfrm>
          <a:prstGeom prst="rect">
            <a:avLst/>
          </a:prstGeom>
          <a:noFill/>
        </p:spPr>
        <p:txBody>
          <a:bodyPr wrap="none" rtlCol="0">
            <a:spAutoFit/>
          </a:bodyPr>
          <a:lstStyle/>
          <a:p>
            <a:r>
              <a:rPr lang="en-DE" sz="1350" dirty="0"/>
              <a:t>Per</a:t>
            </a:r>
            <a:r>
              <a:rPr lang="de-DE" sz="1350" dirty="0"/>
              <a:t>c</a:t>
            </a:r>
            <a:r>
              <a:rPr lang="en-DE" sz="1350" dirty="0" err="1"/>
              <a:t>ept</a:t>
            </a:r>
            <a:r>
              <a:rPr lang="de-DE" sz="1350" dirty="0"/>
              <a:t>s</a:t>
            </a:r>
            <a:endParaRPr lang="en-DE" sz="1350" dirty="0"/>
          </a:p>
        </p:txBody>
      </p:sp>
      <p:sp>
        <p:nvSpPr>
          <p:cNvPr id="44" name="Right Arrow 51">
            <a:extLst>
              <a:ext uri="{FF2B5EF4-FFF2-40B4-BE49-F238E27FC236}">
                <a16:creationId xmlns:a16="http://schemas.microsoft.com/office/drawing/2014/main" id="{F69B559A-3BA2-403B-84D9-987E961B860C}"/>
              </a:ext>
            </a:extLst>
          </p:cNvPr>
          <p:cNvSpPr/>
          <p:nvPr/>
        </p:nvSpPr>
        <p:spPr>
          <a:xfrm rot="10800000">
            <a:off x="1009520" y="3781911"/>
            <a:ext cx="968188" cy="317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350"/>
          </a:p>
        </p:txBody>
      </p:sp>
      <p:sp>
        <p:nvSpPr>
          <p:cNvPr id="45" name="Cloud Callout 22">
            <a:extLst>
              <a:ext uri="{FF2B5EF4-FFF2-40B4-BE49-F238E27FC236}">
                <a16:creationId xmlns:a16="http://schemas.microsoft.com/office/drawing/2014/main" id="{0CF654F0-F41D-4857-AD3A-05A1513DF8F9}"/>
              </a:ext>
            </a:extLst>
          </p:cNvPr>
          <p:cNvSpPr/>
          <p:nvPr/>
        </p:nvSpPr>
        <p:spPr>
          <a:xfrm>
            <a:off x="6513208" y="2824827"/>
            <a:ext cx="2211125" cy="1210161"/>
          </a:xfrm>
          <a:prstGeom prst="cloud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de-DE" sz="1350" dirty="0"/>
              <a:t>Plan </a:t>
            </a:r>
            <a:r>
              <a:rPr lang="de-DE" sz="1350" dirty="0" err="1"/>
              <a:t>or</a:t>
            </a:r>
            <a:r>
              <a:rPr lang="de-DE" sz="1350" dirty="0"/>
              <a:t> just </a:t>
            </a:r>
            <a:r>
              <a:rPr lang="de-DE" sz="1350" dirty="0" err="1"/>
              <a:t>react</a:t>
            </a:r>
            <a:r>
              <a:rPr lang="de-DE" sz="1350" dirty="0"/>
              <a:t>?</a:t>
            </a:r>
            <a:endParaRPr lang="en-DE" sz="1350" dirty="0"/>
          </a:p>
        </p:txBody>
      </p:sp>
      <p:sp>
        <p:nvSpPr>
          <p:cNvPr id="46" name="TextBox 45">
            <a:extLst>
              <a:ext uri="{FF2B5EF4-FFF2-40B4-BE49-F238E27FC236}">
                <a16:creationId xmlns:a16="http://schemas.microsoft.com/office/drawing/2014/main" id="{6925F650-84DF-4AD4-85FB-FD5D08FE3BE6}"/>
              </a:ext>
            </a:extLst>
          </p:cNvPr>
          <p:cNvSpPr txBox="1"/>
          <p:nvPr/>
        </p:nvSpPr>
        <p:spPr>
          <a:xfrm>
            <a:off x="6560900" y="1499377"/>
            <a:ext cx="2248014" cy="1338828"/>
          </a:xfrm>
          <a:prstGeom prst="rect">
            <a:avLst/>
          </a:prstGeom>
          <a:noFill/>
        </p:spPr>
        <p:txBody>
          <a:bodyPr wrap="square" rtlCol="0">
            <a:spAutoFit/>
          </a:bodyPr>
          <a:lstStyle/>
          <a:p>
            <a:r>
              <a:rPr lang="en-US" sz="1350" u="sng" dirty="0">
                <a:latin typeface="TheSans UHH" panose="020B0502050302020203" pitchFamily="34" charset="0"/>
              </a:rPr>
              <a:t>Task description </a:t>
            </a:r>
            <a:r>
              <a:rPr lang="en-US" sz="1350" u="sng" dirty="0">
                <a:latin typeface="TheSans UHH" panose="020B0502050302020203" pitchFamily="34" charset="0"/>
                <a:sym typeface="Wingdings" panose="05000000000000000000" pitchFamily="2" charset="2"/>
              </a:rPr>
              <a:t> Goal</a:t>
            </a:r>
            <a:endParaRPr lang="en-US" sz="1350" u="sng" dirty="0">
              <a:latin typeface="TheSans UHH" panose="020B0502050302020203" pitchFamily="34" charset="0"/>
            </a:endParaRPr>
          </a:p>
          <a:p>
            <a:r>
              <a:rPr lang="en-US" sz="1350" dirty="0"/>
              <a:t>Is my task description still correct given the current state of the environment? Should I adopt a new task description?</a:t>
            </a:r>
            <a:endParaRPr lang="en-DE" sz="1350" dirty="0"/>
          </a:p>
        </p:txBody>
      </p:sp>
      <p:sp>
        <p:nvSpPr>
          <p:cNvPr id="49" name="TextBox 43">
            <a:extLst>
              <a:ext uri="{FF2B5EF4-FFF2-40B4-BE49-F238E27FC236}">
                <a16:creationId xmlns:a16="http://schemas.microsoft.com/office/drawing/2014/main" id="{03BAD1EC-9443-46A2-967B-4523EFF15EA9}"/>
              </a:ext>
            </a:extLst>
          </p:cNvPr>
          <p:cNvSpPr txBox="1"/>
          <p:nvPr/>
        </p:nvSpPr>
        <p:spPr>
          <a:xfrm>
            <a:off x="6083849" y="4237420"/>
            <a:ext cx="2880640" cy="715581"/>
          </a:xfrm>
          <a:prstGeom prst="rect">
            <a:avLst/>
          </a:prstGeom>
          <a:noFill/>
        </p:spPr>
        <p:txBody>
          <a:bodyPr wrap="square" rtlCol="0">
            <a:spAutoFit/>
          </a:bodyPr>
          <a:lstStyle/>
          <a:p>
            <a:pPr algn="ctr"/>
            <a:r>
              <a:rPr lang="en-US" sz="1350" u="sng" dirty="0">
                <a:latin typeface="TheSans UHH" panose="020B0502050302020203" pitchFamily="34" charset="0"/>
              </a:rPr>
              <a:t>Action planning strategy</a:t>
            </a:r>
          </a:p>
          <a:p>
            <a:pPr algn="ctr"/>
            <a:r>
              <a:rPr lang="en-US" sz="1350" dirty="0">
                <a:latin typeface="TheSans UHH" panose="020B0502050302020203" pitchFamily="34" charset="0"/>
              </a:rPr>
              <a:t>What is the best action in the current state for a given goal?</a:t>
            </a:r>
            <a:endParaRPr lang="en-DE" sz="1350" dirty="0">
              <a:latin typeface="TheSans UHH" panose="020B0502050302020203" pitchFamily="34" charset="0"/>
            </a:endParaRPr>
          </a:p>
        </p:txBody>
      </p:sp>
      <p:sp>
        <p:nvSpPr>
          <p:cNvPr id="50" name="TextBox 44">
            <a:extLst>
              <a:ext uri="{FF2B5EF4-FFF2-40B4-BE49-F238E27FC236}">
                <a16:creationId xmlns:a16="http://schemas.microsoft.com/office/drawing/2014/main" id="{936F2DF9-3506-4B17-8ABC-04E6CBA0209E}"/>
              </a:ext>
            </a:extLst>
          </p:cNvPr>
          <p:cNvSpPr txBox="1"/>
          <p:nvPr/>
        </p:nvSpPr>
        <p:spPr>
          <a:xfrm>
            <a:off x="2139877" y="3685986"/>
            <a:ext cx="1085554" cy="507831"/>
          </a:xfrm>
          <a:prstGeom prst="rect">
            <a:avLst/>
          </a:prstGeom>
          <a:noFill/>
        </p:spPr>
        <p:txBody>
          <a:bodyPr wrap="none" rtlCol="0">
            <a:spAutoFit/>
          </a:bodyPr>
          <a:lstStyle/>
          <a:p>
            <a:pPr defTabSz="685800"/>
            <a:r>
              <a:rPr lang="en-DE" sz="1350" dirty="0">
                <a:solidFill>
                  <a:prstClr val="black"/>
                </a:solidFill>
                <a:latin typeface="TheSans UHH" panose="020B0502050302020203" pitchFamily="34" charset="0"/>
              </a:rPr>
              <a:t>Action </a:t>
            </a:r>
            <a:r>
              <a:rPr lang="de-DE" sz="1350" dirty="0">
                <a:solidFill>
                  <a:prstClr val="black"/>
                </a:solidFill>
                <a:latin typeface="TheSans UHH" panose="020B0502050302020203" pitchFamily="34" charset="0"/>
              </a:rPr>
              <a:t>incl.</a:t>
            </a:r>
            <a:br>
              <a:rPr lang="en-DE" sz="1350" dirty="0">
                <a:solidFill>
                  <a:prstClr val="black"/>
                </a:solidFill>
                <a:latin typeface="TheSans UHH" panose="020B0502050302020203" pitchFamily="34" charset="0"/>
              </a:rPr>
            </a:br>
            <a:r>
              <a:rPr lang="de-DE" sz="1350" dirty="0">
                <a:solidFill>
                  <a:prstClr val="black"/>
                </a:solidFill>
                <a:latin typeface="TheSans UHH" panose="020B0502050302020203" pitchFamily="34" charset="0"/>
              </a:rPr>
              <a:t>e</a:t>
            </a:r>
            <a:r>
              <a:rPr lang="en-DE" sz="1350" dirty="0" err="1">
                <a:solidFill>
                  <a:prstClr val="black"/>
                </a:solidFill>
                <a:latin typeface="TheSans UHH" panose="020B0502050302020203" pitchFamily="34" charset="0"/>
              </a:rPr>
              <a:t>xplanation</a:t>
            </a:r>
            <a:endParaRPr lang="en-DE" sz="1350" dirty="0">
              <a:solidFill>
                <a:prstClr val="black"/>
              </a:solidFill>
              <a:latin typeface="TheSans UHH" panose="020B0502050302020203" pitchFamily="34" charset="0"/>
            </a:endParaRPr>
          </a:p>
        </p:txBody>
      </p:sp>
      <p:sp>
        <p:nvSpPr>
          <p:cNvPr id="24" name="TextBox 12">
            <a:extLst>
              <a:ext uri="{FF2B5EF4-FFF2-40B4-BE49-F238E27FC236}">
                <a16:creationId xmlns:a16="http://schemas.microsoft.com/office/drawing/2014/main" id="{D2940F25-A09C-4F43-81B2-48816EBCFCDD}"/>
              </a:ext>
            </a:extLst>
          </p:cNvPr>
          <p:cNvSpPr txBox="1"/>
          <p:nvPr/>
        </p:nvSpPr>
        <p:spPr>
          <a:xfrm>
            <a:off x="4522486" y="2588782"/>
            <a:ext cx="1146559" cy="923330"/>
          </a:xfrm>
          <a:prstGeom prst="rect">
            <a:avLst/>
          </a:prstGeom>
          <a:noFill/>
        </p:spPr>
        <p:txBody>
          <a:bodyPr wrap="square" rtlCol="0">
            <a:spAutoFit/>
          </a:bodyPr>
          <a:lstStyle/>
          <a:p>
            <a:r>
              <a:rPr lang="de-DE" sz="1350" dirty="0">
                <a:latin typeface="TheSans UHH" panose="020B0502050302020203" pitchFamily="34" charset="0"/>
              </a:rPr>
              <a:t>Task </a:t>
            </a:r>
            <a:r>
              <a:rPr lang="de-DE" sz="1350" dirty="0" err="1">
                <a:latin typeface="TheSans UHH" panose="020B0502050302020203" pitchFamily="34" charset="0"/>
              </a:rPr>
              <a:t>description</a:t>
            </a:r>
            <a:endParaRPr lang="en-DE" sz="1350" dirty="0">
              <a:latin typeface="TheSans UHH" panose="020B0502050302020203" pitchFamily="34" charset="0"/>
            </a:endParaRPr>
          </a:p>
          <a:p>
            <a:r>
              <a:rPr lang="de-DE" sz="1350" dirty="0">
                <a:highlight>
                  <a:srgbClr val="FFFF00"/>
                </a:highlight>
                <a:latin typeface="TheSans UHH" panose="020B0502050302020203" pitchFamily="34" charset="0"/>
              </a:rPr>
              <a:t>Goal</a:t>
            </a:r>
            <a:endParaRPr lang="en-DE" sz="1350" dirty="0">
              <a:highlight>
                <a:srgbClr val="FFFF00"/>
              </a:highlight>
              <a:latin typeface="TheSans UHH" panose="020B0502050302020203" pitchFamily="34" charset="0"/>
            </a:endParaRPr>
          </a:p>
          <a:p>
            <a:r>
              <a:rPr lang="de-DE" sz="1350" dirty="0">
                <a:latin typeface="TheSans UHH" panose="020B0502050302020203" pitchFamily="34" charset="0"/>
              </a:rPr>
              <a:t>Models</a:t>
            </a:r>
            <a:endParaRPr lang="en-DE" sz="1350" dirty="0">
              <a:latin typeface="TheSans UHH" panose="020B0502050302020203" pitchFamily="34" charset="0"/>
            </a:endParaRPr>
          </a:p>
        </p:txBody>
      </p:sp>
    </p:spTree>
    <p:extLst>
      <p:ext uri="{BB962C8B-B14F-4D97-AF65-F5344CB8AC3E}">
        <p14:creationId xmlns:p14="http://schemas.microsoft.com/office/powerpoint/2010/main" val="288546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mph" presetSubtype="0" repeatCount="indefinite" fill="hold" nodeType="clickEffect">
                                  <p:stCondLst>
                                    <p:cond delay="0"/>
                                  </p:stCondLst>
                                  <p:childTnLst>
                                    <p:animRot by="21600000">
                                      <p:cBhvr>
                                        <p:cTn id="10" dur="2000" fill="hold"/>
                                        <p:tgtEl>
                                          <p:spTgt spid="2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dissolv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mph" presetSubtype="0" repeatCount="indefinite" fill="hold" nodeType="clickEffect">
                                  <p:stCondLst>
                                    <p:cond delay="0"/>
                                  </p:stCondLst>
                                  <p:endCondLst>
                                    <p:cond evt="onNext" delay="0">
                                      <p:tgtEl>
                                        <p:sldTgt/>
                                      </p:tgtEl>
                                    </p:cond>
                                  </p:endCondLst>
                                  <p:childTnLst>
                                    <p:animRot by="21600000">
                                      <p:cBhvr>
                                        <p:cTn id="19" dur="500" fill="hold"/>
                                        <p:tgtEl>
                                          <p:spTgt spid="2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8" presetClass="emph" presetSubtype="0" repeatCount="indefinite" fill="hold" nodeType="clickEffect">
                                  <p:stCondLst>
                                    <p:cond delay="0"/>
                                  </p:stCondLst>
                                  <p:endCondLst>
                                    <p:cond evt="onNext" delay="0">
                                      <p:tgtEl>
                                        <p:sldTgt/>
                                      </p:tgtEl>
                                    </p:cond>
                                  </p:endCondLst>
                                  <p:childTnLst>
                                    <p:animRot by="21600000">
                                      <p:cBhvr>
                                        <p:cTn id="23" dur="2000" fill="hold"/>
                                        <p:tgtEl>
                                          <p:spTgt spid="28"/>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8" presetClass="emph" presetSubtype="0" repeatCount="indefinite" fill="hold" nodeType="clickEffect">
                                  <p:stCondLst>
                                    <p:cond delay="0"/>
                                  </p:stCondLst>
                                  <p:endCondLst>
                                    <p:cond evt="onNext" delay="0">
                                      <p:tgtEl>
                                        <p:sldTgt/>
                                      </p:tgtEl>
                                    </p:cond>
                                  </p:endCondLst>
                                  <p:childTnLst>
                                    <p:animRot by="21600000">
                                      <p:cBhvr>
                                        <p:cTn id="27" dur="500" fill="hold"/>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A605F4-E7D6-4669-95BF-41078BCCF5A8}"/>
              </a:ext>
            </a:extLst>
          </p:cNvPr>
          <p:cNvSpPr>
            <a:spLocks noGrp="1"/>
          </p:cNvSpPr>
          <p:nvPr>
            <p:ph type="title"/>
          </p:nvPr>
        </p:nvSpPr>
        <p:spPr/>
        <p:txBody>
          <a:bodyPr/>
          <a:lstStyle/>
          <a:p>
            <a:endParaRPr lang="en-US"/>
          </a:p>
        </p:txBody>
      </p:sp>
      <p:sp>
        <p:nvSpPr>
          <p:cNvPr id="3" name="Textplatzhalter 2">
            <a:extLst>
              <a:ext uri="{FF2B5EF4-FFF2-40B4-BE49-F238E27FC236}">
                <a16:creationId xmlns:a16="http://schemas.microsoft.com/office/drawing/2014/main" id="{F311ADE2-FE9B-4BC8-90B8-60A782FEBC79}"/>
              </a:ext>
            </a:extLst>
          </p:cNvPr>
          <p:cNvSpPr>
            <a:spLocks noGrp="1"/>
          </p:cNvSpPr>
          <p:nvPr>
            <p:ph type="body" sz="quarter" idx="16"/>
          </p:nvPr>
        </p:nvSpPr>
        <p:spPr/>
        <p:txBody>
          <a:bodyPr/>
          <a:lstStyle/>
          <a:p>
            <a:endParaRPr lang="en-US"/>
          </a:p>
        </p:txBody>
      </p:sp>
      <p:sp>
        <p:nvSpPr>
          <p:cNvPr id="4" name="Datumsplatzhalter 3">
            <a:extLst>
              <a:ext uri="{FF2B5EF4-FFF2-40B4-BE49-F238E27FC236}">
                <a16:creationId xmlns:a16="http://schemas.microsoft.com/office/drawing/2014/main" id="{4BA0F2EA-FE2D-417D-BA6A-639E768880A6}"/>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65D0D875-A3B5-44DD-AA46-3CC34F915EDB}"/>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7078447C-DA73-495C-88A5-59BBC70A0BFD}"/>
              </a:ext>
            </a:extLst>
          </p:cNvPr>
          <p:cNvSpPr>
            <a:spLocks noGrp="1"/>
          </p:cNvSpPr>
          <p:nvPr>
            <p:ph type="sldNum" sz="quarter" idx="19"/>
          </p:nvPr>
        </p:nvSpPr>
        <p:spPr/>
        <p:txBody>
          <a:bodyPr/>
          <a:lstStyle/>
          <a:p>
            <a:fld id="{3E01A2B2-10AD-754B-9B4C-E5B6FED423D0}" type="slidenum">
              <a:rPr lang="de-DE" smtClean="0"/>
              <a:pPr/>
              <a:t>8</a:t>
            </a:fld>
            <a:endParaRPr lang="de-DE"/>
          </a:p>
        </p:txBody>
      </p:sp>
      <p:pic>
        <p:nvPicPr>
          <p:cNvPr id="7" name="Picture 2" descr="Mars 2020 | Powering NASA's Mars Perseverance Rover - INL">
            <a:extLst>
              <a:ext uri="{FF2B5EF4-FFF2-40B4-BE49-F238E27FC236}">
                <a16:creationId xmlns:a16="http://schemas.microsoft.com/office/drawing/2014/main" id="{E4E6588B-6D85-442F-901D-55A49BFD9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8">
            <a:extLst>
              <a:ext uri="{FF2B5EF4-FFF2-40B4-BE49-F238E27FC236}">
                <a16:creationId xmlns:a16="http://schemas.microsoft.com/office/drawing/2014/main" id="{89FF2769-13AE-4BF2-B4B1-3BCD1BEAD55C}"/>
              </a:ext>
            </a:extLst>
          </p:cNvPr>
          <p:cNvSpPr txBox="1"/>
          <p:nvPr/>
        </p:nvSpPr>
        <p:spPr>
          <a:xfrm>
            <a:off x="0" y="4444097"/>
            <a:ext cx="9144000" cy="646331"/>
          </a:xfrm>
          <a:prstGeom prst="rect">
            <a:avLst/>
          </a:prstGeom>
          <a:solidFill>
            <a:schemeClr val="bg1">
              <a:alpha val="48000"/>
            </a:schemeClr>
          </a:solidFill>
        </p:spPr>
        <p:txBody>
          <a:bodyPr wrap="square">
            <a:spAutoFit/>
          </a:bodyPr>
          <a:lstStyle/>
          <a:p>
            <a:pPr algn="ctr">
              <a:defRPr/>
            </a:pPr>
            <a:r>
              <a:rPr lang="de-DE" sz="3600" b="1" dirty="0" err="1">
                <a:ln w="12700">
                  <a:solidFill>
                    <a:schemeClr val="tx2">
                      <a:satMod val="155000"/>
                    </a:schemeClr>
                  </a:solidFill>
                  <a:prstDash val="solid"/>
                </a:ln>
                <a:solidFill>
                  <a:schemeClr val="bg2">
                    <a:tint val="85000"/>
                    <a:satMod val="155000"/>
                  </a:schemeClr>
                </a:solidFill>
                <a:effectLst>
                  <a:glow rad="101600">
                    <a:schemeClr val="accent3">
                      <a:satMod val="175000"/>
                      <a:alpha val="40000"/>
                    </a:schemeClr>
                  </a:glow>
                  <a:outerShdw blurRad="41275" dist="20320" dir="1800000" algn="tl" rotWithShape="0">
                    <a:srgbClr val="000000">
                      <a:alpha val="40000"/>
                    </a:srgbClr>
                  </a:outerShdw>
                </a:effectLst>
              </a:rPr>
              <a:t>Perseverence</a:t>
            </a:r>
            <a:r>
              <a:rPr lang="de-DE" sz="3600" b="1" dirty="0">
                <a:ln w="12700">
                  <a:solidFill>
                    <a:schemeClr val="tx2">
                      <a:satMod val="155000"/>
                    </a:schemeClr>
                  </a:solidFill>
                  <a:prstDash val="solid"/>
                </a:ln>
                <a:solidFill>
                  <a:schemeClr val="bg2">
                    <a:tint val="85000"/>
                    <a:satMod val="155000"/>
                  </a:schemeClr>
                </a:solidFill>
                <a:effectLst>
                  <a:glow rad="101600">
                    <a:schemeClr val="accent3">
                      <a:satMod val="175000"/>
                      <a:alpha val="40000"/>
                    </a:schemeClr>
                  </a:glow>
                  <a:outerShdw blurRad="41275" dist="20320" dir="1800000" algn="tl" rotWithShape="0">
                    <a:srgbClr val="000000">
                      <a:alpha val="40000"/>
                    </a:srgbClr>
                  </a:outerShdw>
                </a:effectLst>
              </a:rPr>
              <a:t>: Mars Rover</a:t>
            </a:r>
          </a:p>
        </p:txBody>
      </p:sp>
    </p:spTree>
    <p:extLst>
      <p:ext uri="{BB962C8B-B14F-4D97-AF65-F5344CB8AC3E}">
        <p14:creationId xmlns:p14="http://schemas.microsoft.com/office/powerpoint/2010/main" val="131190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91A92F-FE21-4F82-A816-92B5893568AA}"/>
              </a:ext>
            </a:extLst>
          </p:cNvPr>
          <p:cNvSpPr>
            <a:spLocks noGrp="1"/>
          </p:cNvSpPr>
          <p:nvPr>
            <p:ph type="title"/>
          </p:nvPr>
        </p:nvSpPr>
        <p:spPr/>
        <p:txBody>
          <a:bodyPr/>
          <a:lstStyle/>
          <a:p>
            <a:r>
              <a:rPr lang="en-US" dirty="0"/>
              <a:t>Mars Rover: Autonomy is Necessary</a:t>
            </a:r>
          </a:p>
        </p:txBody>
      </p:sp>
      <p:sp>
        <p:nvSpPr>
          <p:cNvPr id="3" name="Textplatzhalter 2">
            <a:extLst>
              <a:ext uri="{FF2B5EF4-FFF2-40B4-BE49-F238E27FC236}">
                <a16:creationId xmlns:a16="http://schemas.microsoft.com/office/drawing/2014/main" id="{C9A0925D-B874-4664-84E8-622B2BB55CC4}"/>
              </a:ext>
            </a:extLst>
          </p:cNvPr>
          <p:cNvSpPr>
            <a:spLocks noGrp="1"/>
          </p:cNvSpPr>
          <p:nvPr>
            <p:ph type="body" sz="quarter" idx="16"/>
          </p:nvPr>
        </p:nvSpPr>
        <p:spPr>
          <a:xfrm>
            <a:off x="214311" y="1707480"/>
            <a:ext cx="8534151" cy="2951833"/>
          </a:xfrm>
        </p:spPr>
        <p:txBody>
          <a:bodyPr/>
          <a:lstStyle/>
          <a:p>
            <a:pPr marL="522900" indent="-342900">
              <a:spcBef>
                <a:spcPts val="600"/>
              </a:spcBef>
              <a:buFont typeface="Wingdings" panose="05000000000000000000" pitchFamily="2" charset="2"/>
              <a:buChar char="§"/>
            </a:pPr>
            <a:r>
              <a:rPr lang="en-US" dirty="0"/>
              <a:t>Systems must act! (Reinforcement learning necessary</a:t>
            </a:r>
            <a:r>
              <a:rPr lang="en-US" dirty="0">
                <a:sym typeface="Wingdings" panose="05000000000000000000" pitchFamily="2" charset="2"/>
              </a:rPr>
              <a:t>)</a:t>
            </a:r>
            <a:endParaRPr lang="en-US" dirty="0"/>
          </a:p>
          <a:p>
            <a:pPr marL="702900" lvl="1" indent="-342900">
              <a:spcBef>
                <a:spcPts val="600"/>
              </a:spcBef>
              <a:buFont typeface="Wingdings" panose="05000000000000000000" pitchFamily="2" charset="2"/>
              <a:buChar char="§"/>
            </a:pPr>
            <a:r>
              <a:rPr lang="en-US" dirty="0"/>
              <a:t>Development time</a:t>
            </a:r>
          </a:p>
          <a:p>
            <a:pPr marL="702900" lvl="1" indent="-342900">
              <a:spcBef>
                <a:spcPts val="600"/>
              </a:spcBef>
              <a:buFont typeface="Wingdings" panose="05000000000000000000" pitchFamily="2" charset="2"/>
              <a:buChar char="§"/>
            </a:pPr>
            <a:r>
              <a:rPr lang="en-US" dirty="0"/>
              <a:t>Deployment time</a:t>
            </a:r>
          </a:p>
          <a:p>
            <a:pPr marL="522900" indent="-342900">
              <a:spcBef>
                <a:spcPts val="600"/>
              </a:spcBef>
              <a:buFont typeface="Wingdings" panose="05000000000000000000" pitchFamily="2" charset="2"/>
              <a:buChar char="§"/>
            </a:pPr>
            <a:r>
              <a:rPr lang="en-US" dirty="0"/>
              <a:t>Data interpretation </a:t>
            </a:r>
            <a:r>
              <a:rPr lang="en-US" dirty="0">
                <a:sym typeface="Wingdings" panose="05000000000000000000" pitchFamily="2" charset="2"/>
              </a:rPr>
              <a:t></a:t>
            </a:r>
            <a:r>
              <a:rPr lang="en-US" dirty="0"/>
              <a:t> Model assumptions required</a:t>
            </a:r>
          </a:p>
          <a:p>
            <a:pPr marL="522900" indent="-342900">
              <a:spcBef>
                <a:spcPts val="600"/>
              </a:spcBef>
              <a:buFont typeface="Wingdings" panose="05000000000000000000" pitchFamily="2" charset="2"/>
              <a:buChar char="§"/>
            </a:pPr>
            <a:r>
              <a:rPr lang="en-US" dirty="0"/>
              <a:t>Model assumptions possibly need to be revised</a:t>
            </a:r>
          </a:p>
          <a:p>
            <a:pPr marL="522900" indent="-342900">
              <a:spcBef>
                <a:spcPts val="600"/>
              </a:spcBef>
              <a:buFont typeface="Wingdings" panose="05000000000000000000" pitchFamily="2" charset="2"/>
              <a:buChar char="§"/>
            </a:pPr>
            <a:r>
              <a:rPr lang="en-US" dirty="0"/>
              <a:t>Decision: Use policy/employ planning</a:t>
            </a:r>
          </a:p>
          <a:p>
            <a:pPr marL="522900" indent="-342900">
              <a:spcBef>
                <a:spcPts val="600"/>
              </a:spcBef>
              <a:buFont typeface="Wingdings" panose="05000000000000000000" pitchFamily="2" charset="2"/>
              <a:buChar char="§"/>
            </a:pPr>
            <a:r>
              <a:rPr lang="en-US" dirty="0"/>
              <a:t>Task description </a:t>
            </a:r>
            <a:r>
              <a:rPr lang="en-US" dirty="0">
                <a:sym typeface="Wingdings" panose="05000000000000000000" pitchFamily="2" charset="2"/>
              </a:rPr>
              <a:t></a:t>
            </a:r>
            <a:r>
              <a:rPr lang="en-US" dirty="0"/>
              <a:t> “goal”</a:t>
            </a:r>
          </a:p>
          <a:p>
            <a:pPr marL="522900" indent="-342900">
              <a:spcBef>
                <a:spcPts val="600"/>
              </a:spcBef>
              <a:buFont typeface="Wingdings" panose="05000000000000000000" pitchFamily="2" charset="2"/>
              <a:buChar char="§"/>
            </a:pPr>
            <a:r>
              <a:rPr lang="en-US" dirty="0"/>
              <a:t>Goal still valid?</a:t>
            </a:r>
          </a:p>
          <a:p>
            <a:pPr indent="0">
              <a:spcBef>
                <a:spcPts val="600"/>
              </a:spcBef>
            </a:pPr>
            <a:endParaRPr lang="en-US" dirty="0"/>
          </a:p>
        </p:txBody>
      </p:sp>
      <p:sp>
        <p:nvSpPr>
          <p:cNvPr id="4" name="Datumsplatzhalter 3">
            <a:extLst>
              <a:ext uri="{FF2B5EF4-FFF2-40B4-BE49-F238E27FC236}">
                <a16:creationId xmlns:a16="http://schemas.microsoft.com/office/drawing/2014/main" id="{9AD1F421-04DF-4655-9D50-1ECABF84B1D5}"/>
              </a:ext>
            </a:extLst>
          </p:cNvPr>
          <p:cNvSpPr>
            <a:spLocks noGrp="1"/>
          </p:cNvSpPr>
          <p:nvPr>
            <p:ph type="dt" sz="half" idx="17"/>
          </p:nvPr>
        </p:nvSpPr>
        <p:spPr/>
        <p:txBody>
          <a:bodyPr/>
          <a:lstStyle/>
          <a:p>
            <a:r>
              <a:rPr lang="en-DE"/>
              <a:t>SoSe2024</a:t>
            </a:r>
            <a:endParaRPr lang="de-DE"/>
          </a:p>
        </p:txBody>
      </p:sp>
      <p:sp>
        <p:nvSpPr>
          <p:cNvPr id="5" name="Fußzeilenplatzhalter 4">
            <a:extLst>
              <a:ext uri="{FF2B5EF4-FFF2-40B4-BE49-F238E27FC236}">
                <a16:creationId xmlns:a16="http://schemas.microsoft.com/office/drawing/2014/main" id="{5B462804-6F75-4AEC-B126-CE6BEE3E1AC1}"/>
              </a:ext>
            </a:extLst>
          </p:cNvPr>
          <p:cNvSpPr>
            <a:spLocks noGrp="1"/>
          </p:cNvSpPr>
          <p:nvPr>
            <p:ph type="ftr" sz="quarter" idx="18"/>
          </p:nvPr>
        </p:nvSpPr>
        <p:spPr/>
        <p:txBody>
          <a:bodyPr/>
          <a:lstStyle/>
          <a:p>
            <a:r>
              <a:rPr lang="de-DE"/>
              <a:t>GenAI | Sylvia Melzer, Ralf Möller</a:t>
            </a:r>
          </a:p>
        </p:txBody>
      </p:sp>
      <p:sp>
        <p:nvSpPr>
          <p:cNvPr id="6" name="Foliennummernplatzhalter 5">
            <a:extLst>
              <a:ext uri="{FF2B5EF4-FFF2-40B4-BE49-F238E27FC236}">
                <a16:creationId xmlns:a16="http://schemas.microsoft.com/office/drawing/2014/main" id="{DC2CB2B4-CE20-4289-8552-7086A786C9D6}"/>
              </a:ext>
            </a:extLst>
          </p:cNvPr>
          <p:cNvSpPr>
            <a:spLocks noGrp="1"/>
          </p:cNvSpPr>
          <p:nvPr>
            <p:ph type="sldNum" sz="quarter" idx="19"/>
          </p:nvPr>
        </p:nvSpPr>
        <p:spPr/>
        <p:txBody>
          <a:bodyPr/>
          <a:lstStyle/>
          <a:p>
            <a:fld id="{3E01A2B2-10AD-754B-9B4C-E5B6FED423D0}" type="slidenum">
              <a:rPr lang="de-DE" smtClean="0"/>
              <a:pPr/>
              <a:t>9</a:t>
            </a:fld>
            <a:endParaRPr lang="de-DE"/>
          </a:p>
        </p:txBody>
      </p:sp>
      <p:sp>
        <p:nvSpPr>
          <p:cNvPr id="7" name="Cloud Callout 4">
            <a:extLst>
              <a:ext uri="{FF2B5EF4-FFF2-40B4-BE49-F238E27FC236}">
                <a16:creationId xmlns:a16="http://schemas.microsoft.com/office/drawing/2014/main" id="{254699B0-087D-4DE9-93EC-44B8EA632FB3}"/>
              </a:ext>
            </a:extLst>
          </p:cNvPr>
          <p:cNvSpPr/>
          <p:nvPr/>
        </p:nvSpPr>
        <p:spPr>
          <a:xfrm>
            <a:off x="6027953" y="843558"/>
            <a:ext cx="2504487" cy="950218"/>
          </a:xfrm>
          <a:prstGeom prst="cloudCallout">
            <a:avLst>
              <a:gd name="adj1" fmla="val -60170"/>
              <a:gd name="adj2" fmla="val 1875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DE" dirty="0"/>
              <a:t>No remote control</a:t>
            </a:r>
          </a:p>
        </p:txBody>
      </p:sp>
    </p:spTree>
    <p:extLst>
      <p:ext uri="{BB962C8B-B14F-4D97-AF65-F5344CB8AC3E}">
        <p14:creationId xmlns:p14="http://schemas.microsoft.com/office/powerpoint/2010/main" val="260982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Folienmaster">
  <a:themeElements>
    <a:clrScheme name="Benutzerdefiniert 1">
      <a:dk1>
        <a:srgbClr val="3B515B"/>
      </a:dk1>
      <a:lt1>
        <a:srgbClr val="FFFFFF"/>
      </a:lt1>
      <a:dk2>
        <a:srgbClr val="000000"/>
      </a:dk2>
      <a:lt2>
        <a:srgbClr val="B6BFC3"/>
      </a:lt2>
      <a:accent1>
        <a:srgbClr val="E2001A"/>
      </a:accent1>
      <a:accent2>
        <a:srgbClr val="0271BB"/>
      </a:accent2>
      <a:accent3>
        <a:srgbClr val="3B515B"/>
      </a:accent3>
      <a:accent4>
        <a:srgbClr val="F07F8C"/>
      </a:accent4>
      <a:accent5>
        <a:srgbClr val="80B8DD"/>
      </a:accent5>
      <a:accent6>
        <a:srgbClr val="9DA8AD"/>
      </a:accent6>
      <a:hlink>
        <a:srgbClr val="0271BB"/>
      </a:hlink>
      <a:folHlink>
        <a:srgbClr val="80B8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5370</TotalTime>
  <Words>3098</Words>
  <Application>Microsoft Office PowerPoint</Application>
  <PresentationFormat>Bildschirmpräsentation (16:9)</PresentationFormat>
  <Paragraphs>452</Paragraphs>
  <Slides>54</Slides>
  <Notes>13</Notes>
  <HiddenSlides>1</HiddenSlides>
  <MMClips>1</MMClips>
  <ScaleCrop>false</ScaleCrop>
  <HeadingPairs>
    <vt:vector size="6" baseType="variant">
      <vt:variant>
        <vt:lpstr>Verwendete Schriftarten</vt:lpstr>
      </vt:variant>
      <vt:variant>
        <vt:i4>12</vt:i4>
      </vt:variant>
      <vt:variant>
        <vt:lpstr>Design</vt:lpstr>
      </vt:variant>
      <vt:variant>
        <vt:i4>2</vt:i4>
      </vt:variant>
      <vt:variant>
        <vt:lpstr>Folientitel</vt:lpstr>
      </vt:variant>
      <vt:variant>
        <vt:i4>54</vt:i4>
      </vt:variant>
    </vt:vector>
  </HeadingPairs>
  <TitlesOfParts>
    <vt:vector size="68" baseType="lpstr">
      <vt:lpstr>TheSans UHH Bold Caps</vt:lpstr>
      <vt:lpstr>Calibri</vt:lpstr>
      <vt:lpstr>Calibri Light</vt:lpstr>
      <vt:lpstr>Times New Roman</vt:lpstr>
      <vt:lpstr>Cambria Math</vt:lpstr>
      <vt:lpstr>TheSans UHH Regular</vt:lpstr>
      <vt:lpstr>Arial</vt:lpstr>
      <vt:lpstr>TheSans UHH</vt:lpstr>
      <vt:lpstr>Symbol</vt:lpstr>
      <vt:lpstr>TheSans UHH Bold Caps</vt:lpstr>
      <vt:lpstr>Wingdings</vt:lpstr>
      <vt:lpstr>Arial Black</vt:lpstr>
      <vt:lpstr>Folienmaster</vt:lpstr>
      <vt:lpstr>Office Theme</vt:lpstr>
      <vt:lpstr>GenAI in Education, Science, and Society</vt:lpstr>
      <vt:lpstr>Organization </vt:lpstr>
      <vt:lpstr>Learning objectives</vt:lpstr>
      <vt:lpstr>PowerPoint-Präsentation</vt:lpstr>
      <vt:lpstr>Introduction</vt:lpstr>
      <vt:lpstr>Literature</vt:lpstr>
      <vt:lpstr>AI: Science about agents acting in the world  (Lat. agere: act)</vt:lpstr>
      <vt:lpstr>PowerPoint-Präsentation</vt:lpstr>
      <vt:lpstr>Mars Rover: Autonomy is Necessary</vt:lpstr>
      <vt:lpstr> </vt:lpstr>
      <vt:lpstr>Data, Architecture &amp; Functions</vt:lpstr>
      <vt:lpstr>AI Method </vt:lpstr>
      <vt:lpstr>Functions vs. Agents</vt:lpstr>
      <vt:lpstr>Agents in Action </vt:lpstr>
      <vt:lpstr>An Agent in Action </vt:lpstr>
      <vt:lpstr>PowerPoint-Präsentation</vt:lpstr>
      <vt:lpstr>Agents in Action </vt:lpstr>
      <vt:lpstr>PowerPoint-Präsentation</vt:lpstr>
      <vt:lpstr>PowerPoint-Präsentation</vt:lpstr>
      <vt:lpstr>Agents in Action </vt:lpstr>
      <vt:lpstr>An Agent in Action </vt:lpstr>
      <vt:lpstr>PowerPoint-Präsentation</vt:lpstr>
      <vt:lpstr>Agents in Action</vt:lpstr>
      <vt:lpstr>PowerPoint-Präsentation</vt:lpstr>
      <vt:lpstr>Agents in Action</vt:lpstr>
      <vt:lpstr>PowerPoint-Präsentation</vt:lpstr>
      <vt:lpstr>Explanations</vt:lpstr>
      <vt:lpstr>PowerPoint-Präsentation</vt:lpstr>
      <vt:lpstr>PowerPoint-Präsentation</vt:lpstr>
      <vt:lpstr>PowerPoint-Präsentation</vt:lpstr>
      <vt:lpstr> </vt:lpstr>
      <vt:lpstr>Feedback</vt:lpstr>
      <vt:lpstr>New Output after Feedback</vt:lpstr>
      <vt:lpstr> </vt:lpstr>
      <vt:lpstr>Off-Switch Problem </vt:lpstr>
      <vt:lpstr>Before/after bringing coffee…</vt:lpstr>
      <vt:lpstr>The off-switch problem</vt:lpstr>
      <vt:lpstr>The off-switch problem</vt:lpstr>
      <vt:lpstr>Intelligent Systems</vt:lpstr>
      <vt:lpstr>Mechanism Design</vt:lpstr>
      <vt:lpstr>Action planning</vt:lpstr>
      <vt:lpstr>PowerPoint-Präsentation</vt:lpstr>
      <vt:lpstr>From AI to GenAI</vt:lpstr>
      <vt:lpstr>The Concept of GenAI</vt:lpstr>
      <vt:lpstr>The Concept of GenAI</vt:lpstr>
      <vt:lpstr>GenAI in Society</vt:lpstr>
      <vt:lpstr>GenAI in Education</vt:lpstr>
      <vt:lpstr>GenAI in Science</vt:lpstr>
      <vt:lpstr>GenAI in Society</vt:lpstr>
      <vt:lpstr>PowerPoint-Präsentation</vt:lpstr>
      <vt:lpstr>Can intelligent systems be controlled?</vt:lpstr>
      <vt:lpstr>Seminar topics</vt:lpstr>
      <vt:lpstr>Seminar topics</vt:lpstr>
      <vt:lpstr>Seminar topics</vt:lpstr>
    </vt:vector>
  </TitlesOfParts>
  <Manager/>
  <Company>Universität Hamburg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Autorenname</dc:creator>
  <cp:keywords/>
  <dc:description/>
  <cp:lastModifiedBy>Sylvia Melzer</cp:lastModifiedBy>
  <cp:revision>369</cp:revision>
  <dcterms:created xsi:type="dcterms:W3CDTF">2017-11-14T09:58:03Z</dcterms:created>
  <dcterms:modified xsi:type="dcterms:W3CDTF">2024-04-10T12:43:52Z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ache">
    <vt:lpwstr>Deutsch</vt:lpwstr>
  </property>
</Properties>
</file>